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7"/>
  </p:notesMasterIdLst>
  <p:sldIdLst>
    <p:sldId id="256" r:id="rId2"/>
    <p:sldId id="257" r:id="rId3"/>
    <p:sldId id="268" r:id="rId4"/>
    <p:sldId id="258" r:id="rId5"/>
    <p:sldId id="275" r:id="rId6"/>
    <p:sldId id="269" r:id="rId7"/>
    <p:sldId id="272" r:id="rId8"/>
    <p:sldId id="262" r:id="rId9"/>
    <p:sldId id="286" r:id="rId10"/>
    <p:sldId id="259" r:id="rId11"/>
    <p:sldId id="263" r:id="rId12"/>
    <p:sldId id="261" r:id="rId13"/>
    <p:sldId id="260" r:id="rId14"/>
    <p:sldId id="277" r:id="rId15"/>
    <p:sldId id="264" r:id="rId16"/>
    <p:sldId id="265" r:id="rId17"/>
    <p:sldId id="274" r:id="rId18"/>
    <p:sldId id="280" r:id="rId19"/>
    <p:sldId id="282" r:id="rId20"/>
    <p:sldId id="284" r:id="rId21"/>
    <p:sldId id="266" r:id="rId22"/>
    <p:sldId id="278" r:id="rId23"/>
    <p:sldId id="288" r:id="rId24"/>
    <p:sldId id="285" r:id="rId25"/>
    <p:sldId id="28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F51688-E143-48EE-8134-FD09ECED6D1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03CC30-374D-4820-9EAF-BD3D99C7DAE8}">
      <dgm:prSet phldrT="[Text]"/>
      <dgm:spPr/>
      <dgm:t>
        <a:bodyPr/>
        <a:lstStyle/>
        <a:p>
          <a:r>
            <a:rPr lang="en-US" dirty="0" smtClean="0"/>
            <a:t>1909</a:t>
          </a:r>
        </a:p>
        <a:p>
          <a:r>
            <a:rPr lang="en-US" dirty="0" smtClean="0"/>
            <a:t>1939</a:t>
          </a:r>
        </a:p>
        <a:p>
          <a:r>
            <a:rPr lang="en-US" dirty="0" smtClean="0"/>
            <a:t>1941</a:t>
          </a:r>
          <a:endParaRPr lang="en-US" dirty="0"/>
        </a:p>
      </dgm:t>
    </dgm:pt>
    <dgm:pt modelId="{28452A65-8C77-47BC-B0D5-DAF7F6289FC8}" type="parTrans" cxnId="{72FDD66F-E422-4B8B-9553-D844E14C11C5}">
      <dgm:prSet/>
      <dgm:spPr/>
      <dgm:t>
        <a:bodyPr/>
        <a:lstStyle/>
        <a:p>
          <a:endParaRPr lang="en-US"/>
        </a:p>
      </dgm:t>
    </dgm:pt>
    <dgm:pt modelId="{C054CD55-09CC-446D-9B55-A1A3E0759ED5}" type="sibTrans" cxnId="{72FDD66F-E422-4B8B-9553-D844E14C11C5}">
      <dgm:prSet/>
      <dgm:spPr/>
      <dgm:t>
        <a:bodyPr/>
        <a:lstStyle/>
        <a:p>
          <a:endParaRPr lang="en-US"/>
        </a:p>
      </dgm:t>
    </dgm:pt>
    <dgm:pt modelId="{814C6C8E-FA77-440F-8EE3-55CE4DC610A1}">
      <dgm:prSet phldrT="[Text]"/>
      <dgm:spPr/>
      <dgm:t>
        <a:bodyPr/>
        <a:lstStyle/>
        <a:p>
          <a:r>
            <a:rPr lang="en-US" dirty="0" err="1" smtClean="0"/>
            <a:t>Hirudin-parenteral</a:t>
          </a:r>
          <a:endParaRPr lang="en-US" dirty="0"/>
        </a:p>
      </dgm:t>
    </dgm:pt>
    <dgm:pt modelId="{30EF01E1-C67A-4E47-9BAD-0B2EBAC4766E}" type="parTrans" cxnId="{B14A924D-AA3D-4CE9-8D98-B5C221DA065B}">
      <dgm:prSet/>
      <dgm:spPr/>
      <dgm:t>
        <a:bodyPr/>
        <a:lstStyle/>
        <a:p>
          <a:endParaRPr lang="en-US"/>
        </a:p>
      </dgm:t>
    </dgm:pt>
    <dgm:pt modelId="{48FFBE71-B9C3-44E9-B1AC-40CAA77CE29A}" type="sibTrans" cxnId="{B14A924D-AA3D-4CE9-8D98-B5C221DA065B}">
      <dgm:prSet/>
      <dgm:spPr/>
      <dgm:t>
        <a:bodyPr/>
        <a:lstStyle/>
        <a:p>
          <a:endParaRPr lang="en-US"/>
        </a:p>
      </dgm:t>
    </dgm:pt>
    <dgm:pt modelId="{9DE8FB11-6F26-4AF3-AECA-B5F3EDCB4B6B}">
      <dgm:prSet phldrT="[Text]"/>
      <dgm:spPr/>
      <dgm:t>
        <a:bodyPr/>
        <a:lstStyle/>
        <a:p>
          <a:r>
            <a:rPr lang="en-US" dirty="0" smtClean="0"/>
            <a:t>Heparin-</a:t>
          </a:r>
          <a:r>
            <a:rPr lang="en-US" dirty="0" err="1" smtClean="0"/>
            <a:t>parenteral</a:t>
          </a:r>
          <a:r>
            <a:rPr lang="en-US" dirty="0" smtClean="0"/>
            <a:t> </a:t>
          </a:r>
          <a:r>
            <a:rPr lang="en-US" dirty="0" err="1" smtClean="0"/>
            <a:t>uhmwh</a:t>
          </a:r>
          <a:endParaRPr lang="en-US" dirty="0"/>
        </a:p>
      </dgm:t>
    </dgm:pt>
    <dgm:pt modelId="{011B3356-D629-4BF0-B62F-34725F6EE41C}" type="parTrans" cxnId="{FDA855C1-68F2-4C42-AD59-0AEB8A7CC5A4}">
      <dgm:prSet/>
      <dgm:spPr/>
      <dgm:t>
        <a:bodyPr/>
        <a:lstStyle/>
        <a:p>
          <a:endParaRPr lang="en-US"/>
        </a:p>
      </dgm:t>
    </dgm:pt>
    <dgm:pt modelId="{1DD75BBD-6D2B-498C-8236-4B523BC6A18D}" type="sibTrans" cxnId="{FDA855C1-68F2-4C42-AD59-0AEB8A7CC5A4}">
      <dgm:prSet/>
      <dgm:spPr/>
      <dgm:t>
        <a:bodyPr/>
        <a:lstStyle/>
        <a:p>
          <a:endParaRPr lang="en-US"/>
        </a:p>
      </dgm:t>
    </dgm:pt>
    <dgm:pt modelId="{27840C4E-FE58-4DB5-9FC1-BE1D81320046}">
      <dgm:prSet phldrT="[Text]"/>
      <dgm:spPr/>
      <dgm:t>
        <a:bodyPr/>
        <a:lstStyle/>
        <a:p>
          <a:r>
            <a:rPr lang="en-US" dirty="0" smtClean="0"/>
            <a:t>1985</a:t>
          </a:r>
        </a:p>
        <a:p>
          <a:r>
            <a:rPr lang="en-US" dirty="0" smtClean="0"/>
            <a:t>1990</a:t>
          </a:r>
          <a:endParaRPr lang="en-US" dirty="0"/>
        </a:p>
      </dgm:t>
    </dgm:pt>
    <dgm:pt modelId="{D2D9D613-864C-4EF4-8E96-D4C6EF6683DB}" type="parTrans" cxnId="{53660DBC-A195-4F69-96B0-45742DEBCAC6}">
      <dgm:prSet/>
      <dgm:spPr/>
      <dgm:t>
        <a:bodyPr/>
        <a:lstStyle/>
        <a:p>
          <a:endParaRPr lang="en-US"/>
        </a:p>
      </dgm:t>
    </dgm:pt>
    <dgm:pt modelId="{97BA7F9D-9AD3-4E37-B9B7-51021C6F82BD}" type="sibTrans" cxnId="{53660DBC-A195-4F69-96B0-45742DEBCAC6}">
      <dgm:prSet/>
      <dgm:spPr/>
      <dgm:t>
        <a:bodyPr/>
        <a:lstStyle/>
        <a:p>
          <a:endParaRPr lang="en-US"/>
        </a:p>
      </dgm:t>
    </dgm:pt>
    <dgm:pt modelId="{272CB6D6-51C1-40F7-AAA7-9D1D6272CA8A}">
      <dgm:prSet phldrT="[Text]"/>
      <dgm:spPr/>
      <dgm:t>
        <a:bodyPr/>
        <a:lstStyle/>
        <a:p>
          <a:r>
            <a:rPr lang="en-US" dirty="0" err="1" smtClean="0"/>
            <a:t>Enoxaparin-parenteral</a:t>
          </a:r>
          <a:r>
            <a:rPr lang="en-US" dirty="0" smtClean="0"/>
            <a:t> LMWH</a:t>
          </a:r>
          <a:endParaRPr lang="en-US" dirty="0"/>
        </a:p>
      </dgm:t>
    </dgm:pt>
    <dgm:pt modelId="{C36FCDE2-D815-470D-AB46-BAB43BDBB067}" type="parTrans" cxnId="{18ACF8A7-8545-4FDE-A3A4-A1A5729F317D}">
      <dgm:prSet/>
      <dgm:spPr/>
      <dgm:t>
        <a:bodyPr/>
        <a:lstStyle/>
        <a:p>
          <a:endParaRPr lang="en-US"/>
        </a:p>
      </dgm:t>
    </dgm:pt>
    <dgm:pt modelId="{48D21AC3-2C07-4426-80B2-6D78EBE50738}" type="sibTrans" cxnId="{18ACF8A7-8545-4FDE-A3A4-A1A5729F317D}">
      <dgm:prSet/>
      <dgm:spPr/>
      <dgm:t>
        <a:bodyPr/>
        <a:lstStyle/>
        <a:p>
          <a:endParaRPr lang="en-US"/>
        </a:p>
      </dgm:t>
    </dgm:pt>
    <dgm:pt modelId="{D31F6032-CE9D-4CB8-AFC5-ECCBAF337115}">
      <dgm:prSet phldrT="[Text]"/>
      <dgm:spPr/>
      <dgm:t>
        <a:bodyPr/>
        <a:lstStyle/>
        <a:p>
          <a:r>
            <a:rPr lang="en-US" dirty="0" err="1" smtClean="0"/>
            <a:t>Argatroban-parenteral</a:t>
          </a:r>
          <a:r>
            <a:rPr lang="en-US" dirty="0" smtClean="0"/>
            <a:t> DTI</a:t>
          </a:r>
          <a:endParaRPr lang="en-US" dirty="0"/>
        </a:p>
      </dgm:t>
    </dgm:pt>
    <dgm:pt modelId="{51BF1AF5-7A63-4093-9ECA-1AA184A0C059}" type="parTrans" cxnId="{011C81EE-41EA-4305-961D-B3FF03CB670B}">
      <dgm:prSet/>
      <dgm:spPr/>
      <dgm:t>
        <a:bodyPr/>
        <a:lstStyle/>
        <a:p>
          <a:endParaRPr lang="en-US"/>
        </a:p>
      </dgm:t>
    </dgm:pt>
    <dgm:pt modelId="{B2E8C3D1-C674-4A97-BA58-46F050EC4880}" type="sibTrans" cxnId="{011C81EE-41EA-4305-961D-B3FF03CB670B}">
      <dgm:prSet/>
      <dgm:spPr/>
      <dgm:t>
        <a:bodyPr/>
        <a:lstStyle/>
        <a:p>
          <a:endParaRPr lang="en-US"/>
        </a:p>
      </dgm:t>
    </dgm:pt>
    <dgm:pt modelId="{2624EB53-8C30-4C19-AA24-674878CFD248}">
      <dgm:prSet phldrT="[Text]"/>
      <dgm:spPr/>
      <dgm:t>
        <a:bodyPr/>
        <a:lstStyle/>
        <a:p>
          <a:r>
            <a:rPr lang="en-US" dirty="0" smtClean="0"/>
            <a:t>2000</a:t>
          </a:r>
        </a:p>
        <a:p>
          <a:r>
            <a:rPr lang="en-US" dirty="0" smtClean="0"/>
            <a:t>2001</a:t>
          </a:r>
        </a:p>
        <a:p>
          <a:r>
            <a:rPr lang="en-US" dirty="0" smtClean="0"/>
            <a:t>2008</a:t>
          </a:r>
        </a:p>
        <a:p>
          <a:r>
            <a:rPr lang="en-US" dirty="0" smtClean="0"/>
            <a:t>2012</a:t>
          </a:r>
        </a:p>
        <a:p>
          <a:endParaRPr lang="en-US" dirty="0"/>
        </a:p>
      </dgm:t>
    </dgm:pt>
    <dgm:pt modelId="{96D75756-C9ED-4E3D-AA5B-87FAE85DD4A3}" type="parTrans" cxnId="{857BD5C3-5FCE-4158-A636-4DA320EA5CC0}">
      <dgm:prSet/>
      <dgm:spPr/>
      <dgm:t>
        <a:bodyPr/>
        <a:lstStyle/>
        <a:p>
          <a:endParaRPr lang="en-US"/>
        </a:p>
      </dgm:t>
    </dgm:pt>
    <dgm:pt modelId="{774CB740-D228-4CFE-9E09-ED9CB039C2C4}" type="sibTrans" cxnId="{857BD5C3-5FCE-4158-A636-4DA320EA5CC0}">
      <dgm:prSet/>
      <dgm:spPr/>
      <dgm:t>
        <a:bodyPr/>
        <a:lstStyle/>
        <a:p>
          <a:endParaRPr lang="en-US"/>
        </a:p>
      </dgm:t>
    </dgm:pt>
    <dgm:pt modelId="{D4A89396-C1FA-4080-A06F-4B6DE6F75ED6}">
      <dgm:prSet phldrT="[Text]"/>
      <dgm:spPr/>
      <dgm:t>
        <a:bodyPr/>
        <a:lstStyle/>
        <a:p>
          <a:r>
            <a:rPr lang="en-US" dirty="0" err="1" smtClean="0"/>
            <a:t>Bivarudin</a:t>
          </a:r>
          <a:endParaRPr lang="en-US" dirty="0"/>
        </a:p>
      </dgm:t>
    </dgm:pt>
    <dgm:pt modelId="{E0EA8F55-6C17-41A6-861D-AAE122A350A9}" type="parTrans" cxnId="{84C36F86-136E-4CA6-9BF7-A7D4B2501FD2}">
      <dgm:prSet/>
      <dgm:spPr/>
      <dgm:t>
        <a:bodyPr/>
        <a:lstStyle/>
        <a:p>
          <a:endParaRPr lang="en-US"/>
        </a:p>
      </dgm:t>
    </dgm:pt>
    <dgm:pt modelId="{347B7DAE-6B92-4D3D-BD3A-40EDD4103704}" type="sibTrans" cxnId="{84C36F86-136E-4CA6-9BF7-A7D4B2501FD2}">
      <dgm:prSet/>
      <dgm:spPr/>
      <dgm:t>
        <a:bodyPr/>
        <a:lstStyle/>
        <a:p>
          <a:endParaRPr lang="en-US"/>
        </a:p>
      </dgm:t>
    </dgm:pt>
    <dgm:pt modelId="{9BDA6D3C-341E-4D0D-AFC0-E0BC30E0B6D5}">
      <dgm:prSet phldrT="[Text]"/>
      <dgm:spPr/>
      <dgm:t>
        <a:bodyPr/>
        <a:lstStyle/>
        <a:p>
          <a:r>
            <a:rPr lang="en-US" dirty="0" err="1" smtClean="0"/>
            <a:t>Fondaparinux</a:t>
          </a:r>
          <a:endParaRPr lang="en-US" dirty="0"/>
        </a:p>
      </dgm:t>
    </dgm:pt>
    <dgm:pt modelId="{3FD03EBF-33BC-4FA3-B7D3-A9C2B5F6A4FE}" type="parTrans" cxnId="{C36E6E1C-65A8-4352-A0BD-468D5A958301}">
      <dgm:prSet/>
      <dgm:spPr/>
      <dgm:t>
        <a:bodyPr/>
        <a:lstStyle/>
        <a:p>
          <a:endParaRPr lang="en-US"/>
        </a:p>
      </dgm:t>
    </dgm:pt>
    <dgm:pt modelId="{4471E184-E832-4247-9A12-82762D45DAB5}" type="sibTrans" cxnId="{C36E6E1C-65A8-4352-A0BD-468D5A958301}">
      <dgm:prSet/>
      <dgm:spPr/>
      <dgm:t>
        <a:bodyPr/>
        <a:lstStyle/>
        <a:p>
          <a:endParaRPr lang="en-US"/>
        </a:p>
      </dgm:t>
    </dgm:pt>
    <dgm:pt modelId="{36785D50-3447-4D5A-AD1A-54513175E61B}">
      <dgm:prSet phldrT="[Text]"/>
      <dgm:spPr/>
      <dgm:t>
        <a:bodyPr/>
        <a:lstStyle/>
        <a:p>
          <a:r>
            <a:rPr lang="en-US" dirty="0" err="1" smtClean="0"/>
            <a:t>Dicouamarin</a:t>
          </a:r>
          <a:r>
            <a:rPr lang="en-US" dirty="0" smtClean="0"/>
            <a:t>-oral </a:t>
          </a:r>
          <a:r>
            <a:rPr lang="en-US" dirty="0" err="1" smtClean="0"/>
            <a:t>vka</a:t>
          </a:r>
          <a:endParaRPr lang="en-US" dirty="0"/>
        </a:p>
      </dgm:t>
    </dgm:pt>
    <dgm:pt modelId="{6C9E0137-80D1-489E-BF18-32A1F93E5796}" type="parTrans" cxnId="{21F6DA84-1C68-4DB9-9FF3-5CF702E6B676}">
      <dgm:prSet/>
      <dgm:spPr/>
      <dgm:t>
        <a:bodyPr/>
        <a:lstStyle/>
        <a:p>
          <a:endParaRPr lang="en-US"/>
        </a:p>
      </dgm:t>
    </dgm:pt>
    <dgm:pt modelId="{4E829D02-BEFA-49B7-92FC-8885598B2E91}" type="sibTrans" cxnId="{21F6DA84-1C68-4DB9-9FF3-5CF702E6B676}">
      <dgm:prSet/>
      <dgm:spPr/>
      <dgm:t>
        <a:bodyPr/>
        <a:lstStyle/>
        <a:p>
          <a:endParaRPr lang="en-US"/>
        </a:p>
      </dgm:t>
    </dgm:pt>
    <dgm:pt modelId="{D75656EE-4DD6-4B11-9F36-5B831BAC1029}">
      <dgm:prSet phldrT="[Text]"/>
      <dgm:spPr/>
      <dgm:t>
        <a:bodyPr/>
        <a:lstStyle/>
        <a:p>
          <a:r>
            <a:rPr lang="en-US" dirty="0" err="1" smtClean="0"/>
            <a:t>Dabigatran&amp;Rivaroxaban</a:t>
          </a:r>
          <a:endParaRPr lang="en-US" dirty="0"/>
        </a:p>
      </dgm:t>
    </dgm:pt>
    <dgm:pt modelId="{0F32648E-D2F3-4060-A0BD-58397495668F}" type="parTrans" cxnId="{C0FC2AE0-D015-45B7-B9EF-C9354DA077FA}">
      <dgm:prSet/>
      <dgm:spPr/>
    </dgm:pt>
    <dgm:pt modelId="{48652C05-D404-4EF7-879D-72CCDE8CB722}" type="sibTrans" cxnId="{C0FC2AE0-D015-45B7-B9EF-C9354DA077FA}">
      <dgm:prSet/>
      <dgm:spPr/>
    </dgm:pt>
    <dgm:pt modelId="{6EE5BEAB-8ED7-4599-BBCD-3CFFF8BAD1A1}">
      <dgm:prSet phldrT="[Text]"/>
      <dgm:spPr/>
      <dgm:t>
        <a:bodyPr/>
        <a:lstStyle/>
        <a:p>
          <a:r>
            <a:rPr lang="en-US" dirty="0" err="1" smtClean="0"/>
            <a:t>Apixaban</a:t>
          </a:r>
          <a:endParaRPr lang="en-US" dirty="0"/>
        </a:p>
      </dgm:t>
    </dgm:pt>
    <dgm:pt modelId="{B0B1A878-1381-446F-9006-3740034D5B5F}" type="parTrans" cxnId="{1B8B4BDD-3F86-4876-B1DF-0588CD4B2D05}">
      <dgm:prSet/>
      <dgm:spPr/>
    </dgm:pt>
    <dgm:pt modelId="{8DDCB6CB-105C-49F3-8AB0-5D0EA3632AE3}" type="sibTrans" cxnId="{1B8B4BDD-3F86-4876-B1DF-0588CD4B2D05}">
      <dgm:prSet/>
      <dgm:spPr/>
    </dgm:pt>
    <dgm:pt modelId="{2453F276-7832-4140-9917-8BF28505FD14}" type="pres">
      <dgm:prSet presAssocID="{D4F51688-E143-48EE-8134-FD09ECED6D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A8F932-7658-45E8-B14E-2FB7D596FD28}" type="pres">
      <dgm:prSet presAssocID="{EF03CC30-374D-4820-9EAF-BD3D99C7DAE8}" presName="linNode" presStyleCnt="0"/>
      <dgm:spPr/>
    </dgm:pt>
    <dgm:pt modelId="{B53B01D5-E6E1-46FB-8C8F-0102AE3DFD78}" type="pres">
      <dgm:prSet presAssocID="{EF03CC30-374D-4820-9EAF-BD3D99C7DAE8}" presName="parentText" presStyleLbl="node1" presStyleIdx="0" presStyleCnt="3" custLinFactNeighborX="-1447" custLinFactNeighborY="-537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716DA0-2C4E-411A-9784-395F0B8CE926}" type="pres">
      <dgm:prSet presAssocID="{EF03CC30-374D-4820-9EAF-BD3D99C7DAE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025119-C4DF-445F-BA25-E13C3738BE2D}" type="pres">
      <dgm:prSet presAssocID="{C054CD55-09CC-446D-9B55-A1A3E0759ED5}" presName="sp" presStyleCnt="0"/>
      <dgm:spPr/>
    </dgm:pt>
    <dgm:pt modelId="{9C24B24B-FCAA-4B97-B9BD-D1FAEC8FE832}" type="pres">
      <dgm:prSet presAssocID="{27840C4E-FE58-4DB5-9FC1-BE1D81320046}" presName="linNode" presStyleCnt="0"/>
      <dgm:spPr/>
    </dgm:pt>
    <dgm:pt modelId="{EBF8D762-1000-4061-9DDB-5FAFF045388E}" type="pres">
      <dgm:prSet presAssocID="{27840C4E-FE58-4DB5-9FC1-BE1D8132004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FDFAF-4DF0-4842-902C-06165028FCD6}" type="pres">
      <dgm:prSet presAssocID="{27840C4E-FE58-4DB5-9FC1-BE1D81320046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17D208-0A66-4BE9-92F8-28C80B7E22DB}" type="pres">
      <dgm:prSet presAssocID="{97BA7F9D-9AD3-4E37-B9B7-51021C6F82BD}" presName="sp" presStyleCnt="0"/>
      <dgm:spPr/>
    </dgm:pt>
    <dgm:pt modelId="{D2F0C198-B787-4355-B807-18A2FD1E8F12}" type="pres">
      <dgm:prSet presAssocID="{2624EB53-8C30-4C19-AA24-674878CFD248}" presName="linNode" presStyleCnt="0"/>
      <dgm:spPr/>
    </dgm:pt>
    <dgm:pt modelId="{2EBC73C1-D074-45CD-9858-9E2AC845C6C6}" type="pres">
      <dgm:prSet presAssocID="{2624EB53-8C30-4C19-AA24-674878CFD248}" presName="parentText" presStyleLbl="node1" presStyleIdx="2" presStyleCnt="3" custLinFactNeighborX="1447" custLinFactNeighborY="-117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6E5797-3E3C-4C3D-8017-DFA17B35A982}" type="pres">
      <dgm:prSet presAssocID="{2624EB53-8C30-4C19-AA24-674878CFD24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4A924D-AA3D-4CE9-8D98-B5C221DA065B}" srcId="{EF03CC30-374D-4820-9EAF-BD3D99C7DAE8}" destId="{814C6C8E-FA77-440F-8EE3-55CE4DC610A1}" srcOrd="0" destOrd="0" parTransId="{30EF01E1-C67A-4E47-9BAD-0B2EBAC4766E}" sibTransId="{48FFBE71-B9C3-44E9-B1AC-40CAA77CE29A}"/>
    <dgm:cxn modelId="{34BFF9D5-DF1B-4EE3-BE33-DDFBC916B5C1}" type="presOf" srcId="{814C6C8E-FA77-440F-8EE3-55CE4DC610A1}" destId="{50716DA0-2C4E-411A-9784-395F0B8CE926}" srcOrd="0" destOrd="0" presId="urn:microsoft.com/office/officeart/2005/8/layout/vList5"/>
    <dgm:cxn modelId="{B0BB0E76-8FDB-4C7A-8ED1-AACBEC3DBE29}" type="presOf" srcId="{9DE8FB11-6F26-4AF3-AECA-B5F3EDCB4B6B}" destId="{50716DA0-2C4E-411A-9784-395F0B8CE926}" srcOrd="0" destOrd="1" presId="urn:microsoft.com/office/officeart/2005/8/layout/vList5"/>
    <dgm:cxn modelId="{681E7618-55A2-493D-B420-7F711EFCA9E1}" type="presOf" srcId="{27840C4E-FE58-4DB5-9FC1-BE1D81320046}" destId="{EBF8D762-1000-4061-9DDB-5FAFF045388E}" srcOrd="0" destOrd="0" presId="urn:microsoft.com/office/officeart/2005/8/layout/vList5"/>
    <dgm:cxn modelId="{1B8B4BDD-3F86-4876-B1DF-0588CD4B2D05}" srcId="{2624EB53-8C30-4C19-AA24-674878CFD248}" destId="{6EE5BEAB-8ED7-4599-BBCD-3CFFF8BAD1A1}" srcOrd="3" destOrd="0" parTransId="{B0B1A878-1381-446F-9006-3740034D5B5F}" sibTransId="{8DDCB6CB-105C-49F3-8AB0-5D0EA3632AE3}"/>
    <dgm:cxn modelId="{21F6DA84-1C68-4DB9-9FF3-5CF702E6B676}" srcId="{EF03CC30-374D-4820-9EAF-BD3D99C7DAE8}" destId="{36785D50-3447-4D5A-AD1A-54513175E61B}" srcOrd="2" destOrd="0" parTransId="{6C9E0137-80D1-489E-BF18-32A1F93E5796}" sibTransId="{4E829D02-BEFA-49B7-92FC-8885598B2E91}"/>
    <dgm:cxn modelId="{DED1AE12-F623-4D8E-AFFC-F429DF289082}" type="presOf" srcId="{9BDA6D3C-341E-4D0D-AFC0-E0BC30E0B6D5}" destId="{446E5797-3E3C-4C3D-8017-DFA17B35A982}" srcOrd="0" destOrd="1" presId="urn:microsoft.com/office/officeart/2005/8/layout/vList5"/>
    <dgm:cxn modelId="{AAB37D9E-F934-4AA5-B73A-27803FD61915}" type="presOf" srcId="{2624EB53-8C30-4C19-AA24-674878CFD248}" destId="{2EBC73C1-D074-45CD-9858-9E2AC845C6C6}" srcOrd="0" destOrd="0" presId="urn:microsoft.com/office/officeart/2005/8/layout/vList5"/>
    <dgm:cxn modelId="{C0FC2AE0-D015-45B7-B9EF-C9354DA077FA}" srcId="{2624EB53-8C30-4C19-AA24-674878CFD248}" destId="{D75656EE-4DD6-4B11-9F36-5B831BAC1029}" srcOrd="2" destOrd="0" parTransId="{0F32648E-D2F3-4060-A0BD-58397495668F}" sibTransId="{48652C05-D404-4EF7-879D-72CCDE8CB722}"/>
    <dgm:cxn modelId="{710CF0DE-31EE-4216-9093-2309E87999F1}" type="presOf" srcId="{6EE5BEAB-8ED7-4599-BBCD-3CFFF8BAD1A1}" destId="{446E5797-3E3C-4C3D-8017-DFA17B35A982}" srcOrd="0" destOrd="3" presId="urn:microsoft.com/office/officeart/2005/8/layout/vList5"/>
    <dgm:cxn modelId="{18ACF8A7-8545-4FDE-A3A4-A1A5729F317D}" srcId="{27840C4E-FE58-4DB5-9FC1-BE1D81320046}" destId="{272CB6D6-51C1-40F7-AAA7-9D1D6272CA8A}" srcOrd="0" destOrd="0" parTransId="{C36FCDE2-D815-470D-AB46-BAB43BDBB067}" sibTransId="{48D21AC3-2C07-4426-80B2-6D78EBE50738}"/>
    <dgm:cxn modelId="{FFBFD1FB-0B5C-4C76-8A1B-9F982D41D401}" type="presOf" srcId="{D4A89396-C1FA-4080-A06F-4B6DE6F75ED6}" destId="{446E5797-3E3C-4C3D-8017-DFA17B35A982}" srcOrd="0" destOrd="0" presId="urn:microsoft.com/office/officeart/2005/8/layout/vList5"/>
    <dgm:cxn modelId="{67A23064-AFC5-4A82-827F-E86F0B5208D1}" type="presOf" srcId="{D75656EE-4DD6-4B11-9F36-5B831BAC1029}" destId="{446E5797-3E3C-4C3D-8017-DFA17B35A982}" srcOrd="0" destOrd="2" presId="urn:microsoft.com/office/officeart/2005/8/layout/vList5"/>
    <dgm:cxn modelId="{72FDD66F-E422-4B8B-9553-D844E14C11C5}" srcId="{D4F51688-E143-48EE-8134-FD09ECED6D12}" destId="{EF03CC30-374D-4820-9EAF-BD3D99C7DAE8}" srcOrd="0" destOrd="0" parTransId="{28452A65-8C77-47BC-B0D5-DAF7F6289FC8}" sibTransId="{C054CD55-09CC-446D-9B55-A1A3E0759ED5}"/>
    <dgm:cxn modelId="{84C36F86-136E-4CA6-9BF7-A7D4B2501FD2}" srcId="{2624EB53-8C30-4C19-AA24-674878CFD248}" destId="{D4A89396-C1FA-4080-A06F-4B6DE6F75ED6}" srcOrd="0" destOrd="0" parTransId="{E0EA8F55-6C17-41A6-861D-AAE122A350A9}" sibTransId="{347B7DAE-6B92-4D3D-BD3A-40EDD4103704}"/>
    <dgm:cxn modelId="{30DA6ED6-F425-4BA6-8C90-CFCF25AA4ECA}" type="presOf" srcId="{272CB6D6-51C1-40F7-AAA7-9D1D6272CA8A}" destId="{E83FDFAF-4DF0-4842-902C-06165028FCD6}" srcOrd="0" destOrd="0" presId="urn:microsoft.com/office/officeart/2005/8/layout/vList5"/>
    <dgm:cxn modelId="{ADFE5B8A-8060-463F-9419-3FF88A34CBC7}" type="presOf" srcId="{EF03CC30-374D-4820-9EAF-BD3D99C7DAE8}" destId="{B53B01D5-E6E1-46FB-8C8F-0102AE3DFD78}" srcOrd="0" destOrd="0" presId="urn:microsoft.com/office/officeart/2005/8/layout/vList5"/>
    <dgm:cxn modelId="{A61EEF61-8251-4B25-A71B-C447070791B2}" type="presOf" srcId="{36785D50-3447-4D5A-AD1A-54513175E61B}" destId="{50716DA0-2C4E-411A-9784-395F0B8CE926}" srcOrd="0" destOrd="2" presId="urn:microsoft.com/office/officeart/2005/8/layout/vList5"/>
    <dgm:cxn modelId="{857BD5C3-5FCE-4158-A636-4DA320EA5CC0}" srcId="{D4F51688-E143-48EE-8134-FD09ECED6D12}" destId="{2624EB53-8C30-4C19-AA24-674878CFD248}" srcOrd="2" destOrd="0" parTransId="{96D75756-C9ED-4E3D-AA5B-87FAE85DD4A3}" sibTransId="{774CB740-D228-4CFE-9E09-ED9CB039C2C4}"/>
    <dgm:cxn modelId="{A14C51C4-8866-40DB-AD79-4A09978D9419}" type="presOf" srcId="{D31F6032-CE9D-4CB8-AFC5-ECCBAF337115}" destId="{E83FDFAF-4DF0-4842-902C-06165028FCD6}" srcOrd="0" destOrd="1" presId="urn:microsoft.com/office/officeart/2005/8/layout/vList5"/>
    <dgm:cxn modelId="{C36E6E1C-65A8-4352-A0BD-468D5A958301}" srcId="{2624EB53-8C30-4C19-AA24-674878CFD248}" destId="{9BDA6D3C-341E-4D0D-AFC0-E0BC30E0B6D5}" srcOrd="1" destOrd="0" parTransId="{3FD03EBF-33BC-4FA3-B7D3-A9C2B5F6A4FE}" sibTransId="{4471E184-E832-4247-9A12-82762D45DAB5}"/>
    <dgm:cxn modelId="{53660DBC-A195-4F69-96B0-45742DEBCAC6}" srcId="{D4F51688-E143-48EE-8134-FD09ECED6D12}" destId="{27840C4E-FE58-4DB5-9FC1-BE1D81320046}" srcOrd="1" destOrd="0" parTransId="{D2D9D613-864C-4EF4-8E96-D4C6EF6683DB}" sibTransId="{97BA7F9D-9AD3-4E37-B9B7-51021C6F82BD}"/>
    <dgm:cxn modelId="{FDA855C1-68F2-4C42-AD59-0AEB8A7CC5A4}" srcId="{EF03CC30-374D-4820-9EAF-BD3D99C7DAE8}" destId="{9DE8FB11-6F26-4AF3-AECA-B5F3EDCB4B6B}" srcOrd="1" destOrd="0" parTransId="{011B3356-D629-4BF0-B62F-34725F6EE41C}" sibTransId="{1DD75BBD-6D2B-498C-8236-4B523BC6A18D}"/>
    <dgm:cxn modelId="{011C81EE-41EA-4305-961D-B3FF03CB670B}" srcId="{27840C4E-FE58-4DB5-9FC1-BE1D81320046}" destId="{D31F6032-CE9D-4CB8-AFC5-ECCBAF337115}" srcOrd="1" destOrd="0" parTransId="{51BF1AF5-7A63-4093-9ECA-1AA184A0C059}" sibTransId="{B2E8C3D1-C674-4A97-BA58-46F050EC4880}"/>
    <dgm:cxn modelId="{3AA1843C-2495-452F-92E7-EE441731014B}" type="presOf" srcId="{D4F51688-E143-48EE-8134-FD09ECED6D12}" destId="{2453F276-7832-4140-9917-8BF28505FD14}" srcOrd="0" destOrd="0" presId="urn:microsoft.com/office/officeart/2005/8/layout/vList5"/>
    <dgm:cxn modelId="{59F1EF3A-ECA2-4853-A10F-C28510F54B73}" type="presParOf" srcId="{2453F276-7832-4140-9917-8BF28505FD14}" destId="{FEA8F932-7658-45E8-B14E-2FB7D596FD28}" srcOrd="0" destOrd="0" presId="urn:microsoft.com/office/officeart/2005/8/layout/vList5"/>
    <dgm:cxn modelId="{079D801F-12E3-4478-9626-CE586827D550}" type="presParOf" srcId="{FEA8F932-7658-45E8-B14E-2FB7D596FD28}" destId="{B53B01D5-E6E1-46FB-8C8F-0102AE3DFD78}" srcOrd="0" destOrd="0" presId="urn:microsoft.com/office/officeart/2005/8/layout/vList5"/>
    <dgm:cxn modelId="{AF0111D5-C04C-4CEF-BAA9-17C391C5EC2E}" type="presParOf" srcId="{FEA8F932-7658-45E8-B14E-2FB7D596FD28}" destId="{50716DA0-2C4E-411A-9784-395F0B8CE926}" srcOrd="1" destOrd="0" presId="urn:microsoft.com/office/officeart/2005/8/layout/vList5"/>
    <dgm:cxn modelId="{1802D7F0-0D09-4D08-9EBE-6B3D26D523C6}" type="presParOf" srcId="{2453F276-7832-4140-9917-8BF28505FD14}" destId="{5B025119-C4DF-445F-BA25-E13C3738BE2D}" srcOrd="1" destOrd="0" presId="urn:microsoft.com/office/officeart/2005/8/layout/vList5"/>
    <dgm:cxn modelId="{6A14EEA3-89DF-4FDC-B2B7-BB436466F535}" type="presParOf" srcId="{2453F276-7832-4140-9917-8BF28505FD14}" destId="{9C24B24B-FCAA-4B97-B9BD-D1FAEC8FE832}" srcOrd="2" destOrd="0" presId="urn:microsoft.com/office/officeart/2005/8/layout/vList5"/>
    <dgm:cxn modelId="{9FDBBD8F-A3F6-4D8B-AAE0-5B7E7CB10B62}" type="presParOf" srcId="{9C24B24B-FCAA-4B97-B9BD-D1FAEC8FE832}" destId="{EBF8D762-1000-4061-9DDB-5FAFF045388E}" srcOrd="0" destOrd="0" presId="urn:microsoft.com/office/officeart/2005/8/layout/vList5"/>
    <dgm:cxn modelId="{EB9FA292-49B9-491C-9EA0-B03E2AC227CC}" type="presParOf" srcId="{9C24B24B-FCAA-4B97-B9BD-D1FAEC8FE832}" destId="{E83FDFAF-4DF0-4842-902C-06165028FCD6}" srcOrd="1" destOrd="0" presId="urn:microsoft.com/office/officeart/2005/8/layout/vList5"/>
    <dgm:cxn modelId="{6234F0D7-2F48-4935-8C8F-00A4E9D3E7B6}" type="presParOf" srcId="{2453F276-7832-4140-9917-8BF28505FD14}" destId="{7217D208-0A66-4BE9-92F8-28C80B7E22DB}" srcOrd="3" destOrd="0" presId="urn:microsoft.com/office/officeart/2005/8/layout/vList5"/>
    <dgm:cxn modelId="{FBE87A7A-BFCE-464E-AD72-B42862448452}" type="presParOf" srcId="{2453F276-7832-4140-9917-8BF28505FD14}" destId="{D2F0C198-B787-4355-B807-18A2FD1E8F12}" srcOrd="4" destOrd="0" presId="urn:microsoft.com/office/officeart/2005/8/layout/vList5"/>
    <dgm:cxn modelId="{B0D03156-C7BC-4ED5-9C69-1FE209DF8387}" type="presParOf" srcId="{D2F0C198-B787-4355-B807-18A2FD1E8F12}" destId="{2EBC73C1-D074-45CD-9858-9E2AC845C6C6}" srcOrd="0" destOrd="0" presId="urn:microsoft.com/office/officeart/2005/8/layout/vList5"/>
    <dgm:cxn modelId="{A091C74C-F764-41E6-8AFF-549261F0E8B5}" type="presParOf" srcId="{D2F0C198-B787-4355-B807-18A2FD1E8F12}" destId="{446E5797-3E3C-4C3D-8017-DFA17B35A982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DDFCD-6B0B-43AC-B998-6CBA4EB348A0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91847-430E-4B2B-8052-8BB913832C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999B8E-E601-4EDE-9BC9-91C768B3AAA6}" type="slidenum">
              <a:rPr lang="en-US"/>
              <a:pPr/>
              <a:t>14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B147EC-9F9C-4D0A-A53B-55CC66854D2B}" type="slidenum">
              <a:rPr lang="en-US"/>
              <a:pPr/>
              <a:t>18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8F871-A28A-4C4A-91FC-7273E6F14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83288C-00B7-474D-A65E-7BC219D5CABA}" type="datetimeFigureOut">
              <a:rPr lang="en-US" smtClean="0"/>
              <a:pPr/>
              <a:t>8/15/2013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4FF63D-83D6-493D-BB30-C02F182C963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Conundrum of Chemical </a:t>
            </a:r>
            <a:r>
              <a:rPr lang="en-US" dirty="0" err="1" smtClean="0"/>
              <a:t>Thromboprophylaxis</a:t>
            </a:r>
            <a:r>
              <a:rPr lang="en-US" dirty="0" smtClean="0"/>
              <a:t> </a:t>
            </a:r>
            <a:r>
              <a:rPr lang="en-US" dirty="0" smtClean="0"/>
              <a:t>in Surgery And Trauma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Dr Gordon </a:t>
            </a:r>
            <a:r>
              <a:rPr lang="en-US" dirty="0" err="1" smtClean="0"/>
              <a:t>Ogweno</a:t>
            </a:r>
            <a:endParaRPr lang="en-US" dirty="0" smtClean="0"/>
          </a:p>
          <a:p>
            <a:r>
              <a:rPr lang="en-US" dirty="0" smtClean="0"/>
              <a:t>Consultant </a:t>
            </a:r>
            <a:r>
              <a:rPr lang="en-US" dirty="0" err="1" smtClean="0"/>
              <a:t>Anaesthesiologist</a:t>
            </a:r>
            <a:endParaRPr lang="en-US" dirty="0" smtClean="0"/>
          </a:p>
          <a:p>
            <a:r>
              <a:rPr lang="en-US" dirty="0" smtClean="0"/>
              <a:t>Lecturer in Medical Physiology</a:t>
            </a:r>
          </a:p>
          <a:p>
            <a:r>
              <a:rPr lang="en-US" dirty="0" smtClean="0"/>
              <a:t>Kenyatta University</a:t>
            </a:r>
          </a:p>
          <a:p>
            <a:endParaRPr lang="en-US" dirty="0"/>
          </a:p>
          <a:p>
            <a:r>
              <a:rPr lang="en-US" dirty="0" smtClean="0"/>
              <a:t>Presentation Made during KSA 21</a:t>
            </a:r>
            <a:r>
              <a:rPr lang="en-US" baseline="30000" dirty="0" smtClean="0"/>
              <a:t>st</a:t>
            </a:r>
            <a:r>
              <a:rPr lang="en-US" dirty="0" smtClean="0"/>
              <a:t> Congress in </a:t>
            </a:r>
            <a:r>
              <a:rPr lang="en-US" dirty="0" err="1" smtClean="0"/>
              <a:t>Merica</a:t>
            </a:r>
            <a:r>
              <a:rPr lang="en-US" dirty="0" smtClean="0"/>
              <a:t> Hotel,</a:t>
            </a:r>
          </a:p>
          <a:p>
            <a:r>
              <a:rPr lang="en-US" dirty="0" err="1" smtClean="0"/>
              <a:t>Nakuru</a:t>
            </a:r>
            <a:r>
              <a:rPr lang="en-US" dirty="0" smtClean="0"/>
              <a:t>, Kenya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SEM of Structure of fibrin clots and thrombin concentration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151612"/>
            <a:ext cx="8229600" cy="395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00400" y="6488668"/>
            <a:ext cx="4100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Wolberg</a:t>
            </a:r>
            <a:r>
              <a:rPr lang="en-US" dirty="0" smtClean="0"/>
              <a:t>, Blood </a:t>
            </a:r>
            <a:r>
              <a:rPr lang="en-US" dirty="0" smtClean="0"/>
              <a:t>Reviews</a:t>
            </a:r>
            <a:r>
              <a:rPr lang="en-US" dirty="0" smtClean="0"/>
              <a:t>, 2005;21:131-142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Data</a:t>
            </a:r>
            <a:endParaRPr lang="en-US" dirty="0"/>
          </a:p>
        </p:txBody>
      </p:sp>
      <p:pic>
        <p:nvPicPr>
          <p:cNvPr id="4098" name="Picture 2" descr="E:\duoko miloso\lot SEM\Dr Ogweno\PT E2 Glut, Act X75_1.T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94553" y="1935163"/>
            <a:ext cx="655489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Fibrin formation and dissolution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810000" y="6488668"/>
            <a:ext cx="4157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Wolberg</a:t>
            </a:r>
            <a:r>
              <a:rPr lang="en-US" dirty="0" smtClean="0"/>
              <a:t>, Blood Reviews, 2005;21:131-142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Timelines in development of anticoagulants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14338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dirty="0" err="1" smtClean="0">
                <a:solidFill>
                  <a:sysClr val="windowText" lastClr="000000"/>
                </a:solidFill>
              </a:rPr>
              <a:t>Antithrombotics</a:t>
            </a:r>
            <a:r>
              <a:rPr lang="en-US" sz="4800" dirty="0" smtClean="0">
                <a:solidFill>
                  <a:sysClr val="windowText" lastClr="000000"/>
                </a:solidFill>
              </a:rPr>
              <a:t> That Have </a:t>
            </a:r>
            <a:br>
              <a:rPr lang="en-US" sz="4800" dirty="0" smtClean="0">
                <a:solidFill>
                  <a:sysClr val="windowText" lastClr="000000"/>
                </a:solidFill>
              </a:rPr>
            </a:br>
            <a:r>
              <a:rPr lang="en-US" sz="4800" dirty="0" smtClean="0">
                <a:solidFill>
                  <a:sysClr val="windowText" lastClr="000000"/>
                </a:solidFill>
              </a:rPr>
              <a:t>Changed Clinical Practice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idx="1"/>
          </p:nvPr>
        </p:nvSpPr>
        <p:spPr>
          <a:xfrm>
            <a:off x="454025" y="2051050"/>
            <a:ext cx="8229600" cy="2601913"/>
          </a:xfrm>
        </p:spPr>
        <p:txBody>
          <a:bodyPr>
            <a:normAutofit fontScale="77500" lnSpcReduction="20000"/>
          </a:bodyPr>
          <a:lstStyle/>
          <a:p>
            <a:pPr marL="457200" indent="-457200" eaLnBrk="1" hangingPunct="1">
              <a:lnSpc>
                <a:spcPct val="70000"/>
              </a:lnSpc>
              <a:spcBef>
                <a:spcPct val="70000"/>
              </a:spcBef>
              <a:buFont typeface="Wingdings" pitchFamily="2" charset="2"/>
              <a:buNone/>
              <a:defRPr/>
            </a:pPr>
            <a:r>
              <a:rPr lang="en-US" sz="4000" i="1" smtClean="0"/>
              <a:t>Anticoagulants</a:t>
            </a:r>
          </a:p>
          <a:p>
            <a:pPr marL="457200" indent="-457200" eaLnBrk="1" hangingPunct="1">
              <a:lnSpc>
                <a:spcPct val="70000"/>
              </a:lnSpc>
              <a:spcBef>
                <a:spcPct val="70000"/>
              </a:spcBef>
              <a:defRPr/>
            </a:pPr>
            <a:r>
              <a:rPr lang="en-US" sz="4000" smtClean="0"/>
              <a:t>Low-molecular-weight heparin</a:t>
            </a:r>
          </a:p>
          <a:p>
            <a:pPr marL="457200" indent="-457200" eaLnBrk="1" hangingPunct="1">
              <a:lnSpc>
                <a:spcPct val="70000"/>
              </a:lnSpc>
              <a:spcBef>
                <a:spcPct val="70000"/>
              </a:spcBef>
              <a:buFont typeface="Wingdings" pitchFamily="2" charset="2"/>
              <a:buNone/>
              <a:defRPr/>
            </a:pPr>
            <a:r>
              <a:rPr lang="en-US" sz="4000" i="1" smtClean="0"/>
              <a:t>Antiplatelet Drugs</a:t>
            </a:r>
          </a:p>
          <a:p>
            <a:pPr marL="457200" indent="-457200" eaLnBrk="1" hangingPunct="1">
              <a:lnSpc>
                <a:spcPct val="70000"/>
              </a:lnSpc>
              <a:spcBef>
                <a:spcPct val="70000"/>
              </a:spcBef>
              <a:defRPr/>
            </a:pPr>
            <a:r>
              <a:rPr lang="en-US" sz="4000" smtClean="0"/>
              <a:t>Thienopyridines</a:t>
            </a:r>
          </a:p>
          <a:p>
            <a:pPr marL="457200" indent="-457200" eaLnBrk="1" hangingPunct="1">
              <a:lnSpc>
                <a:spcPct val="70000"/>
              </a:lnSpc>
              <a:spcBef>
                <a:spcPct val="70000"/>
              </a:spcBef>
              <a:defRPr/>
            </a:pPr>
            <a:r>
              <a:rPr lang="en-US" sz="4000" smtClean="0"/>
              <a:t>Glycoprotein IIb/IIIa Inhibitors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Heparin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Variable anticoagulant response-AT dependence</a:t>
            </a:r>
          </a:p>
          <a:p>
            <a:r>
              <a:rPr lang="en-US" dirty="0" smtClean="0"/>
              <a:t>Dose-dependent clearance-saturation of reservoirs</a:t>
            </a:r>
          </a:p>
          <a:p>
            <a:r>
              <a:rPr lang="en-US" dirty="0" smtClean="0"/>
              <a:t>Reduced activity in presence of </a:t>
            </a:r>
            <a:r>
              <a:rPr lang="en-US" dirty="0" err="1" smtClean="0"/>
              <a:t>platelets:PAF</a:t>
            </a:r>
            <a:endParaRPr lang="en-US" dirty="0" smtClean="0"/>
          </a:p>
          <a:p>
            <a:r>
              <a:rPr lang="en-US" dirty="0" smtClean="0"/>
              <a:t>Unable to inactivate fibrin-bound thrombin-exosite-2</a:t>
            </a:r>
          </a:p>
          <a:p>
            <a:r>
              <a:rPr lang="en-US" dirty="0" smtClean="0"/>
              <a:t>Unable to inactivate factor </a:t>
            </a:r>
            <a:r>
              <a:rPr lang="en-US" dirty="0" err="1" smtClean="0"/>
              <a:t>Xa</a:t>
            </a:r>
            <a:r>
              <a:rPr lang="en-US" dirty="0" smtClean="0"/>
              <a:t> within the </a:t>
            </a:r>
            <a:r>
              <a:rPr lang="en-US" dirty="0" err="1" smtClean="0"/>
              <a:t>prothrombinase</a:t>
            </a:r>
            <a:r>
              <a:rPr lang="en-US" dirty="0" smtClean="0"/>
              <a:t> complex</a:t>
            </a:r>
          </a:p>
          <a:p>
            <a:r>
              <a:rPr lang="en-US" dirty="0" smtClean="0"/>
              <a:t>Development of HIT</a:t>
            </a:r>
          </a:p>
          <a:p>
            <a:r>
              <a:rPr lang="en-US" dirty="0" smtClean="0"/>
              <a:t>Short half life-needs </a:t>
            </a:r>
            <a:r>
              <a:rPr lang="en-US" dirty="0" err="1" smtClean="0"/>
              <a:t>continous</a:t>
            </a:r>
            <a:r>
              <a:rPr lang="en-US" dirty="0" smtClean="0"/>
              <a:t> Infusion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Enoxaparin</a:t>
            </a:r>
            <a:r>
              <a:rPr lang="en-US" dirty="0" smtClean="0"/>
              <a:t>-standard of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Decrease in MW, predictable effect, longer duration</a:t>
            </a:r>
          </a:p>
          <a:p>
            <a:r>
              <a:rPr lang="en-US" dirty="0" smtClean="0"/>
              <a:t>Less need for dose monitoring</a:t>
            </a:r>
          </a:p>
          <a:p>
            <a:r>
              <a:rPr lang="en-US" dirty="0" smtClean="0"/>
              <a:t>Balanced efficacy </a:t>
            </a:r>
            <a:r>
              <a:rPr lang="en-US" dirty="0" err="1" smtClean="0"/>
              <a:t>vis</a:t>
            </a:r>
            <a:r>
              <a:rPr lang="en-US" dirty="0" smtClean="0"/>
              <a:t> untoward effect</a:t>
            </a:r>
          </a:p>
          <a:p>
            <a:r>
              <a:rPr lang="en-US" dirty="0" smtClean="0"/>
              <a:t>Less HIT</a:t>
            </a:r>
          </a:p>
          <a:p>
            <a:r>
              <a:rPr lang="en-US" dirty="0" smtClean="0"/>
              <a:t>Outpatient management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trials comparing anticoagulants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anticoagulant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Remodel,emobilize</a:t>
                      </a:r>
                      <a:r>
                        <a:rPr lang="en-US" dirty="0" smtClean="0"/>
                        <a:t>, Renovate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dabigatran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enoxaparin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Apropos, Advance 1,2,3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Apixaban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Enoxaparin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Record 1, Record 2, Record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Rivaroxaban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Enoxaparin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Ephesus, Pentathlon, </a:t>
                      </a:r>
                      <a:r>
                        <a:rPr lang="en-US" dirty="0" err="1" smtClean="0"/>
                        <a:t>Penthifra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fondaparinux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Enoxaparin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200" dirty="0" err="1" smtClean="0">
                <a:solidFill>
                  <a:sysClr val="windowText" lastClr="000000"/>
                </a:solidFill>
              </a:rPr>
              <a:t>Dabigatran</a:t>
            </a:r>
            <a:r>
              <a:rPr lang="en-GB" sz="3200" dirty="0" smtClean="0">
                <a:solidFill>
                  <a:sysClr val="windowText" lastClr="000000"/>
                </a:solidFill>
              </a:rPr>
              <a:t> for prevention of VTE after major orthopaedic surgery: results</a:t>
            </a:r>
            <a:endParaRPr lang="en-US" sz="3200" dirty="0" smtClean="0">
              <a:solidFill>
                <a:sysClr val="windowText" lastClr="000000"/>
              </a:solidFill>
            </a:endParaRPr>
          </a:p>
        </p:txBody>
      </p:sp>
      <p:graphicFrame>
        <p:nvGraphicFramePr>
          <p:cNvPr id="662531" name="Group 3"/>
          <p:cNvGraphicFramePr>
            <a:graphicFrameLocks noGrp="1"/>
          </p:cNvGraphicFramePr>
          <p:nvPr>
            <p:ph type="tbl" idx="1"/>
          </p:nvPr>
        </p:nvGraphicFramePr>
        <p:xfrm>
          <a:off x="288925" y="1489075"/>
          <a:ext cx="8621713" cy="4649153"/>
        </p:xfrm>
        <a:graphic>
          <a:graphicData uri="http://schemas.openxmlformats.org/drawingml/2006/table">
            <a:tbl>
              <a:tblPr/>
              <a:tblGrid>
                <a:gridCol w="4087813"/>
                <a:gridCol w="1511300"/>
                <a:gridCol w="1511300"/>
                <a:gridCol w="1511300"/>
              </a:tblGrid>
              <a:tr h="696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Enoxaparin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Dabigatran (150 mg)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Dabigatran (220 mg)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DVT, PE and all-cause mortality (%)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RE-NOVATE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6.7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8.6 </a:t>
                      </a:r>
                      <a:b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</a:b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&lt;0.0001*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6.0</a:t>
                      </a:r>
                      <a:b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</a:b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&lt;0.0001*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RE-MOBILIZE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25.3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33.7</a:t>
                      </a:r>
                      <a:b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</a:b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=0.0009</a:t>
                      </a:r>
                      <a:r>
                        <a:rPr kumimoji="0" lang="en-GB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†</a:t>
                      </a:r>
                      <a:endParaRPr kumimoji="0" lang="en-US" sz="1400" b="0" i="0" u="none" strike="noStrike" cap="none" normalizeH="0" baseline="3000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31.1</a:t>
                      </a:r>
                      <a:b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</a:b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=0.02</a:t>
                      </a:r>
                      <a:r>
                        <a:rPr kumimoji="0" lang="en-GB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†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RE-MODEL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37.7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40.5</a:t>
                      </a:r>
                      <a:b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</a:b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=0.0005*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36.4</a:t>
                      </a:r>
                      <a:b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</a:b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=0.0345*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Major bleeding (%)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RE-NOVATE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1.6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1.3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2.0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RE-MOBILIZE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1.4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0.6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0.6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RE-MODEL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1.3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1.3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12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1.5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75" name="Text Box 64"/>
          <p:cNvSpPr txBox="1">
            <a:spLocks noChangeArrowheads="1"/>
          </p:cNvSpPr>
          <p:nvPr/>
        </p:nvSpPr>
        <p:spPr bwMode="auto">
          <a:xfrm>
            <a:off x="177800" y="6272213"/>
            <a:ext cx="78105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*Non-inferior to enoxaparin; </a:t>
            </a:r>
            <a:r>
              <a:rPr lang="en-GB" sz="1200" baseline="30000">
                <a:solidFill>
                  <a:srgbClr val="FFFF99"/>
                </a:solidFill>
              </a:rPr>
              <a:t>†</a:t>
            </a:r>
            <a:r>
              <a:rPr lang="en-GB" sz="1200">
                <a:solidFill>
                  <a:srgbClr val="FFFF99"/>
                </a:solidFill>
              </a:rPr>
              <a:t>inferior to enoxaparin</a:t>
            </a:r>
            <a:r>
              <a:rPr lang="en-GB" sz="1200"/>
              <a:t> </a:t>
            </a:r>
            <a:br>
              <a:rPr lang="en-GB" sz="1200"/>
            </a:br>
            <a:r>
              <a:rPr lang="en-GB" sz="1200"/>
              <a:t>Eriksson</a:t>
            </a:r>
            <a:r>
              <a:rPr lang="en-GB" sz="1200" i="1"/>
              <a:t> et al. Blood</a:t>
            </a:r>
            <a:r>
              <a:rPr lang="en-GB" sz="1200"/>
              <a:t> 2006; Friedman </a:t>
            </a:r>
            <a:r>
              <a:rPr lang="en-GB" sz="1200" i="1"/>
              <a:t>et al</a:t>
            </a:r>
            <a:r>
              <a:rPr lang="en-GB" sz="1200"/>
              <a:t>. </a:t>
            </a:r>
            <a:r>
              <a:rPr lang="en-GB" sz="1200" i="1"/>
              <a:t>J Thromb Haemost</a:t>
            </a:r>
            <a:r>
              <a:rPr lang="en-GB" sz="1200"/>
              <a:t> 2007; Eriksson </a:t>
            </a:r>
            <a:r>
              <a:rPr lang="en-GB" sz="1200" i="1"/>
              <a:t>et al</a:t>
            </a:r>
            <a:r>
              <a:rPr lang="en-GB" sz="1200"/>
              <a:t>. </a:t>
            </a:r>
            <a:r>
              <a:rPr lang="en-GB" sz="1200" i="1"/>
              <a:t>J Thromb Haemost</a:t>
            </a:r>
            <a:r>
              <a:rPr lang="en-GB" sz="1200"/>
              <a:t> 2007</a:t>
            </a:r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Need to Monitor LMWH/New anticoagulants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/>
          <a:stretch>
            <a:fillRect/>
          </a:stretch>
        </p:blipFill>
        <p:spPr bwMode="auto">
          <a:xfrm rot="5400000">
            <a:off x="3520440" y="1280161"/>
            <a:ext cx="5760720" cy="5029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worry about VTE?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Thromboembolism</a:t>
            </a:r>
            <a:r>
              <a:rPr lang="en-US" dirty="0" smtClean="0"/>
              <a:t> and </a:t>
            </a:r>
            <a:r>
              <a:rPr lang="en-US" dirty="0" err="1" smtClean="0"/>
              <a:t>sequelae</a:t>
            </a:r>
            <a:r>
              <a:rPr lang="en-US" dirty="0" smtClean="0"/>
              <a:t> leading cause of preventable death/morbidity in </a:t>
            </a:r>
            <a:r>
              <a:rPr lang="en-US" dirty="0" err="1" smtClean="0"/>
              <a:t>trauma```````?surgery</a:t>
            </a:r>
            <a:r>
              <a:rPr lang="en-US" dirty="0" smtClean="0"/>
              <a:t>````</a:t>
            </a:r>
          </a:p>
          <a:p>
            <a:r>
              <a:rPr lang="en-US" dirty="0" smtClean="0"/>
              <a:t>Diagnosis and treatment are still a conundrum</a:t>
            </a:r>
          </a:p>
          <a:p>
            <a:r>
              <a:rPr lang="en-US" dirty="0" smtClean="0"/>
              <a:t>Progress made in risk factor identification and </a:t>
            </a:r>
            <a:r>
              <a:rPr lang="en-US" dirty="0" smtClean="0"/>
              <a:t>prophylaxis </a:t>
            </a:r>
            <a:r>
              <a:rPr lang="en-US" dirty="0" smtClean="0"/>
              <a:t>largely contributed by </a:t>
            </a:r>
            <a:r>
              <a:rPr lang="en-US" dirty="0" err="1" smtClean="0"/>
              <a:t>anaesthesiologist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Cochrane review issue 3, 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Systematic review of RCT </a:t>
            </a:r>
            <a:r>
              <a:rPr lang="en-US" dirty="0" err="1" smtClean="0"/>
              <a:t>thromboprophylaxis</a:t>
            </a:r>
            <a:r>
              <a:rPr lang="en-US" dirty="0" smtClean="0"/>
              <a:t>-mechanical or chemical</a:t>
            </a:r>
          </a:p>
          <a:p>
            <a:r>
              <a:rPr lang="en-US" dirty="0" smtClean="0"/>
              <a:t>Endpoint on mortality or incidence of DVT or PE in trauma patients</a:t>
            </a:r>
          </a:p>
          <a:p>
            <a:r>
              <a:rPr lang="en-US" dirty="0" smtClean="0"/>
              <a:t>Conclusion: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No evidence of reduction of mortality or PE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Found evidence of some protection against DVT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Although evidence not high, recommend prophylaxis in severe trauma and surgery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Unresolved issues in Chemical prophylaxis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Optimal </a:t>
            </a:r>
            <a:r>
              <a:rPr lang="en-US" dirty="0" err="1" smtClean="0"/>
              <a:t>thromboprophylaxis</a:t>
            </a:r>
            <a:r>
              <a:rPr lang="en-US" dirty="0" smtClean="0"/>
              <a:t> in patients on long term anticoagulation scheduled for surgery</a:t>
            </a:r>
          </a:p>
          <a:p>
            <a:r>
              <a:rPr lang="en-US" dirty="0" smtClean="0"/>
              <a:t>Benefit of anticoagulation in laparoscopic surgery and arthroscopic procedures</a:t>
            </a:r>
          </a:p>
          <a:p>
            <a:r>
              <a:rPr lang="en-US" dirty="0" smtClean="0"/>
              <a:t>Clinical value of routine screening for VTE after high risk surgery</a:t>
            </a:r>
          </a:p>
          <a:p>
            <a:r>
              <a:rPr lang="en-US" dirty="0" smtClean="0"/>
              <a:t>Optimal time to start and duration of  chemical prophylaxis for VTE  in surgical patients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Chemical </a:t>
            </a:r>
            <a:r>
              <a:rPr lang="en-US" dirty="0" err="1" smtClean="0"/>
              <a:t>thromboProphylaxis</a:t>
            </a:r>
            <a:r>
              <a:rPr lang="en-US" dirty="0" smtClean="0"/>
              <a:t> fail?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Reduction of AT with haemodilution</a:t>
            </a:r>
          </a:p>
          <a:p>
            <a:r>
              <a:rPr lang="en-US" dirty="0" smtClean="0"/>
              <a:t>Na+ load-</a:t>
            </a:r>
            <a:r>
              <a:rPr lang="en-US" dirty="0" err="1" smtClean="0"/>
              <a:t>procoagulant</a:t>
            </a:r>
            <a:endParaRPr lang="en-US" dirty="0" smtClean="0"/>
          </a:p>
          <a:p>
            <a:r>
              <a:rPr lang="en-US" dirty="0" smtClean="0"/>
              <a:t>Stimulation of natural anticoagulants and </a:t>
            </a:r>
            <a:r>
              <a:rPr lang="en-US" dirty="0" err="1" smtClean="0"/>
              <a:t>fibrinolysis</a:t>
            </a:r>
            <a:r>
              <a:rPr lang="en-US" dirty="0" smtClean="0"/>
              <a:t> due to </a:t>
            </a:r>
            <a:r>
              <a:rPr lang="en-US" dirty="0" err="1" smtClean="0"/>
              <a:t>hypoperfusion</a:t>
            </a:r>
            <a:endParaRPr lang="en-US" dirty="0" smtClean="0"/>
          </a:p>
          <a:p>
            <a:r>
              <a:rPr lang="en-US" dirty="0" smtClean="0"/>
              <a:t>Limitations of </a:t>
            </a:r>
            <a:r>
              <a:rPr lang="en-US" dirty="0" err="1" smtClean="0"/>
              <a:t>stochiometric</a:t>
            </a:r>
            <a:r>
              <a:rPr lang="en-US" dirty="0" smtClean="0"/>
              <a:t> inhibition-overwhelming thrombin tissue release</a:t>
            </a:r>
          </a:p>
          <a:p>
            <a:r>
              <a:rPr lang="en-US" dirty="0" smtClean="0"/>
              <a:t>Failure of </a:t>
            </a:r>
            <a:r>
              <a:rPr lang="en-US" dirty="0" err="1" smtClean="0"/>
              <a:t>Fibrinolytic</a:t>
            </a:r>
            <a:r>
              <a:rPr lang="en-US" dirty="0" smtClean="0"/>
              <a:t> </a:t>
            </a:r>
            <a:r>
              <a:rPr lang="en-US" dirty="0" smtClean="0"/>
              <a:t>system</a:t>
            </a:r>
          </a:p>
          <a:p>
            <a:r>
              <a:rPr lang="en-US" dirty="0" smtClean="0"/>
              <a:t>ANTICOAGULANTS ≠ ANTITHROMBOTICS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Topical Issues in VTE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Despite progress, VTE still common</a:t>
            </a:r>
          </a:p>
          <a:p>
            <a:r>
              <a:rPr lang="en-US" dirty="0" smtClean="0"/>
              <a:t>Limitations of existing treatments</a:t>
            </a:r>
          </a:p>
          <a:p>
            <a:r>
              <a:rPr lang="en-US" dirty="0" smtClean="0"/>
              <a:t>Timing of </a:t>
            </a:r>
            <a:r>
              <a:rPr lang="en-US" dirty="0" err="1" smtClean="0"/>
              <a:t>thromboprophylaxis</a:t>
            </a:r>
            <a:r>
              <a:rPr lang="en-US" dirty="0" smtClean="0"/>
              <a:t> in patients undergoing surgery</a:t>
            </a:r>
          </a:p>
          <a:p>
            <a:r>
              <a:rPr lang="en-US" dirty="0" smtClean="0"/>
              <a:t>Need for extended prophylaxis</a:t>
            </a:r>
          </a:p>
          <a:p>
            <a:r>
              <a:rPr lang="en-US" dirty="0" smtClean="0"/>
              <a:t>Underuse of </a:t>
            </a:r>
            <a:r>
              <a:rPr lang="en-US" dirty="0" err="1" smtClean="0"/>
              <a:t>thromboprophylaxis</a:t>
            </a:r>
            <a:endParaRPr lang="en-US" dirty="0" smtClean="0"/>
          </a:p>
          <a:p>
            <a:r>
              <a:rPr lang="en-US" dirty="0" smtClean="0"/>
              <a:t>Limitations of existing data: (a) differing definitions of VTE and bleeding; (b) missing </a:t>
            </a:r>
            <a:r>
              <a:rPr lang="en-US" dirty="0" err="1" smtClean="0"/>
              <a:t>venography</a:t>
            </a:r>
            <a:r>
              <a:rPr lang="en-US" dirty="0" smtClean="0"/>
              <a:t> data in clinical trials</a:t>
            </a:r>
          </a:p>
          <a:p>
            <a:r>
              <a:rPr lang="en-US" dirty="0" smtClean="0"/>
              <a:t>Limitations of existing guidelines: (a) AAOS  </a:t>
            </a:r>
            <a:r>
              <a:rPr lang="en-US" dirty="0" err="1" smtClean="0"/>
              <a:t>vs</a:t>
            </a:r>
            <a:r>
              <a:rPr lang="en-US" dirty="0" smtClean="0"/>
              <a:t> ACCP in </a:t>
            </a:r>
            <a:r>
              <a:rPr lang="en-US" dirty="0" err="1" smtClean="0"/>
              <a:t>orthopaedic</a:t>
            </a:r>
            <a:r>
              <a:rPr lang="en-US" dirty="0" smtClean="0"/>
              <a:t> surgery; (b) children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76600" y="6488668"/>
            <a:ext cx="3600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Drugs </a:t>
            </a:r>
            <a:r>
              <a:rPr lang="en-US" dirty="0" err="1" smtClean="0"/>
              <a:t>suppl</a:t>
            </a:r>
            <a:r>
              <a:rPr lang="en-US" dirty="0" smtClean="0"/>
              <a:t>, 2010;70(</a:t>
            </a:r>
            <a:r>
              <a:rPr lang="en-US" dirty="0" err="1" smtClean="0"/>
              <a:t>suppl</a:t>
            </a:r>
            <a:r>
              <a:rPr lang="en-US" dirty="0" smtClean="0"/>
              <a:t> 2):11-18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Home!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Surgery and trauma are </a:t>
            </a:r>
            <a:r>
              <a:rPr lang="en-US" dirty="0" smtClean="0"/>
              <a:t>hypercoagulable unless </a:t>
            </a:r>
            <a:r>
              <a:rPr lang="en-US" dirty="0" err="1" smtClean="0"/>
              <a:t>dysregulated</a:t>
            </a:r>
            <a:endParaRPr lang="en-US" dirty="0" smtClean="0"/>
          </a:p>
          <a:p>
            <a:r>
              <a:rPr lang="en-US" dirty="0" smtClean="0"/>
              <a:t>Bleeding complications are organ specific</a:t>
            </a:r>
            <a:endParaRPr lang="en-US" dirty="0" smtClean="0"/>
          </a:p>
          <a:p>
            <a:r>
              <a:rPr lang="en-US" dirty="0" smtClean="0"/>
              <a:t>Patients undergoing </a:t>
            </a:r>
            <a:r>
              <a:rPr lang="en-US" dirty="0" err="1" smtClean="0"/>
              <a:t>anaesthesia</a:t>
            </a:r>
            <a:r>
              <a:rPr lang="en-US" dirty="0" smtClean="0"/>
              <a:t> under increased risk of VTE</a:t>
            </a:r>
          </a:p>
          <a:p>
            <a:r>
              <a:rPr lang="en-US" dirty="0" smtClean="0"/>
              <a:t>Chemical </a:t>
            </a:r>
            <a:r>
              <a:rPr lang="en-US" dirty="0" err="1" smtClean="0"/>
              <a:t>thromboprophylaxis</a:t>
            </a:r>
            <a:r>
              <a:rPr lang="en-US" dirty="0" smtClean="0"/>
              <a:t> has a role</a:t>
            </a:r>
          </a:p>
          <a:p>
            <a:r>
              <a:rPr lang="en-US" dirty="0" smtClean="0"/>
              <a:t>Apply clinical judgment</a:t>
            </a:r>
          </a:p>
          <a:p>
            <a:r>
              <a:rPr lang="en-US" dirty="0" err="1" smtClean="0"/>
              <a:t>Enoxaparin</a:t>
            </a:r>
            <a:r>
              <a:rPr lang="en-US" dirty="0" smtClean="0"/>
              <a:t> still remains </a:t>
            </a:r>
            <a:r>
              <a:rPr lang="en-US" dirty="0" smtClean="0"/>
              <a:t>gold standard </a:t>
            </a:r>
            <a:r>
              <a:rPr lang="en-US" dirty="0" smtClean="0"/>
              <a:t>comparator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talk sense-conundrum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Puzzle</a:t>
            </a:r>
          </a:p>
          <a:p>
            <a:r>
              <a:rPr lang="en-US" dirty="0" smtClean="0"/>
              <a:t>Mystery</a:t>
            </a:r>
          </a:p>
          <a:p>
            <a:r>
              <a:rPr lang="en-US" dirty="0" smtClean="0"/>
              <a:t>Challenge</a:t>
            </a:r>
          </a:p>
          <a:p>
            <a:r>
              <a:rPr lang="en-US" dirty="0" smtClean="0"/>
              <a:t>Poser</a:t>
            </a:r>
          </a:p>
          <a:p>
            <a:r>
              <a:rPr lang="en-US" dirty="0" smtClean="0"/>
              <a:t>Problem</a:t>
            </a:r>
          </a:p>
          <a:p>
            <a:r>
              <a:rPr lang="en-US" dirty="0" smtClean="0"/>
              <a:t>Riddle</a:t>
            </a:r>
          </a:p>
          <a:p>
            <a:r>
              <a:rPr lang="en-US" dirty="0" smtClean="0"/>
              <a:t>Enigma</a:t>
            </a:r>
          </a:p>
          <a:p>
            <a:r>
              <a:rPr lang="en-US" dirty="0" smtClean="0"/>
              <a:t>dilemma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Bewilder</a:t>
            </a:r>
          </a:p>
          <a:p>
            <a:r>
              <a:rPr lang="en-US" dirty="0" smtClean="0"/>
              <a:t>Baffle</a:t>
            </a:r>
          </a:p>
          <a:p>
            <a:r>
              <a:rPr lang="en-US" dirty="0" smtClean="0"/>
              <a:t>Confuse</a:t>
            </a:r>
          </a:p>
          <a:p>
            <a:r>
              <a:rPr lang="en-US" dirty="0" smtClean="0"/>
              <a:t>Bamboozle</a:t>
            </a:r>
          </a:p>
          <a:p>
            <a:r>
              <a:rPr lang="en-US" dirty="0" smtClean="0"/>
              <a:t>Mystify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Conundrum in Diagnosis of VTE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Postulated to result from </a:t>
            </a:r>
            <a:r>
              <a:rPr lang="en-US" dirty="0" err="1" smtClean="0"/>
              <a:t>gelation</a:t>
            </a:r>
            <a:r>
              <a:rPr lang="en-US" dirty="0" smtClean="0"/>
              <a:t> of coagulation factors on endothelium—detachment and progression?</a:t>
            </a:r>
          </a:p>
          <a:p>
            <a:r>
              <a:rPr lang="en-US" dirty="0" smtClean="0"/>
              <a:t>Analysis of circulating factors not diagnostic-useful in following treatment</a:t>
            </a:r>
          </a:p>
          <a:p>
            <a:r>
              <a:rPr lang="en-US" dirty="0" smtClean="0"/>
              <a:t>Gold standard </a:t>
            </a:r>
            <a:r>
              <a:rPr lang="en-US" dirty="0" err="1" smtClean="0"/>
              <a:t>dx</a:t>
            </a:r>
            <a:r>
              <a:rPr lang="en-US" dirty="0" smtClean="0"/>
              <a:t> are radiological-evidence of vascular occlusion/non compressibility</a:t>
            </a:r>
          </a:p>
          <a:p>
            <a:r>
              <a:rPr lang="en-US" dirty="0" err="1" smtClean="0"/>
              <a:t>Venography</a:t>
            </a:r>
            <a:r>
              <a:rPr lang="en-US" dirty="0" smtClean="0"/>
              <a:t>/</a:t>
            </a:r>
            <a:r>
              <a:rPr lang="en-US" dirty="0" err="1" smtClean="0"/>
              <a:t>ultrasonography</a:t>
            </a:r>
            <a:r>
              <a:rPr lang="en-US" dirty="0" smtClean="0"/>
              <a:t>; spiral CT scan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VTE in </a:t>
            </a:r>
            <a:r>
              <a:rPr lang="en-US" dirty="0" err="1" smtClean="0"/>
              <a:t>Trauma:seminal</a:t>
            </a:r>
            <a:r>
              <a:rPr lang="en-US" dirty="0" smtClean="0"/>
              <a:t>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Prospective follow up of trauma pts-716 enrolled, no </a:t>
            </a:r>
            <a:r>
              <a:rPr lang="en-US" dirty="0" err="1" smtClean="0"/>
              <a:t>prophilaxis</a:t>
            </a:r>
            <a:endParaRPr lang="en-US" dirty="0" smtClean="0"/>
          </a:p>
          <a:p>
            <a:r>
              <a:rPr lang="en-US" dirty="0" smtClean="0"/>
              <a:t>Contrast </a:t>
            </a:r>
            <a:r>
              <a:rPr lang="en-US" dirty="0" err="1" smtClean="0"/>
              <a:t>venography</a:t>
            </a:r>
            <a:r>
              <a:rPr lang="en-US" dirty="0" smtClean="0"/>
              <a:t> and impedance </a:t>
            </a:r>
            <a:r>
              <a:rPr lang="en-US" dirty="0" err="1" smtClean="0"/>
              <a:t>plethysmography</a:t>
            </a:r>
            <a:r>
              <a:rPr lang="en-US" dirty="0" smtClean="0"/>
              <a:t> done</a:t>
            </a:r>
          </a:p>
          <a:p>
            <a:r>
              <a:rPr lang="en-US" dirty="0" smtClean="0"/>
              <a:t>Findings: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Venography</a:t>
            </a:r>
            <a:r>
              <a:rPr lang="en-US" dirty="0" smtClean="0"/>
              <a:t> DVT=201/349(58%)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Face,chest</a:t>
            </a:r>
            <a:r>
              <a:rPr lang="en-US" dirty="0" smtClean="0"/>
              <a:t> abdomen=65/129(50%)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Major trauma=49/91(54%)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Spinal=41/66(62%)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Lower extremity/</a:t>
            </a:r>
            <a:r>
              <a:rPr lang="en-US" dirty="0" err="1" smtClean="0"/>
              <a:t>ortopaedic</a:t>
            </a:r>
            <a:r>
              <a:rPr lang="en-US" dirty="0" smtClean="0"/>
              <a:t>=126/182(69%)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Pelvic=61/100(61%)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Femoral=59/74(80%)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Tibial</a:t>
            </a:r>
            <a:r>
              <a:rPr lang="en-US" dirty="0" smtClean="0"/>
              <a:t>=66/86(77%)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5791200"/>
            <a:ext cx="351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William,NEJM,1994;331(24):1601-6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factors for VTE in Surgery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81000" y="914401"/>
            <a:ext cx="6657975" cy="54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105400" y="6211669"/>
            <a:ext cx="2323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Mayo </a:t>
            </a:r>
            <a:r>
              <a:rPr lang="en-US" dirty="0" err="1" smtClean="0"/>
              <a:t>Clin</a:t>
            </a:r>
            <a:r>
              <a:rPr lang="en-US" dirty="0" smtClean="0"/>
              <a:t> Proc,2005;80(6):732-738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4463" y="1585913"/>
            <a:ext cx="6315075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814513"/>
            <a:ext cx="60007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Cell based model of Thrombin generation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96948" y="1935163"/>
            <a:ext cx="615010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Thrombin generation beyond gel point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722" y="1920875"/>
            <a:ext cx="3855555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8200" y="2596598"/>
            <a:ext cx="4038600" cy="3082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286</TotalTime>
  <Words>689</Words>
  <Application>Microsoft Office PowerPoint</Application>
  <PresentationFormat>On-screen Show (4:3)</PresentationFormat>
  <Paragraphs>177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Flow</vt:lpstr>
      <vt:lpstr>Conundrum of Chemical Thromboprophylaxis in Surgery And Trauma</vt:lpstr>
      <vt:lpstr>Why worry about VTE?</vt:lpstr>
      <vt:lpstr>Conundrum in Diagnosis of VTE</vt:lpstr>
      <vt:lpstr>VTE in Trauma:seminal study</vt:lpstr>
      <vt:lpstr>Risk factors for VTE in Surgery</vt:lpstr>
      <vt:lpstr>Slide 6</vt:lpstr>
      <vt:lpstr>Slide 7</vt:lpstr>
      <vt:lpstr>Cell based model of Thrombin generation</vt:lpstr>
      <vt:lpstr>Thrombin generation beyond gel point</vt:lpstr>
      <vt:lpstr>SEM of Structure of fibrin clots and thrombin concentration</vt:lpstr>
      <vt:lpstr>My Data</vt:lpstr>
      <vt:lpstr>Fibrin formation and dissolution</vt:lpstr>
      <vt:lpstr>Timelines in development of anticoagulants</vt:lpstr>
      <vt:lpstr>Antithrombotics That Have  Changed Clinical Practice</vt:lpstr>
      <vt:lpstr>Limitations of Heparin Therapy</vt:lpstr>
      <vt:lpstr>Enoxaparin-standard of care</vt:lpstr>
      <vt:lpstr>Clinical trials comparing anticoagulants</vt:lpstr>
      <vt:lpstr>Dabigatran for prevention of VTE after major orthopaedic surgery: results</vt:lpstr>
      <vt:lpstr>No Need to Monitor LMWH/New anticoagulants</vt:lpstr>
      <vt:lpstr>Cochrane review issue 3,  2013</vt:lpstr>
      <vt:lpstr>Unresolved issues in Chemical prophylaxis</vt:lpstr>
      <vt:lpstr>Why Do Chemical thromboProphylaxis fail?</vt:lpstr>
      <vt:lpstr>Topical Issues in VTE</vt:lpstr>
      <vt:lpstr>Take Home!</vt:lpstr>
      <vt:lpstr>Lets talk sense-conundrum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Conudrum of Chemical Thromboprophilaxis in Surgery And Trauma</dc:title>
  <dc:creator>ogweno</dc:creator>
  <cp:lastModifiedBy>ogweno</cp:lastModifiedBy>
  <cp:revision>64</cp:revision>
  <dcterms:created xsi:type="dcterms:W3CDTF">2013-08-15T11:06:04Z</dcterms:created>
  <dcterms:modified xsi:type="dcterms:W3CDTF">2013-08-15T19:44:16Z</dcterms:modified>
</cp:coreProperties>
</file>