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6" r:id="rId5"/>
    <p:sldId id="263" r:id="rId6"/>
    <p:sldId id="267" r:id="rId7"/>
    <p:sldId id="268" r:id="rId8"/>
    <p:sldId id="269" r:id="rId9"/>
    <p:sldId id="270" r:id="rId10"/>
    <p:sldId id="271" r:id="rId11"/>
    <p:sldId id="265" r:id="rId12"/>
    <p:sldId id="258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7CE04-3C0F-4EFE-8195-00084C12820B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D2D1B-0FA9-4B3E-9511-92E16305F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D782-2020-49D5-8B5C-77F9DF49BEFD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90C9-7D79-4994-BF10-E256231E05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Neuro</a:t>
            </a:r>
            <a:r>
              <a:rPr lang="en-US" dirty="0" smtClean="0"/>
              <a:t> critical Care: Focus on Cerebral </a:t>
            </a:r>
            <a:r>
              <a:rPr lang="en-US" dirty="0" err="1" smtClean="0"/>
              <a:t>Oedema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Dr Gordon </a:t>
            </a:r>
            <a:r>
              <a:rPr lang="en-US" dirty="0" err="1" smtClean="0"/>
              <a:t>Ogweno</a:t>
            </a:r>
            <a:endParaRPr lang="en-US" dirty="0" smtClean="0"/>
          </a:p>
          <a:p>
            <a:r>
              <a:rPr lang="en-US" dirty="0" smtClean="0"/>
              <a:t>Consultant </a:t>
            </a:r>
            <a:r>
              <a:rPr lang="en-US" dirty="0" err="1" smtClean="0"/>
              <a:t>Anaesthesiologist</a:t>
            </a:r>
            <a:r>
              <a:rPr lang="en-US" dirty="0" smtClean="0"/>
              <a:t>/</a:t>
            </a:r>
            <a:r>
              <a:rPr lang="en-US" dirty="0" err="1" smtClean="0"/>
              <a:t>Neurocritical</a:t>
            </a:r>
            <a:r>
              <a:rPr lang="en-US" dirty="0" smtClean="0"/>
              <a:t> Care</a:t>
            </a:r>
          </a:p>
          <a:p>
            <a:r>
              <a:rPr lang="en-US" dirty="0" smtClean="0"/>
              <a:t>Lecturer in Medical Physiology</a:t>
            </a:r>
          </a:p>
          <a:p>
            <a:r>
              <a:rPr lang="en-US" dirty="0" smtClean="0"/>
              <a:t>Kenyatta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882" b="288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029200"/>
            <a:ext cx="74199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750094" y="1866305"/>
            <a:ext cx="7643813" cy="4321969"/>
          </a:xfrm>
        </p:spPr>
        <p:txBody>
          <a:bodyPr/>
          <a:lstStyle/>
          <a:p>
            <a:pPr marL="937584" lvl="1">
              <a:lnSpc>
                <a:spcPct val="1000"/>
              </a:lnSpc>
            </a:pP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also known as hydrocephalic edema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/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seen in patients with high pressure obstructive hydrocephalus (increase CSF pressure within the ventricles)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/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CSF seeps through the </a:t>
            </a:r>
            <a:r>
              <a:rPr lang="en-US" sz="20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ependymal</a:t>
            </a: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 cells into the </a:t>
            </a:r>
            <a:r>
              <a:rPr lang="en-US" sz="20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periventricular</a:t>
            </a: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 </a:t>
            </a:r>
            <a:r>
              <a:rPr lang="en-US" sz="20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extravascular</a:t>
            </a: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 intracellular compartment of the brain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/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Treatment: Shunting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848290" lvl="2" indent="0">
              <a:lnSpc>
                <a:spcPct val="1000"/>
              </a:lnSpc>
            </a:pPr>
            <a:r>
              <a:rPr lang="en-US" sz="20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Ventriculostomy</a:t>
            </a: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 (temporary)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848290" lvl="2" indent="0">
              <a:lnSpc>
                <a:spcPct val="1000"/>
              </a:lnSpc>
            </a:pPr>
            <a:r>
              <a:rPr lang="en-US" sz="20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Ventriculoperitoneal</a:t>
            </a:r>
            <a:r>
              <a:rPr lang="en-US" sz="20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 shunt (permanent)</a:t>
            </a:r>
            <a:endParaRPr lang="en-US" sz="20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</p:txBody>
      </p:sp>
      <p:sp>
        <p:nvSpPr>
          <p:cNvPr id="61443" name="Rectangle 2"/>
          <p:cNvSpPr>
            <a:spLocks/>
          </p:cNvSpPr>
          <p:nvPr/>
        </p:nvSpPr>
        <p:spPr bwMode="auto">
          <a:xfrm>
            <a:off x="1535906" y="1062633"/>
            <a:ext cx="6120265" cy="677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383963" indent="-343781">
              <a:spcBef>
                <a:spcPts val="3375"/>
              </a:spcBef>
            </a:pPr>
            <a:r>
              <a:rPr lang="en-US" sz="4400" dirty="0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Interstitial Brain Edema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8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8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8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49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Cerebral 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7500" indent="0"/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The bulk of the brain can also be increased by the development of cerebral edema.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317500" indent="0"/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Types of edema: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762000" lvl="1" indent="0">
              <a:buSzPct val="99000"/>
              <a:buFontTx/>
              <a:buAutoNum type="arabicPeriod"/>
            </a:pPr>
            <a:r>
              <a:rPr lang="en-US" sz="34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 Cellular (</a:t>
            </a:r>
            <a:r>
              <a:rPr lang="en-US" sz="3400" dirty="0" err="1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Cytotoxic</a:t>
            </a:r>
            <a:r>
              <a:rPr lang="en-US" sz="34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) edema</a:t>
            </a:r>
            <a:endParaRPr lang="en-US" sz="3400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762000" lvl="1" indent="0">
              <a:buSzPct val="99000"/>
              <a:buFontTx/>
              <a:buAutoNum type="arabicPeriod"/>
            </a:pPr>
            <a:r>
              <a:rPr lang="en-US" sz="34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 </a:t>
            </a:r>
            <a:r>
              <a:rPr lang="en-US" sz="3400" dirty="0" err="1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Vasogenic</a:t>
            </a:r>
            <a:r>
              <a:rPr lang="en-US" sz="34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 edema</a:t>
            </a:r>
            <a:endParaRPr lang="en-US" sz="3400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762000" lvl="1" indent="0">
              <a:buSzPct val="99000"/>
              <a:buFontTx/>
              <a:buAutoNum type="arabicPeriod"/>
            </a:pPr>
            <a:r>
              <a:rPr lang="en-US" sz="34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 Interstitial edema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33438"/>
            <a:ext cx="91440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0538"/>
            <a:ext cx="89916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Neuro</a:t>
            </a:r>
            <a:r>
              <a:rPr lang="en-US" dirty="0" smtClean="0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 Critical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Life-threatening neurologic illness may be caused by primary or secondary disorders affecting the nervous system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endParaRPr lang="en-US" dirty="0" smtClean="0"/>
          </a:p>
          <a:p>
            <a:pPr marL="889000" indent="-571500" algn="just">
              <a:spcBef>
                <a:spcPts val="2400"/>
              </a:spcBef>
              <a:buSzPct val="124000"/>
              <a:buFontTx/>
              <a:buBlip>
                <a:blip r:embed="rId2"/>
              </a:buBlip>
            </a:pPr>
            <a:r>
              <a:rPr lang="en-US" dirty="0" smtClean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Focuses on: </a:t>
            </a:r>
          </a:p>
          <a:p>
            <a:pPr marL="1778000" lvl="2" indent="-571500" algn="just">
              <a:spcBef>
                <a:spcPts val="2400"/>
              </a:spcBef>
              <a:buSzPct val="171000"/>
              <a:buFont typeface="Georgia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Preservation of neurologic tissue</a:t>
            </a:r>
          </a:p>
          <a:p>
            <a:pPr marL="1778000" lvl="2" indent="-571500" algn="just">
              <a:spcBef>
                <a:spcPts val="2400"/>
              </a:spcBef>
              <a:buSzPct val="171000"/>
              <a:buFont typeface="Georgia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Prevention of secondary brain injury as a result of cerebral ischemia, cerebral edema, and increased ICP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Treatable Secondary brain insults: Edema and ICP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17500" indent="0" algn="just"/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Prevention of secondary brain injury due to: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1206500" lvl="2" indent="0" algn="just">
              <a:buSzPct val="124000"/>
              <a:buBlip>
                <a:blip r:embed="rId2"/>
              </a:buBlip>
            </a:pPr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cerebral ischemia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1206500" lvl="2" indent="0" algn="just">
              <a:buSzPct val="124000"/>
              <a:buBlip>
                <a:blip r:embed="rId2"/>
              </a:buBlip>
            </a:pPr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cerebral edema 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1206500" lvl="2" indent="0" algn="just">
              <a:buSzPct val="124000"/>
              <a:buBlip>
                <a:blip r:embed="rId2"/>
              </a:buBlip>
            </a:pPr>
            <a:r>
              <a:rPr lang="en-US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increased ICP</a:t>
            </a:r>
            <a:endParaRPr lang="en-US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317500" indent="0"/>
            <a:r>
              <a:rPr lang="en-US" dirty="0">
                <a:latin typeface="Georgia" charset="0"/>
                <a:ea typeface="Georgia" charset="0"/>
                <a:cs typeface="Georgia" charset="0"/>
                <a:sym typeface="Georgia" charset="0"/>
              </a:rPr>
              <a:t>Elevations in intracranial pressure  may induce irreversible brain damage or death by two mechanisms:</a:t>
            </a:r>
            <a:endParaRPr lang="en-US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1333500" lvl="1">
              <a:buSzPct val="99000"/>
              <a:buFontTx/>
              <a:buAutoNum type="arabicPeriod"/>
            </a:pPr>
            <a:r>
              <a:rPr lang="en-US" sz="32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Mechanical distortion (brain shift) and compression (</a:t>
            </a:r>
            <a:r>
              <a:rPr lang="en-US" sz="3200" dirty="0" err="1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herniation</a:t>
            </a:r>
            <a:r>
              <a:rPr lang="en-US" sz="32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) of brain tissue as a result of intracranial mass effect and compartmentalization </a:t>
            </a:r>
            <a:endParaRPr lang="en-US" sz="3200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1333500" lvl="1">
              <a:buSzPct val="99000"/>
              <a:buFontTx/>
              <a:buAutoNum type="arabicPeriod"/>
            </a:pPr>
            <a:r>
              <a:rPr lang="en-US" sz="3200" dirty="0" smtClean="0">
                <a:latin typeface="Georgia" charset="0"/>
                <a:ea typeface="Georgia" charset="0"/>
                <a:cs typeface="Georgia" charset="0"/>
                <a:sym typeface="Georgia" charset="0"/>
              </a:rPr>
              <a:t>Global ischemic injury as a consequence of decreased cerebral perfusion pressure and cerebral blood flow </a:t>
            </a:r>
            <a:endParaRPr lang="en-US" sz="3200" dirty="0" smtClean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16002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0" y="4572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Schematic demonstrating </a:t>
            </a:r>
            <a:r>
              <a:rPr lang="en-US" dirty="0" err="1" smtClean="0"/>
              <a:t>cytotoxic</a:t>
            </a:r>
            <a:r>
              <a:rPr lang="en-US" dirty="0" smtClean="0"/>
              <a:t> and </a:t>
            </a:r>
            <a:r>
              <a:rPr lang="en-US" dirty="0" err="1" smtClean="0"/>
              <a:t>vasogenic</a:t>
            </a:r>
            <a:endParaRPr lang="en-US" dirty="0" smtClean="0"/>
          </a:p>
          <a:p>
            <a:r>
              <a:rPr lang="en-US" dirty="0" smtClean="0"/>
              <a:t>cerebral edema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589360" y="1580555"/>
            <a:ext cx="7965281" cy="4839891"/>
          </a:xfrm>
        </p:spPr>
        <p:txBody>
          <a:bodyPr/>
          <a:lstStyle/>
          <a:p>
            <a:pPr marL="937584" lvl="1">
              <a:buSzPct val="124000"/>
              <a:buBlip>
                <a:blip r:embed="rId2"/>
              </a:buBlip>
            </a:pPr>
            <a:r>
              <a:rPr lang="en-US" sz="22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typically seen in the vicinity of tumor growths, infections (</a:t>
            </a:r>
            <a:r>
              <a:rPr lang="en-US" sz="22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eg</a:t>
            </a:r>
            <a:r>
              <a:rPr lang="en-US" sz="22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. abscesses) and traumatic brain injury</a:t>
            </a:r>
            <a:endParaRPr lang="en-US" sz="22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>
              <a:buSzPct val="124000"/>
              <a:buBlip>
                <a:blip r:embed="rId2"/>
              </a:buBlip>
            </a:pPr>
            <a:r>
              <a:rPr lang="en-US" sz="22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caused by damage to the blood brain barrier causing increased permeability of the capillary endothelial cells and leakage of proteins into the brain parenchyma</a:t>
            </a:r>
            <a:endParaRPr lang="en-US" sz="22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>
              <a:buSzPct val="124000"/>
              <a:buBlip>
                <a:blip r:embed="rId2"/>
              </a:buBlip>
            </a:pPr>
            <a:r>
              <a:rPr lang="en-US" sz="22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the proteins create a gradient drawing the water out of the blood vessels into the brain cells, affecting the white matter more than the gray matter</a:t>
            </a:r>
            <a:endParaRPr lang="en-US" sz="22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  <a:p>
            <a:pPr marL="937584" lvl="1">
              <a:buSzPct val="124000"/>
              <a:buBlip>
                <a:blip r:embed="rId2"/>
              </a:buBlip>
            </a:pPr>
            <a:r>
              <a:rPr lang="en-US" sz="2200" dirty="0">
                <a:latin typeface="Georgia" charset="0"/>
                <a:ea typeface="Georgia" charset="0"/>
                <a:cs typeface="Georgia" charset="0"/>
                <a:sym typeface="Georgia" charset="0"/>
              </a:rPr>
              <a:t>Treatment: </a:t>
            </a:r>
            <a:r>
              <a:rPr lang="en-US" sz="2200" dirty="0" err="1">
                <a:latin typeface="Georgia" charset="0"/>
                <a:ea typeface="Georgia" charset="0"/>
                <a:cs typeface="Georgia" charset="0"/>
                <a:sym typeface="Georgia" charset="0"/>
              </a:rPr>
              <a:t>Glucocorticosteroids</a:t>
            </a:r>
            <a:endParaRPr lang="en-US" sz="2200" dirty="0"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</p:txBody>
      </p:sp>
      <p:sp>
        <p:nvSpPr>
          <p:cNvPr id="60419" name="Rectangle 2"/>
          <p:cNvSpPr>
            <a:spLocks/>
          </p:cNvSpPr>
          <p:nvPr/>
        </p:nvSpPr>
        <p:spPr bwMode="auto">
          <a:xfrm>
            <a:off x="1598414" y="884039"/>
            <a:ext cx="5980804" cy="677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383963" indent="-343781">
              <a:spcBef>
                <a:spcPts val="3375"/>
              </a:spcBef>
            </a:pPr>
            <a:r>
              <a:rPr lang="en-US" sz="4400" dirty="0" err="1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Vasogenic</a:t>
            </a:r>
            <a:r>
              <a:rPr lang="en-US" sz="4400" dirty="0">
                <a:solidFill>
                  <a:srgbClr val="FFFF00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 Brain Edema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7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5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57200"/>
            <a:ext cx="6477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7275"/>
            <a:ext cx="8991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HyperOsmotic</a:t>
            </a:r>
            <a:r>
              <a:rPr lang="en-US" dirty="0" smtClean="0"/>
              <a:t> agents: Not the Whole picture?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87340"/>
            <a:ext cx="4038600" cy="255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772259"/>
            <a:ext cx="4038600" cy="218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Membrane transporters: Relation to NT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7315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320</Words>
  <Application>Microsoft Office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Neuro critical Care: Focus on Cerebral Oedema</vt:lpstr>
      <vt:lpstr>Neuro Critical Care</vt:lpstr>
      <vt:lpstr>Treatable Secondary brain insults: Edema and ICP</vt:lpstr>
      <vt:lpstr>Slide 4</vt:lpstr>
      <vt:lpstr>Slide 5</vt:lpstr>
      <vt:lpstr>Slide 6</vt:lpstr>
      <vt:lpstr>Slide 7</vt:lpstr>
      <vt:lpstr>HyperOsmotic agents: Not the Whole picture?</vt:lpstr>
      <vt:lpstr>Membrane transporters: Relation to NT</vt:lpstr>
      <vt:lpstr>Slide 10</vt:lpstr>
      <vt:lpstr>Slide 11</vt:lpstr>
      <vt:lpstr>Cerebral Edema</vt:lpstr>
      <vt:lpstr>Slide 13</vt:lpstr>
      <vt:lpstr>Slide 14</vt:lpstr>
      <vt:lpstr>Slide 15</vt:lpstr>
    </vt:vector>
  </TitlesOfParts>
  <Company>ku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 critical Care: Focus on Cerebral Oedema</dc:title>
  <dc:creator>ku</dc:creator>
  <cp:lastModifiedBy>ku</cp:lastModifiedBy>
  <cp:revision>22</cp:revision>
  <dcterms:created xsi:type="dcterms:W3CDTF">2012-10-19T18:11:08Z</dcterms:created>
  <dcterms:modified xsi:type="dcterms:W3CDTF">2012-11-29T23:45:32Z</dcterms:modified>
</cp:coreProperties>
</file>