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80" r:id="rId7"/>
    <p:sldId id="257" r:id="rId8"/>
    <p:sldId id="266" r:id="rId9"/>
    <p:sldId id="264" r:id="rId10"/>
    <p:sldId id="265" r:id="rId11"/>
    <p:sldId id="267" r:id="rId12"/>
    <p:sldId id="268" r:id="rId13"/>
    <p:sldId id="278" r:id="rId14"/>
    <p:sldId id="269" r:id="rId15"/>
    <p:sldId id="277" r:id="rId16"/>
    <p:sldId id="258" r:id="rId17"/>
    <p:sldId id="259" r:id="rId18"/>
    <p:sldId id="273" r:id="rId19"/>
    <p:sldId id="274" r:id="rId20"/>
    <p:sldId id="270" r:id="rId21"/>
    <p:sldId id="279" r:id="rId22"/>
    <p:sldId id="272" r:id="rId23"/>
    <p:sldId id="271" r:id="rId24"/>
    <p:sldId id="275" r:id="rId25"/>
    <p:sldId id="27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Colloids In </a:t>
            </a:r>
            <a:r>
              <a:rPr lang="en-US" dirty="0" err="1" smtClean="0"/>
              <a:t>Anaesthetic</a:t>
            </a:r>
            <a:r>
              <a:rPr lang="en-US" dirty="0" smtClean="0"/>
              <a:t>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 </a:t>
            </a:r>
            <a:r>
              <a:rPr lang="en-US" dirty="0" err="1" smtClean="0"/>
              <a:t>Ogweno</a:t>
            </a:r>
            <a:endParaRPr lang="en-US" dirty="0" smtClean="0"/>
          </a:p>
          <a:p>
            <a:r>
              <a:rPr lang="en-US" dirty="0" smtClean="0"/>
              <a:t>Dept of Medical Physiology</a:t>
            </a:r>
          </a:p>
          <a:p>
            <a:r>
              <a:rPr lang="en-US" dirty="0" smtClean="0"/>
              <a:t>Kenyatta University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Dextrans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Decreased</a:t>
            </a:r>
            <a:r>
              <a:rPr lang="en-US" dirty="0" smtClean="0"/>
              <a:t>:</a:t>
            </a:r>
          </a:p>
          <a:p>
            <a:r>
              <a:rPr lang="en-US" dirty="0" smtClean="0"/>
              <a:t> blood viscosity, </a:t>
            </a:r>
          </a:p>
          <a:p>
            <a:r>
              <a:rPr lang="en-US" dirty="0" smtClean="0"/>
              <a:t>platelet adhesiveness, </a:t>
            </a:r>
          </a:p>
          <a:p>
            <a:r>
              <a:rPr lang="en-US" dirty="0" smtClean="0"/>
              <a:t>RBC aggregation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Clinical uses</a:t>
            </a:r>
            <a:r>
              <a:rPr lang="en-US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plastic surgery,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carotid end </a:t>
            </a:r>
            <a:r>
              <a:rPr lang="en-US" dirty="0" err="1" smtClean="0"/>
              <a:t>arterectomy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prophylaxis of </a:t>
            </a:r>
            <a:r>
              <a:rPr lang="en-US" dirty="0" err="1" smtClean="0"/>
              <a:t>thrombembolectic</a:t>
            </a:r>
            <a:r>
              <a:rPr lang="en-US" dirty="0" smtClean="0"/>
              <a:t> phenomenon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Briefer volume expansion</a:t>
            </a:r>
          </a:p>
          <a:p>
            <a:r>
              <a:rPr lang="en-US" dirty="0" smtClean="0"/>
              <a:t>Highest incidence of anaphylactic reactions</a:t>
            </a:r>
          </a:p>
          <a:p>
            <a:r>
              <a:rPr lang="en-US" dirty="0" smtClean="0"/>
              <a:t>Interferes with blood grouping , clotting, </a:t>
            </a:r>
            <a:r>
              <a:rPr lang="en-US" dirty="0" err="1" smtClean="0"/>
              <a:t>antiplatelet</a:t>
            </a:r>
            <a:endParaRPr lang="en-US" dirty="0" smtClean="0"/>
          </a:p>
          <a:p>
            <a:r>
              <a:rPr lang="en-US" dirty="0" smtClean="0"/>
              <a:t>Worsen renal  failure</a:t>
            </a:r>
          </a:p>
          <a:p>
            <a:r>
              <a:rPr lang="en-US" dirty="0" err="1" smtClean="0"/>
              <a:t>Hyperviscosity</a:t>
            </a:r>
            <a:r>
              <a:rPr lang="en-US" dirty="0" smtClean="0"/>
              <a:t> syndrome in renal tubules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Hydroxyethyl</a:t>
            </a:r>
            <a:r>
              <a:rPr lang="en-US" dirty="0" smtClean="0"/>
              <a:t> Starches (HES)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Introduced in 1960s to overcome drawbacks of </a:t>
            </a:r>
            <a:r>
              <a:rPr lang="en-US" dirty="0" err="1" smtClean="0"/>
              <a:t>Dextrans</a:t>
            </a:r>
            <a:r>
              <a:rPr lang="en-US" dirty="0" smtClean="0"/>
              <a:t>, albumin and gelatins</a:t>
            </a:r>
          </a:p>
          <a:p>
            <a:r>
              <a:rPr lang="en-US" dirty="0" smtClean="0"/>
              <a:t>Derived from natural plant starches-waxy maize or potato</a:t>
            </a:r>
          </a:p>
          <a:p>
            <a:r>
              <a:rPr lang="en-US" dirty="0" smtClean="0"/>
              <a:t>Modified </a:t>
            </a:r>
            <a:r>
              <a:rPr lang="en-US" dirty="0" err="1" smtClean="0"/>
              <a:t>amylopectin</a:t>
            </a:r>
            <a:endParaRPr lang="en-US" dirty="0" smtClean="0"/>
          </a:p>
          <a:p>
            <a:r>
              <a:rPr lang="en-US" dirty="0" smtClean="0"/>
              <a:t>Progressive reduction of MW and molar substitution over years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Volume expanding efficacy of  Colloids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colloids on </a:t>
            </a:r>
            <a:r>
              <a:rPr lang="en-US" dirty="0" err="1" smtClean="0"/>
              <a:t>Haemostasis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0"/>
            <a:ext cx="876299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00400" y="6629400"/>
            <a:ext cx="225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 Linden et al  2006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1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Hydroxyethyl</a:t>
            </a:r>
            <a:r>
              <a:rPr lang="en-US" dirty="0" smtClean="0"/>
              <a:t> Substitution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800099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Language of 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%concentration=g/</a:t>
            </a:r>
            <a:r>
              <a:rPr lang="en-US" dirty="0" err="1" smtClean="0"/>
              <a:t>dL</a:t>
            </a:r>
            <a:r>
              <a:rPr lang="en-US" dirty="0" smtClean="0"/>
              <a:t>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isooncotic</a:t>
            </a:r>
            <a:r>
              <a:rPr lang="en-US" dirty="0" smtClean="0"/>
              <a:t> 6% </a:t>
            </a:r>
            <a:r>
              <a:rPr lang="en-US" dirty="0" err="1" smtClean="0"/>
              <a:t>vs</a:t>
            </a:r>
            <a:r>
              <a:rPr lang="en-US" dirty="0" smtClean="0"/>
              <a:t>  </a:t>
            </a:r>
            <a:r>
              <a:rPr lang="en-US" dirty="0" err="1" smtClean="0"/>
              <a:t>hyperoncotic</a:t>
            </a:r>
            <a:r>
              <a:rPr lang="en-US" dirty="0" smtClean="0"/>
              <a:t> 10%</a:t>
            </a:r>
          </a:p>
          <a:p>
            <a:r>
              <a:rPr lang="en-US" dirty="0" smtClean="0"/>
              <a:t>MW </a:t>
            </a:r>
            <a:r>
              <a:rPr lang="en-US" dirty="0" err="1" smtClean="0"/>
              <a:t>e.g</a:t>
            </a:r>
            <a:r>
              <a:rPr lang="en-US" dirty="0" smtClean="0"/>
              <a:t> Low( 130 </a:t>
            </a:r>
            <a:r>
              <a:rPr lang="en-US" dirty="0" err="1" smtClean="0"/>
              <a:t>kDa</a:t>
            </a:r>
            <a:r>
              <a:rPr lang="en-US" dirty="0" smtClean="0"/>
              <a:t>) high (670 </a:t>
            </a:r>
            <a:r>
              <a:rPr lang="en-US" dirty="0" err="1" smtClean="0"/>
              <a:t>kDa</a:t>
            </a:r>
            <a:r>
              <a:rPr lang="en-US" dirty="0" smtClean="0"/>
              <a:t>)=renal clearance and effect on coagulation</a:t>
            </a:r>
          </a:p>
          <a:p>
            <a:r>
              <a:rPr lang="en-US" dirty="0" smtClean="0"/>
              <a:t>Degree/molar substitution –number of glucose molecules with </a:t>
            </a:r>
            <a:r>
              <a:rPr lang="en-US" dirty="0" err="1" smtClean="0"/>
              <a:t>hydroxyethyl</a:t>
            </a:r>
            <a:r>
              <a:rPr lang="en-US" dirty="0" smtClean="0"/>
              <a:t> </a:t>
            </a:r>
            <a:r>
              <a:rPr lang="en-US" dirty="0" err="1" smtClean="0"/>
              <a:t>e.g</a:t>
            </a:r>
            <a:r>
              <a:rPr lang="en-US" dirty="0" smtClean="0"/>
              <a:t> low (0.4) </a:t>
            </a:r>
            <a:r>
              <a:rPr lang="en-US" dirty="0" err="1" smtClean="0"/>
              <a:t>vs</a:t>
            </a:r>
            <a:r>
              <a:rPr lang="en-US" dirty="0" smtClean="0"/>
              <a:t> high(0.7)=volume expanding (efficacy)effects and safety profile</a:t>
            </a:r>
          </a:p>
          <a:p>
            <a:r>
              <a:rPr lang="en-US" dirty="0" smtClean="0"/>
              <a:t>C2/C6 pattern of substitution=resistance to amylase degradation  and impairment of </a:t>
            </a:r>
            <a:r>
              <a:rPr lang="en-US" dirty="0" err="1" smtClean="0"/>
              <a:t>haemostasis</a:t>
            </a:r>
            <a:r>
              <a:rPr lang="en-US" dirty="0" smtClean="0"/>
              <a:t> </a:t>
            </a:r>
            <a:r>
              <a:rPr lang="en-US" dirty="0" err="1" smtClean="0"/>
              <a:t>e.g</a:t>
            </a:r>
            <a:r>
              <a:rPr lang="en-US" dirty="0" smtClean="0"/>
              <a:t> 9:1 </a:t>
            </a:r>
            <a:r>
              <a:rPr lang="en-US" dirty="0" err="1" smtClean="0"/>
              <a:t>vs</a:t>
            </a:r>
            <a:r>
              <a:rPr lang="en-US" dirty="0" smtClean="0"/>
              <a:t> 7:1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Achievement of Desirable HES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Reduction in side </a:t>
            </a:r>
            <a:r>
              <a:rPr lang="en-US" dirty="0" err="1" smtClean="0"/>
              <a:t>effects:lower</a:t>
            </a:r>
            <a:r>
              <a:rPr lang="en-US" dirty="0" smtClean="0"/>
              <a:t> MW and lower degree of substitution </a:t>
            </a:r>
            <a:r>
              <a:rPr lang="en-US" dirty="0" err="1" smtClean="0"/>
              <a:t>e.g</a:t>
            </a:r>
            <a:r>
              <a:rPr lang="en-US" dirty="0" smtClean="0"/>
              <a:t> 130/0.4 (</a:t>
            </a:r>
            <a:r>
              <a:rPr lang="en-US" dirty="0" err="1" smtClean="0"/>
              <a:t>Voluven</a:t>
            </a:r>
            <a:r>
              <a:rPr lang="en-US" dirty="0" smtClean="0"/>
              <a:t>/</a:t>
            </a:r>
            <a:r>
              <a:rPr lang="en-US" dirty="0" err="1" smtClean="0"/>
              <a:t>volulyte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Good duration of effects: high pattern of C2/C6 substitution ratio</a:t>
            </a:r>
          </a:p>
          <a:p>
            <a:r>
              <a:rPr lang="en-US" dirty="0" smtClean="0"/>
              <a:t>Currently available products: 6%/130/0.4/9:1=</a:t>
            </a:r>
            <a:r>
              <a:rPr lang="en-US" dirty="0" err="1" smtClean="0"/>
              <a:t>Voluven</a:t>
            </a:r>
            <a:r>
              <a:rPr lang="en-US" dirty="0" smtClean="0"/>
              <a:t> (in Normal saline) or </a:t>
            </a:r>
            <a:r>
              <a:rPr lang="en-US" dirty="0" err="1" smtClean="0"/>
              <a:t>volulyte</a:t>
            </a:r>
            <a:r>
              <a:rPr lang="en-US" dirty="0" smtClean="0"/>
              <a:t> (in balanced salt solution)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Colloids over crystalloids?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/>
              <a:t>Crystalloids</a:t>
            </a:r>
            <a:r>
              <a:rPr lang="en-US" dirty="0" smtClean="0"/>
              <a:t> :</a:t>
            </a:r>
          </a:p>
          <a:p>
            <a:r>
              <a:rPr lang="en-US" dirty="0" err="1" smtClean="0"/>
              <a:t>Extravasate</a:t>
            </a:r>
            <a:r>
              <a:rPr lang="en-US" dirty="0" smtClean="0"/>
              <a:t>=only 25% remains in circulation after 20 </a:t>
            </a:r>
            <a:r>
              <a:rPr lang="en-US" dirty="0" err="1" smtClean="0"/>
              <a:t>mins</a:t>
            </a:r>
            <a:endParaRPr lang="en-US" dirty="0" smtClean="0"/>
          </a:p>
          <a:p>
            <a:r>
              <a:rPr lang="en-US" dirty="0" smtClean="0"/>
              <a:t> used for </a:t>
            </a:r>
            <a:r>
              <a:rPr lang="en-US" dirty="0" err="1" smtClean="0"/>
              <a:t>extravascular</a:t>
            </a:r>
            <a:r>
              <a:rPr lang="en-US" dirty="0" smtClean="0"/>
              <a:t> fluid replacement</a:t>
            </a:r>
          </a:p>
          <a:p>
            <a:r>
              <a:rPr lang="en-US" dirty="0" smtClean="0"/>
              <a:t> short term effect on plasma=transient</a:t>
            </a:r>
          </a:p>
          <a:p>
            <a:r>
              <a:rPr lang="en-US" dirty="0" smtClean="0"/>
              <a:t>Large volumes=pulmonary </a:t>
            </a:r>
            <a:r>
              <a:rPr lang="en-US" dirty="0" err="1" smtClean="0"/>
              <a:t>oedema</a:t>
            </a:r>
            <a:r>
              <a:rPr lang="en-US" dirty="0" smtClean="0"/>
              <a:t>, ARDS, </a:t>
            </a:r>
            <a:r>
              <a:rPr lang="en-US" dirty="0" err="1" smtClean="0"/>
              <a:t>hyperchloremic</a:t>
            </a:r>
            <a:r>
              <a:rPr lang="en-US" dirty="0" smtClean="0"/>
              <a:t> metabolic acidosis, </a:t>
            </a:r>
            <a:r>
              <a:rPr lang="en-US" dirty="0" err="1" smtClean="0"/>
              <a:t>dilutional</a:t>
            </a:r>
            <a:r>
              <a:rPr lang="en-US" dirty="0" smtClean="0"/>
              <a:t> </a:t>
            </a:r>
            <a:r>
              <a:rPr lang="en-US" dirty="0" err="1" smtClean="0"/>
              <a:t>coagulopathy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Colloids</a:t>
            </a:r>
            <a:r>
              <a:rPr lang="en-US" dirty="0" smtClean="0"/>
              <a:t>:</a:t>
            </a:r>
          </a:p>
          <a:p>
            <a:r>
              <a:rPr lang="en-US" dirty="0" smtClean="0"/>
              <a:t>Suspension of colloids in crystalloid carrier solution</a:t>
            </a:r>
          </a:p>
          <a:p>
            <a:r>
              <a:rPr lang="en-US" dirty="0" smtClean="0"/>
              <a:t>Don’t traverse endothelial barrier</a:t>
            </a:r>
          </a:p>
          <a:p>
            <a:r>
              <a:rPr lang="en-US" dirty="0" smtClean="0"/>
              <a:t>Remain in circulation longer</a:t>
            </a:r>
          </a:p>
          <a:p>
            <a:r>
              <a:rPr lang="en-US" dirty="0" smtClean="0"/>
              <a:t>Added water retention=plasma volume expansion</a:t>
            </a:r>
          </a:p>
          <a:p>
            <a:r>
              <a:rPr lang="en-US" dirty="0" smtClean="0"/>
              <a:t>Small volumes, longer effects=intravascular replacement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Benefits of LMW, ms, high C2/C6 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volume limits=</a:t>
            </a:r>
            <a:r>
              <a:rPr lang="en-US" dirty="0" err="1" smtClean="0"/>
              <a:t>upto</a:t>
            </a:r>
            <a:r>
              <a:rPr lang="en-US" dirty="0" smtClean="0"/>
              <a:t> 70ml/d</a:t>
            </a:r>
          </a:p>
          <a:p>
            <a:r>
              <a:rPr lang="en-US" dirty="0" smtClean="0"/>
              <a:t>No contraindication in children, sepsis, </a:t>
            </a:r>
            <a:r>
              <a:rPr lang="en-US" dirty="0" err="1" smtClean="0"/>
              <a:t>neuroaxial</a:t>
            </a:r>
            <a:r>
              <a:rPr lang="en-US" dirty="0" smtClean="0"/>
              <a:t> blockade and neurosurgery</a:t>
            </a:r>
          </a:p>
          <a:p>
            <a:r>
              <a:rPr lang="en-US" dirty="0" smtClean="0"/>
              <a:t>Minimal effects on </a:t>
            </a:r>
            <a:r>
              <a:rPr lang="en-US" dirty="0" err="1" smtClean="0"/>
              <a:t>haemostasis</a:t>
            </a:r>
            <a:endParaRPr lang="en-US" dirty="0" smtClean="0"/>
          </a:p>
          <a:p>
            <a:r>
              <a:rPr lang="en-US" dirty="0" smtClean="0"/>
              <a:t>Minimal cumulative renal effects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Cumulative effects of HES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7391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limitations of 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Pruritus</a:t>
            </a:r>
            <a:r>
              <a:rPr lang="en-US" dirty="0" smtClean="0"/>
              <a:t>-if used long term, not acute</a:t>
            </a:r>
          </a:p>
          <a:p>
            <a:r>
              <a:rPr lang="en-US" dirty="0" smtClean="0"/>
              <a:t>Errors in serum amylase assay levels</a:t>
            </a:r>
          </a:p>
          <a:p>
            <a:r>
              <a:rPr lang="en-US" dirty="0" err="1" smtClean="0"/>
              <a:t>Coagulopathic</a:t>
            </a:r>
            <a:r>
              <a:rPr lang="en-US" dirty="0" smtClean="0"/>
              <a:t> bleeding-problem of older HMW, highly substituted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practice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Concern regarding effects of colloids in relation to anaphylaxis, </a:t>
            </a:r>
            <a:r>
              <a:rPr lang="en-US" dirty="0" err="1" smtClean="0"/>
              <a:t>coagulopathy</a:t>
            </a:r>
            <a:r>
              <a:rPr lang="en-US" dirty="0" smtClean="0"/>
              <a:t>, renal dysfunctions and metabolic changes</a:t>
            </a:r>
          </a:p>
          <a:p>
            <a:r>
              <a:rPr lang="en-US" dirty="0" smtClean="0"/>
              <a:t>Banning of gelatin use in US</a:t>
            </a:r>
          </a:p>
          <a:p>
            <a:r>
              <a:rPr lang="en-US" dirty="0" smtClean="0"/>
              <a:t>Phasing out of </a:t>
            </a:r>
            <a:r>
              <a:rPr lang="en-US" dirty="0" err="1" smtClean="0"/>
              <a:t>Dextrans</a:t>
            </a:r>
            <a:r>
              <a:rPr lang="en-US" dirty="0" smtClean="0"/>
              <a:t>-withdrawn from use</a:t>
            </a:r>
          </a:p>
          <a:p>
            <a:r>
              <a:rPr lang="en-US" dirty="0" smtClean="0"/>
              <a:t>Popularity of HES</a:t>
            </a:r>
          </a:p>
          <a:p>
            <a:r>
              <a:rPr lang="en-US" dirty="0" smtClean="0"/>
              <a:t>Preponderance of lower MW HES</a:t>
            </a:r>
          </a:p>
          <a:p>
            <a:r>
              <a:rPr lang="en-US" dirty="0" smtClean="0"/>
              <a:t>Waxy maize derivatives offer more benefits and safety compared to potato starch derivatives</a:t>
            </a:r>
          </a:p>
          <a:p>
            <a:r>
              <a:rPr lang="en-US" dirty="0" err="1" smtClean="0"/>
              <a:t>Voluven</a:t>
            </a:r>
            <a:r>
              <a:rPr lang="en-US" dirty="0" smtClean="0"/>
              <a:t>/</a:t>
            </a:r>
            <a:r>
              <a:rPr lang="en-US" dirty="0" err="1" smtClean="0"/>
              <a:t>vululyte</a:t>
            </a:r>
            <a:r>
              <a:rPr lang="en-US" dirty="0" smtClean="0"/>
              <a:t> in the EU community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evidence supports efficacy and safety of HES</a:t>
            </a:r>
          </a:p>
          <a:p>
            <a:r>
              <a:rPr lang="en-US" dirty="0" smtClean="0"/>
              <a:t>Lets adopt evidence based practice like the rest of the world in using colloids</a:t>
            </a:r>
          </a:p>
          <a:p>
            <a:r>
              <a:rPr lang="en-US" dirty="0" smtClean="0"/>
              <a:t>Are we ready to phase out gelatins and </a:t>
            </a:r>
            <a:r>
              <a:rPr lang="en-US" dirty="0" err="1" smtClean="0"/>
              <a:t>dextrans</a:t>
            </a:r>
            <a:r>
              <a:rPr lang="en-US" dirty="0" smtClean="0"/>
              <a:t> from our </a:t>
            </a:r>
            <a:r>
              <a:rPr lang="en-US" smtClean="0"/>
              <a:t>operating theatres?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Volume therapy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Colloids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Natural: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Albumin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Artificial: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gelatin</a:t>
            </a:r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Dextran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Starch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Blood+/components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Whole blood</a:t>
            </a:r>
          </a:p>
          <a:p>
            <a:r>
              <a:rPr lang="en-US" dirty="0" smtClean="0"/>
              <a:t>Packed red cells</a:t>
            </a:r>
          </a:p>
          <a:p>
            <a:r>
              <a:rPr lang="en-US" dirty="0" smtClean="0"/>
              <a:t>FFP</a:t>
            </a:r>
          </a:p>
          <a:p>
            <a:r>
              <a:rPr lang="en-US" dirty="0" smtClean="0"/>
              <a:t>Plasma Proteins(</a:t>
            </a:r>
            <a:r>
              <a:rPr lang="en-US" dirty="0" err="1" smtClean="0"/>
              <a:t>bioplasma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of Volume therapy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Whichever one chooses:</a:t>
            </a:r>
          </a:p>
          <a:p>
            <a:r>
              <a:rPr lang="en-US" dirty="0" smtClean="0"/>
              <a:t>1.Choose the fluid for the correct purpose.</a:t>
            </a:r>
          </a:p>
          <a:p>
            <a:r>
              <a:rPr lang="en-US" dirty="0" smtClean="0"/>
              <a:t>2.Know the composition of the fluid chosen.</a:t>
            </a:r>
          </a:p>
          <a:p>
            <a:r>
              <a:rPr lang="en-US" dirty="0" smtClean="0"/>
              <a:t>3.Be aware of the risks and benefits of the particular fluid chosen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Ideal Colloid?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/>
              <a:t>Properties of</a:t>
            </a:r>
            <a:br>
              <a:rPr lang="en-US" b="1" smtClean="0"/>
            </a:br>
            <a:r>
              <a:rPr lang="en-US" b="1" smtClean="0"/>
              <a:t>the “ideal plasma substitute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Distributed in intravascular </a:t>
            </a:r>
            <a:r>
              <a:rPr lang="en-US" dirty="0" err="1" smtClean="0"/>
              <a:t>compartiment</a:t>
            </a:r>
            <a:r>
              <a:rPr lang="en-US" dirty="0" smtClean="0"/>
              <a:t> only</a:t>
            </a:r>
          </a:p>
          <a:p>
            <a:r>
              <a:rPr lang="en-US" dirty="0" smtClean="0"/>
              <a:t>Readily available</a:t>
            </a:r>
          </a:p>
          <a:p>
            <a:r>
              <a:rPr lang="en-US" dirty="0" smtClean="0"/>
              <a:t>Long shelf half-life</a:t>
            </a:r>
          </a:p>
          <a:p>
            <a:r>
              <a:rPr lang="en-US" dirty="0" smtClean="0"/>
              <a:t>Inexpensive</a:t>
            </a:r>
          </a:p>
          <a:p>
            <a:r>
              <a:rPr lang="en-US" dirty="0" smtClean="0"/>
              <a:t>No special storage or infusion requirements</a:t>
            </a:r>
          </a:p>
          <a:p>
            <a:r>
              <a:rPr lang="en-US" dirty="0" smtClean="0"/>
              <a:t>No special limitations on volume that can be infused</a:t>
            </a:r>
          </a:p>
          <a:p>
            <a:r>
              <a:rPr lang="en-US" dirty="0" smtClean="0"/>
              <a:t>No interference with blood grouping or cross-matching</a:t>
            </a:r>
          </a:p>
          <a:p>
            <a:r>
              <a:rPr lang="en-US" dirty="0" smtClean="0"/>
              <a:t>Acceptable to all patients &amp; no religious objections to its use.</a:t>
            </a:r>
          </a:p>
          <a:p>
            <a:r>
              <a:rPr lang="en-US" dirty="0" err="1" smtClean="0"/>
              <a:t>Iso-oncotic</a:t>
            </a:r>
            <a:r>
              <a:rPr lang="en-US" dirty="0" smtClean="0"/>
              <a:t> with plasma</a:t>
            </a:r>
          </a:p>
          <a:p>
            <a:r>
              <a:rPr lang="en-US" dirty="0" smtClean="0"/>
              <a:t>Isotonic</a:t>
            </a:r>
          </a:p>
          <a:p>
            <a:r>
              <a:rPr lang="en-US" dirty="0" smtClean="0"/>
              <a:t>Low viscosity</a:t>
            </a:r>
          </a:p>
          <a:p>
            <a:r>
              <a:rPr lang="en-US" dirty="0" smtClean="0"/>
              <a:t>Contamination easily detected</a:t>
            </a:r>
          </a:p>
          <a:p>
            <a:r>
              <a:rPr lang="en-US" dirty="0" smtClean="0"/>
              <a:t>Half-life should be 6-12 hours</a:t>
            </a:r>
          </a:p>
          <a:p>
            <a:r>
              <a:rPr lang="en-US" dirty="0" smtClean="0"/>
              <a:t>Should be </a:t>
            </a:r>
            <a:r>
              <a:rPr lang="en-US" dirty="0" err="1" smtClean="0"/>
              <a:t>metabolised</a:t>
            </a:r>
            <a:r>
              <a:rPr lang="en-US" dirty="0" smtClean="0"/>
              <a:t> or excreted, not stored in body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Evolution of Artificial Colloids</a:t>
            </a:r>
            <a:endParaRPr lang="en-US" dirty="0"/>
          </a:p>
        </p:txBody>
      </p:sp>
      <p:pic>
        <p:nvPicPr>
          <p:cNvPr id="1026" name="Picture 2" descr="F:\Colloid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1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Gelatins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Small MW=rapid excretion</a:t>
            </a:r>
          </a:p>
          <a:p>
            <a:r>
              <a:rPr lang="en-US" dirty="0" smtClean="0"/>
              <a:t>Preservative free</a:t>
            </a:r>
          </a:p>
          <a:p>
            <a:r>
              <a:rPr lang="en-US" dirty="0" smtClean="0"/>
              <a:t>Only 1% metabolized</a:t>
            </a:r>
          </a:p>
          <a:p>
            <a:r>
              <a:rPr lang="en-US" dirty="0" smtClean="0"/>
              <a:t>No storage in RES</a:t>
            </a:r>
          </a:p>
          <a:p>
            <a:r>
              <a:rPr lang="en-US" dirty="0" smtClean="0"/>
              <a:t>Minimal effect on coagulation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Bovine source(collagen)=disease transmission</a:t>
            </a:r>
          </a:p>
          <a:p>
            <a:r>
              <a:rPr lang="en-US" dirty="0" smtClean="0"/>
              <a:t>Rapid clearance= continuous infusion, more volume</a:t>
            </a:r>
          </a:p>
          <a:p>
            <a:r>
              <a:rPr lang="en-US" dirty="0" smtClean="0"/>
              <a:t>Anaphylactoid reactions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639</Words>
  <Application>Microsoft Office PowerPoint</Application>
  <PresentationFormat>On-screen Show (4:3)</PresentationFormat>
  <Paragraphs>118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Colloids In Anaesthetic Practice</vt:lpstr>
      <vt:lpstr>Why Colloids over crystalloids?</vt:lpstr>
      <vt:lpstr>Plasma Volume therapy</vt:lpstr>
      <vt:lpstr>Choice of Volume therapy</vt:lpstr>
      <vt:lpstr>What is the Ideal Colloid?</vt:lpstr>
      <vt:lpstr>Properties of the “ideal plasma substitute</vt:lpstr>
      <vt:lpstr>Historical Evolution of Artificial Colloids</vt:lpstr>
      <vt:lpstr>Slide 8</vt:lpstr>
      <vt:lpstr>Gelatins</vt:lpstr>
      <vt:lpstr>Dextrans</vt:lpstr>
      <vt:lpstr>Hydroxyethyl Starches (HES)</vt:lpstr>
      <vt:lpstr>Slide 12</vt:lpstr>
      <vt:lpstr>Volume expanding efficacy of  Colloids</vt:lpstr>
      <vt:lpstr>Slide 14</vt:lpstr>
      <vt:lpstr>Effects of colloids on Haemostasis</vt:lpstr>
      <vt:lpstr>Slide 16</vt:lpstr>
      <vt:lpstr>Hydroxyethyl Substitution</vt:lpstr>
      <vt:lpstr>Language of HES</vt:lpstr>
      <vt:lpstr>Achievement of Desirable HES features</vt:lpstr>
      <vt:lpstr>Benefits of LMW, ms, high C2/C6 HES</vt:lpstr>
      <vt:lpstr>Cumulative effects of HES</vt:lpstr>
      <vt:lpstr>Potential limitations of HES</vt:lpstr>
      <vt:lpstr>Slide 23</vt:lpstr>
      <vt:lpstr>Current practice trends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Colloids In Anaesthetic Practice</dc:title>
  <dc:creator/>
  <cp:lastModifiedBy>ku</cp:lastModifiedBy>
  <cp:revision>50</cp:revision>
  <dcterms:created xsi:type="dcterms:W3CDTF">2006-08-16T00:00:00Z</dcterms:created>
  <dcterms:modified xsi:type="dcterms:W3CDTF">2011-08-08T23:25:31Z</dcterms:modified>
</cp:coreProperties>
</file>