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1" r:id="rId3"/>
    <p:sldId id="279" r:id="rId4"/>
    <p:sldId id="257" r:id="rId5"/>
    <p:sldId id="269" r:id="rId6"/>
    <p:sldId id="268" r:id="rId7"/>
    <p:sldId id="259" r:id="rId8"/>
    <p:sldId id="260" r:id="rId9"/>
    <p:sldId id="261" r:id="rId10"/>
    <p:sldId id="276" r:id="rId11"/>
    <p:sldId id="277" r:id="rId12"/>
    <p:sldId id="278" r:id="rId13"/>
    <p:sldId id="263" r:id="rId14"/>
    <p:sldId id="264" r:id="rId15"/>
    <p:sldId id="271" r:id="rId16"/>
    <p:sldId id="283" r:id="rId17"/>
    <p:sldId id="272" r:id="rId18"/>
    <p:sldId id="273" r:id="rId19"/>
    <p:sldId id="274" r:id="rId20"/>
    <p:sldId id="28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B3B26-9728-4311-884C-27A4A0CF0A38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2E788-BE76-410C-BD21-25C8D9D19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6836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2429-AA56-4A0B-8EB8-F2B708D369E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08AF-B7FD-4674-9D10-D63F982E3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2429-AA56-4A0B-8EB8-F2B708D369E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08AF-B7FD-4674-9D10-D63F982E3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2429-AA56-4A0B-8EB8-F2B708D369E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08AF-B7FD-4674-9D10-D63F982E3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2429-AA56-4A0B-8EB8-F2B708D369E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08AF-B7FD-4674-9D10-D63F982E3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2429-AA56-4A0B-8EB8-F2B708D369E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08AF-B7FD-4674-9D10-D63F982E3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2429-AA56-4A0B-8EB8-F2B708D369E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08AF-B7FD-4674-9D10-D63F982E3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2429-AA56-4A0B-8EB8-F2B708D369E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08AF-B7FD-4674-9D10-D63F982E3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2429-AA56-4A0B-8EB8-F2B708D369E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08AF-B7FD-4674-9D10-D63F982E3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2429-AA56-4A0B-8EB8-F2B708D369E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08AF-B7FD-4674-9D10-D63F982E3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2429-AA56-4A0B-8EB8-F2B708D369E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08AF-B7FD-4674-9D10-D63F982E3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2429-AA56-4A0B-8EB8-F2B708D369E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08AF-B7FD-4674-9D10-D63F982E3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E2429-AA56-4A0B-8EB8-F2B708D369E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E08AF-B7FD-4674-9D10-D63F982E3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Herbal medicines and blood clotting in the </a:t>
            </a:r>
            <a:r>
              <a:rPr lang="en-US" dirty="0" err="1" smtClean="0"/>
              <a:t>Perioperative</a:t>
            </a:r>
            <a:r>
              <a:rPr lang="en-US" dirty="0" smtClean="0"/>
              <a:t> settings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 Gordon </a:t>
            </a:r>
            <a:r>
              <a:rPr lang="en-US" dirty="0" err="1" smtClean="0"/>
              <a:t>Ogweno</a:t>
            </a:r>
            <a:endParaRPr lang="en-US" dirty="0" smtClean="0"/>
          </a:p>
          <a:p>
            <a:r>
              <a:rPr lang="en-US" dirty="0" smtClean="0"/>
              <a:t>Department of Medical Physiology</a:t>
            </a:r>
          </a:p>
          <a:p>
            <a:r>
              <a:rPr lang="en-US" dirty="0" smtClean="0"/>
              <a:t>Kenyatta University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Antiplatelet</a:t>
            </a:r>
            <a:r>
              <a:rPr lang="en-US" dirty="0" smtClean="0"/>
              <a:t> effect of Hawthorn (</a:t>
            </a:r>
            <a:r>
              <a:rPr lang="en-US" i="1" dirty="0" err="1" smtClean="0"/>
              <a:t>Crataegus</a:t>
            </a:r>
            <a:r>
              <a:rPr lang="en-US" i="1" dirty="0" smtClean="0"/>
              <a:t> </a:t>
            </a:r>
            <a:r>
              <a:rPr lang="en-US" i="1" dirty="0" err="1" smtClean="0"/>
              <a:t>Aronia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76400"/>
            <a:ext cx="813276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9601200" y="2057400"/>
            <a:ext cx="108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6248400"/>
            <a:ext cx="1857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Procoagulant</a:t>
            </a:r>
            <a:r>
              <a:rPr lang="en-US" dirty="0" smtClean="0"/>
              <a:t> Effect of Areca Nut on platelet functions</a:t>
            </a:r>
            <a:endParaRPr lang="en-US" dirty="0"/>
          </a:p>
        </p:txBody>
      </p:sp>
      <p:pic>
        <p:nvPicPr>
          <p:cNvPr id="2050" name="Picture 2">
            <a:hlinkClick r:id="" action="ppaction://hlinkshowjump?jump=nextslid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243"/>
          <a:stretch>
            <a:fillRect/>
          </a:stretch>
        </p:blipFill>
        <p:spPr bwMode="auto">
          <a:xfrm>
            <a:off x="1600200" y="1905000"/>
            <a:ext cx="6400800" cy="3345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5715000"/>
            <a:ext cx="32766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Antiplatelet effects of Betel Leaf extracts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753392"/>
            <a:ext cx="7162799" cy="4500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6553200"/>
            <a:ext cx="32956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Fibrinolytic</a:t>
            </a:r>
            <a:r>
              <a:rPr lang="en-US" b="1" dirty="0"/>
              <a:t> effects of </a:t>
            </a:r>
            <a:r>
              <a:rPr lang="en-US" b="1" i="1" dirty="0"/>
              <a:t>Ginkgo </a:t>
            </a:r>
            <a:r>
              <a:rPr lang="en-US" b="1" i="1" dirty="0" err="1"/>
              <a:t>biloba</a:t>
            </a:r>
            <a:r>
              <a:rPr lang="en-US" b="1" i="1" dirty="0"/>
              <a:t> extract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i="1" dirty="0"/>
              <a:t>Changes in fluorescence at different concentrations of</a:t>
            </a:r>
          </a:p>
          <a:p>
            <a:r>
              <a:rPr lang="en-US" i="1" dirty="0"/>
              <a:t>streptokinase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i="1" dirty="0"/>
              <a:t>Changes in fluorescence at different concentrations of</a:t>
            </a:r>
          </a:p>
          <a:p>
            <a:r>
              <a:rPr lang="en-US" dirty="0"/>
              <a:t>Ginkgo </a:t>
            </a:r>
            <a:r>
              <a:rPr lang="en-US" i="1" dirty="0"/>
              <a:t>extract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620145"/>
            <a:ext cx="4040188" cy="306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5025" y="2590307"/>
            <a:ext cx="4041775" cy="3120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6400800"/>
            <a:ext cx="19812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Effects of leaf extracts from Croton </a:t>
            </a:r>
            <a:r>
              <a:rPr lang="en-US" sz="2800" dirty="0" err="1"/>
              <a:t>zambesicus</a:t>
            </a:r>
            <a:r>
              <a:rPr lang="en-US" sz="2800" dirty="0"/>
              <a:t> </a:t>
            </a:r>
            <a:r>
              <a:rPr lang="en-US" sz="2800" dirty="0" err="1"/>
              <a:t>Müell</a:t>
            </a:r>
            <a:r>
              <a:rPr lang="en-US" sz="2800" dirty="0"/>
              <a:t>. Arg. </a:t>
            </a:r>
            <a:r>
              <a:rPr lang="en-US" sz="2800" dirty="0" smtClean="0"/>
              <a:t>On Thrombin generation</a:t>
            </a:r>
            <a:endParaRPr lang="en-US" sz="2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00200"/>
            <a:ext cx="5715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990600" y="6488668"/>
            <a:ext cx="7851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S. Robert et al. / Journal of </a:t>
            </a:r>
            <a:r>
              <a:rPr lang="en-US" dirty="0" err="1"/>
              <a:t>Ethnopharmacology</a:t>
            </a:r>
            <a:r>
              <a:rPr lang="en-US" dirty="0"/>
              <a:t> </a:t>
            </a:r>
            <a:r>
              <a:rPr lang="en-US" i="1" dirty="0"/>
              <a:t>128 (2010) 641–648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KU-PCAM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CCMB→PCAM:establishment</a:t>
            </a:r>
            <a:r>
              <a:rPr lang="en-US" dirty="0" smtClean="0"/>
              <a:t> of  </a:t>
            </a:r>
            <a:r>
              <a:rPr lang="en-US" dirty="0" err="1" smtClean="0"/>
              <a:t>pharmacognosy</a:t>
            </a:r>
            <a:r>
              <a:rPr lang="en-US" dirty="0" smtClean="0"/>
              <a:t>/drug discovery unit to research on traditional/alternative medication</a:t>
            </a:r>
          </a:p>
          <a:p>
            <a:r>
              <a:rPr lang="en-US" dirty="0" smtClean="0"/>
              <a:t>Focus on :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Compiling of </a:t>
            </a:r>
            <a:r>
              <a:rPr lang="en-US" dirty="0" err="1" smtClean="0"/>
              <a:t>ethnobotany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Isolation and characterization of activity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Scientific testing-theme specific </a:t>
            </a:r>
            <a:r>
              <a:rPr lang="en-US" dirty="0" err="1" smtClean="0"/>
              <a:t>e.g</a:t>
            </a:r>
            <a:r>
              <a:rPr lang="en-US" dirty="0" smtClean="0"/>
              <a:t> blood clotting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Maasai</a:t>
            </a:r>
            <a:r>
              <a:rPr lang="en-US" dirty="0" smtClean="0"/>
              <a:t> Mara, rite of passage¶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2057400"/>
            <a:ext cx="3809524" cy="285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362200"/>
            <a:ext cx="38100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TEG herbal </a:t>
            </a:r>
            <a:r>
              <a:rPr lang="en-US" dirty="0" err="1" smtClean="0"/>
              <a:t>effects:Our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Undiluted control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procoagulant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35835" t="33898" b="20339"/>
          <a:stretch>
            <a:fillRect/>
          </a:stretch>
        </p:blipFill>
        <p:spPr bwMode="auto">
          <a:xfrm>
            <a:off x="914400" y="3124200"/>
            <a:ext cx="259238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 l="34014" t="36667" b="18333"/>
          <a:stretch>
            <a:fillRect/>
          </a:stretch>
        </p:blipFill>
        <p:spPr bwMode="auto">
          <a:xfrm>
            <a:off x="5334000" y="2971800"/>
            <a:ext cx="296333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More examples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anticoacoagulant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ambiguous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 l="34014" t="37163" b="22790"/>
          <a:stretch>
            <a:fillRect/>
          </a:stretch>
        </p:blipFill>
        <p:spPr>
          <a:xfrm>
            <a:off x="4724400" y="2514600"/>
            <a:ext cx="3810000" cy="3352800"/>
          </a:xfr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t="10714"/>
          <a:stretch>
            <a:fillRect/>
          </a:stretch>
        </p:blipFill>
        <p:spPr>
          <a:xfrm>
            <a:off x="381000" y="2667000"/>
            <a:ext cx="4040188" cy="3810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forward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Currently, there is widespread use of herbal concoctions among surgical patients</a:t>
            </a:r>
          </a:p>
          <a:p>
            <a:r>
              <a:rPr lang="en-US" dirty="0" smtClean="0"/>
              <a:t>There is huge knowledge gap on activity of herbal products on haemostatic system</a:t>
            </a:r>
          </a:p>
          <a:p>
            <a:r>
              <a:rPr lang="en-US" dirty="0" smtClean="0"/>
              <a:t>Potential area of Research </a:t>
            </a:r>
            <a:endParaRPr lang="en-US" dirty="0" smtClean="0"/>
          </a:p>
          <a:p>
            <a:r>
              <a:rPr lang="en-US" dirty="0" smtClean="0"/>
              <a:t>Concerted collaborative efforts needed from all practitioners</a:t>
            </a:r>
          </a:p>
          <a:p>
            <a:r>
              <a:rPr lang="en-US" dirty="0" err="1" smtClean="0"/>
              <a:t>Anaesthetists</a:t>
            </a:r>
            <a:r>
              <a:rPr lang="en-US" dirty="0" smtClean="0"/>
              <a:t> need to take history and understand concurrent use of herbal products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Portrait of herbal practitioner?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64081" y="1600200"/>
            <a:ext cx="301583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 wonder, Elephants take herbs, They are so healthy!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057400"/>
            <a:ext cx="5333334" cy="40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 estimates that about 80% of world population relies on herbal/alternative medications=30% plant species used</a:t>
            </a:r>
          </a:p>
          <a:p>
            <a:r>
              <a:rPr lang="en-US" dirty="0" smtClean="0"/>
              <a:t>Reasons include: direct consumer marketing, inclusion in multivitamin preparations in prevention of chronic illnesses</a:t>
            </a:r>
          </a:p>
          <a:p>
            <a:r>
              <a:rPr lang="en-US" dirty="0" smtClean="0"/>
              <a:t>Toxicities of concern=</a:t>
            </a:r>
            <a:r>
              <a:rPr lang="en-US" dirty="0" err="1" smtClean="0"/>
              <a:t>thrombohaemorhagic</a:t>
            </a:r>
            <a:r>
              <a:rPr lang="en-US" dirty="0" smtClean="0"/>
              <a:t> complications most severe</a:t>
            </a:r>
          </a:p>
          <a:p>
            <a:r>
              <a:rPr lang="en-US" dirty="0" smtClean="0"/>
              <a:t>Due to prevalent use of anticoagulants and </a:t>
            </a:r>
            <a:r>
              <a:rPr lang="en-US" dirty="0" err="1" smtClean="0"/>
              <a:t>antiplatelets</a:t>
            </a:r>
            <a:r>
              <a:rPr lang="en-US" dirty="0" smtClean="0"/>
              <a:t>=interactions in </a:t>
            </a:r>
            <a:r>
              <a:rPr lang="en-US" dirty="0" err="1" smtClean="0"/>
              <a:t>perioperative</a:t>
            </a:r>
            <a:r>
              <a:rPr lang="en-US" dirty="0" smtClean="0"/>
              <a:t> settings resulting in </a:t>
            </a:r>
            <a:r>
              <a:rPr lang="en-US" dirty="0" err="1" smtClean="0"/>
              <a:t>haemorhage</a:t>
            </a:r>
            <a:r>
              <a:rPr lang="en-US" dirty="0" smtClean="0"/>
              <a:t> most dangerous</a:t>
            </a:r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There is widespread use of herbal/complimentary/alternative medications among </a:t>
            </a:r>
            <a:r>
              <a:rPr lang="en-US" dirty="0" err="1" smtClean="0"/>
              <a:t>presurgical</a:t>
            </a:r>
            <a:r>
              <a:rPr lang="en-US" dirty="0" smtClean="0"/>
              <a:t> patients</a:t>
            </a:r>
          </a:p>
          <a:p>
            <a:r>
              <a:rPr lang="en-US" dirty="0" smtClean="0"/>
              <a:t>These medications can potentially interact with haemostatic system</a:t>
            </a:r>
          </a:p>
          <a:p>
            <a:r>
              <a:rPr lang="en-US" dirty="0" smtClean="0"/>
              <a:t>consequential bleeding or thrombosis continue being reported</a:t>
            </a:r>
          </a:p>
          <a:p>
            <a:r>
              <a:rPr lang="en-US" dirty="0" smtClean="0"/>
              <a:t> effects not fully </a:t>
            </a:r>
            <a:r>
              <a:rPr lang="en-US" dirty="0" err="1" smtClean="0"/>
              <a:t>characterised</a:t>
            </a:r>
            <a:endParaRPr lang="en-US" dirty="0" smtClean="0"/>
          </a:p>
          <a:p>
            <a:r>
              <a:rPr lang="en-US" dirty="0" smtClean="0"/>
              <a:t>Agents exempted from formal licensing </a:t>
            </a:r>
          </a:p>
          <a:p>
            <a:r>
              <a:rPr lang="en-US" dirty="0" smtClean="0"/>
              <a:t>information  of effects not fully available to </a:t>
            </a:r>
            <a:r>
              <a:rPr lang="en-US" dirty="0" err="1" smtClean="0"/>
              <a:t>anaesthetists</a:t>
            </a:r>
            <a:endParaRPr lang="en-US" dirty="0" smtClean="0"/>
          </a:p>
          <a:p>
            <a:r>
              <a:rPr lang="en-US" dirty="0" smtClean="0"/>
              <a:t>patients may suffer due to our ignorance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8113" y="1447800"/>
            <a:ext cx="34290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3"/>
          <a:srcRect b="45033"/>
          <a:stretch/>
        </p:blipFill>
        <p:spPr bwMode="auto">
          <a:xfrm>
            <a:off x="752764" y="3260440"/>
            <a:ext cx="3562350" cy="2858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04800"/>
            <a:ext cx="5943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4648200" y="5486400"/>
            <a:ext cx="2452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England Journal of Medicine April 10, 1997 ; 336(15):1108</a:t>
            </a:r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3"/>
          <a:srcRect t="54701"/>
          <a:stretch/>
        </p:blipFill>
        <p:spPr bwMode="auto">
          <a:xfrm>
            <a:off x="4543425" y="1600200"/>
            <a:ext cx="3562350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400"/>
            <a:ext cx="80010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09"/>
            <a:ext cx="8229600" cy="1143000"/>
          </a:xfrm>
        </p:spPr>
        <p:txBody>
          <a:bodyPr/>
          <a:lstStyle/>
          <a:p>
            <a:r>
              <a:rPr lang="en-US" dirty="0" smtClean="0"/>
              <a:t>Documented claims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28600" y="990600"/>
            <a:ext cx="4040188" cy="639762"/>
          </a:xfrm>
        </p:spPr>
        <p:txBody>
          <a:bodyPr/>
          <a:lstStyle/>
          <a:p>
            <a:r>
              <a:rPr lang="en-US" dirty="0" smtClean="0"/>
              <a:t>Retard blood clotting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3400" y="1676400"/>
            <a:ext cx="3962400" cy="47244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Ginkgo </a:t>
            </a:r>
            <a:r>
              <a:rPr lang="en-US" dirty="0" err="1"/>
              <a:t>biloba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Garlic in large amounts </a:t>
            </a:r>
            <a:br>
              <a:rPr lang="en-US" dirty="0"/>
            </a:br>
            <a:r>
              <a:rPr lang="en-US" dirty="0"/>
              <a:t>Ginger (not dried ginger) </a:t>
            </a:r>
            <a:br>
              <a:rPr lang="en-US" dirty="0"/>
            </a:br>
            <a:r>
              <a:rPr lang="en-US" dirty="0"/>
              <a:t>Ginseng (Asian) </a:t>
            </a:r>
            <a:br>
              <a:rPr lang="en-US" dirty="0"/>
            </a:br>
            <a:r>
              <a:rPr lang="en-US" dirty="0"/>
              <a:t>Feverfew </a:t>
            </a:r>
            <a:br>
              <a:rPr lang="en-US" dirty="0"/>
            </a:br>
            <a:r>
              <a:rPr lang="en-US" dirty="0"/>
              <a:t>Saw Palmetto (</a:t>
            </a:r>
            <a:r>
              <a:rPr lang="en-US" dirty="0" err="1"/>
              <a:t>Serenoa</a:t>
            </a:r>
            <a:r>
              <a:rPr lang="en-US" dirty="0"/>
              <a:t> </a:t>
            </a:r>
            <a:r>
              <a:rPr lang="en-US" dirty="0" err="1"/>
              <a:t>repens</a:t>
            </a:r>
            <a:r>
              <a:rPr lang="en-US" dirty="0"/>
              <a:t>) </a:t>
            </a:r>
            <a:br>
              <a:rPr lang="en-US" dirty="0"/>
            </a:br>
            <a:r>
              <a:rPr lang="en-US" dirty="0"/>
              <a:t>Willow bark</a:t>
            </a:r>
          </a:p>
          <a:p>
            <a:r>
              <a:rPr lang="en-US" dirty="0"/>
              <a:t>Echinacea, </a:t>
            </a:r>
            <a:r>
              <a:rPr lang="en-US" dirty="0" err="1"/>
              <a:t>ephedra</a:t>
            </a:r>
            <a:r>
              <a:rPr lang="en-US" dirty="0"/>
              <a:t>, garlic, ginkgo, ginseng, kava, St John's </a:t>
            </a:r>
            <a:r>
              <a:rPr lang="en-US" dirty="0" err="1"/>
              <a:t>wort</a:t>
            </a:r>
            <a:r>
              <a:rPr lang="en-US" dirty="0"/>
              <a:t>, and valerian</a:t>
            </a:r>
          </a:p>
          <a:p>
            <a:pPr lvl="0"/>
            <a:r>
              <a:rPr lang="en-US" dirty="0"/>
              <a:t>Anise </a:t>
            </a:r>
          </a:p>
          <a:p>
            <a:pPr lvl="0"/>
            <a:r>
              <a:rPr lang="en-US" dirty="0"/>
              <a:t>Dong Quai </a:t>
            </a:r>
          </a:p>
          <a:p>
            <a:pPr lvl="0"/>
            <a:r>
              <a:rPr lang="en-US" dirty="0"/>
              <a:t>Omega-3 fatty acids in fish oil </a:t>
            </a:r>
          </a:p>
          <a:p>
            <a:pPr lvl="0"/>
            <a:r>
              <a:rPr lang="en-US" dirty="0" err="1"/>
              <a:t>Ajoene</a:t>
            </a:r>
            <a:r>
              <a:rPr lang="en-US" dirty="0"/>
              <a:t> in Garlic </a:t>
            </a:r>
          </a:p>
          <a:p>
            <a:pPr lvl="0"/>
            <a:r>
              <a:rPr lang="en-US" dirty="0"/>
              <a:t>Ginger </a:t>
            </a:r>
          </a:p>
          <a:p>
            <a:pPr lvl="0"/>
            <a:r>
              <a:rPr lang="en-US" dirty="0"/>
              <a:t>Ginkgo </a:t>
            </a:r>
          </a:p>
          <a:p>
            <a:pPr lvl="0"/>
            <a:r>
              <a:rPr lang="en-US" dirty="0"/>
              <a:t>Vitamin E </a:t>
            </a:r>
          </a:p>
          <a:p>
            <a:pPr lvl="0"/>
            <a:r>
              <a:rPr lang="en-US" dirty="0" err="1"/>
              <a:t>Fucus</a:t>
            </a:r>
            <a:r>
              <a:rPr lang="en-US" dirty="0"/>
              <a:t> </a:t>
            </a:r>
          </a:p>
          <a:p>
            <a:pPr lvl="0"/>
            <a:r>
              <a:rPr lang="en-US" dirty="0" err="1"/>
              <a:t>Danshen</a:t>
            </a:r>
            <a:r>
              <a:rPr lang="en-US" dirty="0"/>
              <a:t> </a:t>
            </a:r>
          </a:p>
          <a:p>
            <a:pPr lvl="0"/>
            <a:r>
              <a:rPr lang="en-US" dirty="0"/>
              <a:t>St. John’s </a:t>
            </a:r>
            <a:r>
              <a:rPr lang="en-US" dirty="0" err="1"/>
              <a:t>Wort</a:t>
            </a:r>
            <a:r>
              <a:rPr lang="en-US" dirty="0"/>
              <a:t> </a:t>
            </a:r>
          </a:p>
          <a:p>
            <a:r>
              <a:rPr lang="en-US" dirty="0"/>
              <a:t>American Ginseng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24400" y="1066800"/>
            <a:ext cx="4041775" cy="639762"/>
          </a:xfrm>
        </p:spPr>
        <p:txBody>
          <a:bodyPr/>
          <a:lstStyle/>
          <a:p>
            <a:r>
              <a:rPr lang="en-US" dirty="0" err="1" smtClean="0"/>
              <a:t>procoagulant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Alfalfa</a:t>
            </a:r>
          </a:p>
          <a:p>
            <a:r>
              <a:rPr lang="en-US" dirty="0" smtClean="0"/>
              <a:t>Yarrow</a:t>
            </a:r>
          </a:p>
          <a:p>
            <a:r>
              <a:rPr lang="en-US" dirty="0" smtClean="0"/>
              <a:t>Goldenrod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709"/>
            <a:ext cx="8229600" cy="962891"/>
          </a:xfrm>
        </p:spPr>
        <p:txBody>
          <a:bodyPr/>
          <a:lstStyle/>
          <a:p>
            <a:r>
              <a:rPr lang="en-US" dirty="0" err="1" smtClean="0"/>
              <a:t>Antiplatelet</a:t>
            </a:r>
            <a:r>
              <a:rPr lang="en-US" dirty="0" smtClean="0"/>
              <a:t> effects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914400"/>
            <a:ext cx="4580082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Antiplatelet</a:t>
            </a:r>
            <a:r>
              <a:rPr lang="en-US" dirty="0" smtClean="0"/>
              <a:t> effects of Garlic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4040188" cy="639762"/>
          </a:xfrm>
        </p:spPr>
        <p:txBody>
          <a:bodyPr/>
          <a:lstStyle/>
          <a:p>
            <a:r>
              <a:rPr lang="en-US" dirty="0" smtClean="0"/>
              <a:t>Single dose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304800" y="3657600"/>
            <a:ext cx="4041775" cy="639762"/>
          </a:xfrm>
        </p:spPr>
        <p:txBody>
          <a:bodyPr/>
          <a:lstStyle/>
          <a:p>
            <a:r>
              <a:rPr lang="en-US" dirty="0" smtClean="0"/>
              <a:t>Repeated dosing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905000"/>
            <a:ext cx="7315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1000" y="4343400"/>
            <a:ext cx="7467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572000" y="6400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/>
          <a:srcRect l="32143" t="91951" r="48214" b="4599"/>
          <a:stretch>
            <a:fillRect/>
          </a:stretch>
        </p:blipFill>
        <p:spPr bwMode="auto">
          <a:xfrm>
            <a:off x="3352800" y="63246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350</Words>
  <Application>Microsoft Office PowerPoint</Application>
  <PresentationFormat>On-screen Show (4:3)</PresentationFormat>
  <Paragraphs>72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Herbal medicines and blood clotting in the Perioperative settings</vt:lpstr>
      <vt:lpstr>Portrait of herbal practitioner?</vt:lpstr>
      <vt:lpstr>Background</vt:lpstr>
      <vt:lpstr>The problem</vt:lpstr>
      <vt:lpstr>Slide 5</vt:lpstr>
      <vt:lpstr>Slide 6</vt:lpstr>
      <vt:lpstr>Documented claims</vt:lpstr>
      <vt:lpstr>Antiplatelet effects</vt:lpstr>
      <vt:lpstr>Antiplatelet effects of Garlic</vt:lpstr>
      <vt:lpstr>Antiplatelet effect of Hawthorn (Crataegus Aronia)</vt:lpstr>
      <vt:lpstr>Procoagulant Effect of Areca Nut on platelet functions</vt:lpstr>
      <vt:lpstr>Antiplatelet effects of Betel Leaf extracts</vt:lpstr>
      <vt:lpstr>Fibrinolytic effects of Ginkgo biloba extract</vt:lpstr>
      <vt:lpstr>Effects of leaf extracts from Croton zambesicus Müell. Arg. On Thrombin generation</vt:lpstr>
      <vt:lpstr>KU-PCAM Approach</vt:lpstr>
      <vt:lpstr>Maasai Mara, rite of passage¶</vt:lpstr>
      <vt:lpstr>TEG herbal effects:Our data</vt:lpstr>
      <vt:lpstr>More examples</vt:lpstr>
      <vt:lpstr>Way forward</vt:lpstr>
      <vt:lpstr>No wonder, Elephants take herbs, They are so healthy!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Herbal medicines and blood clotting in the Perioperative settings</dc:title>
  <dc:creator>ogweno</dc:creator>
  <cp:lastModifiedBy>ogweno</cp:lastModifiedBy>
  <cp:revision>60</cp:revision>
  <dcterms:created xsi:type="dcterms:W3CDTF">2012-07-22T11:37:40Z</dcterms:created>
  <dcterms:modified xsi:type="dcterms:W3CDTF">2013-04-03T05:54:56Z</dcterms:modified>
</cp:coreProperties>
</file>