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8" r:id="rId3"/>
    <p:sldId id="286" r:id="rId4"/>
    <p:sldId id="289" r:id="rId5"/>
    <p:sldId id="275" r:id="rId6"/>
    <p:sldId id="262" r:id="rId7"/>
    <p:sldId id="283" r:id="rId8"/>
    <p:sldId id="282" r:id="rId9"/>
    <p:sldId id="281" r:id="rId10"/>
    <p:sldId id="285" r:id="rId11"/>
    <p:sldId id="263" r:id="rId12"/>
    <p:sldId id="264" r:id="rId13"/>
    <p:sldId id="265" r:id="rId14"/>
    <p:sldId id="290" r:id="rId15"/>
    <p:sldId id="276" r:id="rId16"/>
    <p:sldId id="277" r:id="rId17"/>
    <p:sldId id="266" r:id="rId18"/>
    <p:sldId id="257" r:id="rId19"/>
    <p:sldId id="291" r:id="rId20"/>
    <p:sldId id="287" r:id="rId21"/>
    <p:sldId id="267" r:id="rId22"/>
    <p:sldId id="274" r:id="rId23"/>
    <p:sldId id="268" r:id="rId24"/>
    <p:sldId id="269" r:id="rId25"/>
    <p:sldId id="270" r:id="rId26"/>
    <p:sldId id="279" r:id="rId27"/>
    <p:sldId id="271" r:id="rId28"/>
    <p:sldId id="272" r:id="rId29"/>
    <p:sldId id="273" r:id="rId30"/>
    <p:sldId id="27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9" d="100"/>
          <a:sy n="79" d="100"/>
        </p:scale>
        <p:origin x="-111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D33EA8-BF66-4543-8E32-BD9DA9262D00}" type="datetimeFigureOut">
              <a:rPr lang="en-US" smtClean="0"/>
              <a:pPr/>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B4779-E5E9-47EB-B09D-B158BFCA96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D33EA8-BF66-4543-8E32-BD9DA9262D00}" type="datetimeFigureOut">
              <a:rPr lang="en-US" smtClean="0"/>
              <a:pPr/>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B4779-E5E9-47EB-B09D-B158BFCA96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D33EA8-BF66-4543-8E32-BD9DA9262D00}" type="datetimeFigureOut">
              <a:rPr lang="en-US" smtClean="0"/>
              <a:pPr/>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B4779-E5E9-47EB-B09D-B158BFCA96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D33EA8-BF66-4543-8E32-BD9DA9262D00}" type="datetimeFigureOut">
              <a:rPr lang="en-US" smtClean="0"/>
              <a:pPr/>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B4779-E5E9-47EB-B09D-B158BFCA96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D33EA8-BF66-4543-8E32-BD9DA9262D00}" type="datetimeFigureOut">
              <a:rPr lang="en-US" smtClean="0"/>
              <a:pPr/>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EB4779-E5E9-47EB-B09D-B158BFCA96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D33EA8-BF66-4543-8E32-BD9DA9262D00}" type="datetimeFigureOut">
              <a:rPr lang="en-US" smtClean="0"/>
              <a:pPr/>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EB4779-E5E9-47EB-B09D-B158BFCA96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D33EA8-BF66-4543-8E32-BD9DA9262D00}" type="datetimeFigureOut">
              <a:rPr lang="en-US" smtClean="0"/>
              <a:pPr/>
              <a:t>10/3/2013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EB4779-E5E9-47EB-B09D-B158BFCA96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D33EA8-BF66-4543-8E32-BD9DA9262D00}" type="datetimeFigureOut">
              <a:rPr lang="en-US" smtClean="0"/>
              <a:pPr/>
              <a:t>10/3/2013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EB4779-E5E9-47EB-B09D-B158BFCA96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D33EA8-BF66-4543-8E32-BD9DA9262D00}" type="datetimeFigureOut">
              <a:rPr lang="en-US" smtClean="0"/>
              <a:pPr/>
              <a:t>10/3/2013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EB4779-E5E9-47EB-B09D-B158BFCA96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D33EA8-BF66-4543-8E32-BD9DA9262D00}" type="datetimeFigureOut">
              <a:rPr lang="en-US" smtClean="0"/>
              <a:pPr/>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EB4779-E5E9-47EB-B09D-B158BFCA96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D33EA8-BF66-4543-8E32-BD9DA9262D00}" type="datetimeFigureOut">
              <a:rPr lang="en-US" smtClean="0"/>
              <a:pPr/>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EB4779-E5E9-47EB-B09D-B158BFCA96F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D33EA8-BF66-4543-8E32-BD9DA9262D00}" type="datetimeFigureOut">
              <a:rPr lang="en-US" smtClean="0"/>
              <a:pPr/>
              <a:t>10/3/2013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EB4779-E5E9-47EB-B09D-B158BFCA96F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Human Research Ethics: Focus On HIV/AIDS Research and Kenyan Perspectives</a:t>
            </a:r>
            <a:endParaRPr lang="en-US" dirty="0"/>
          </a:p>
        </p:txBody>
      </p:sp>
      <p:sp>
        <p:nvSpPr>
          <p:cNvPr id="3" name="Subtitle 2"/>
          <p:cNvSpPr>
            <a:spLocks noGrp="1"/>
          </p:cNvSpPr>
          <p:nvPr>
            <p:ph type="subTitle" idx="1"/>
          </p:nvPr>
        </p:nvSpPr>
        <p:spPr/>
        <p:txBody>
          <a:bodyPr/>
          <a:lstStyle/>
          <a:p>
            <a:r>
              <a:rPr lang="en-US" dirty="0" smtClean="0"/>
              <a:t>Dr G </a:t>
            </a:r>
            <a:r>
              <a:rPr lang="en-US" dirty="0" err="1" smtClean="0"/>
              <a:t>Ogweno</a:t>
            </a:r>
            <a:endParaRPr lang="en-US" dirty="0" smtClean="0"/>
          </a:p>
          <a:p>
            <a:r>
              <a:rPr lang="en-US" dirty="0" smtClean="0"/>
              <a:t>Medical Specialist</a:t>
            </a:r>
          </a:p>
          <a:p>
            <a:r>
              <a:rPr lang="en-US" dirty="0"/>
              <a:t> </a:t>
            </a:r>
            <a:r>
              <a:rPr lang="en-US" dirty="0" smtClean="0"/>
              <a:t>and Lecturer in Medical Physiology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361950" y="857250"/>
            <a:ext cx="8420100" cy="51435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514350" y="1128713"/>
            <a:ext cx="8115300" cy="4600575"/>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609600" y="819150"/>
            <a:ext cx="7924800" cy="52197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328613" y="719138"/>
            <a:ext cx="8486775" cy="5419725"/>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Requirements in biomedical research</a:t>
            </a:r>
            <a:endParaRPr lang="en-US" dirty="0"/>
          </a:p>
        </p:txBody>
      </p:sp>
      <p:sp>
        <p:nvSpPr>
          <p:cNvPr id="3" name="Content Placeholder 2"/>
          <p:cNvSpPr>
            <a:spLocks noGrp="1"/>
          </p:cNvSpPr>
          <p:nvPr>
            <p:ph idx="1"/>
          </p:nvPr>
        </p:nvSpPr>
        <p:spPr/>
        <p:txBody>
          <a:bodyPr/>
          <a:lstStyle/>
          <a:p>
            <a:r>
              <a:rPr lang="en-US" dirty="0" smtClean="0"/>
              <a:t>Code of Deontology ( professional codes) </a:t>
            </a:r>
            <a:r>
              <a:rPr lang="en-US" dirty="0" err="1" smtClean="0"/>
              <a:t>e.g</a:t>
            </a:r>
            <a:r>
              <a:rPr lang="en-US" dirty="0" smtClean="0"/>
              <a:t> </a:t>
            </a:r>
            <a:r>
              <a:rPr lang="en-US" dirty="0" err="1" smtClean="0"/>
              <a:t>Hypocratic</a:t>
            </a:r>
            <a:r>
              <a:rPr lang="en-US" dirty="0" smtClean="0"/>
              <a:t> oath</a:t>
            </a:r>
          </a:p>
          <a:p>
            <a:r>
              <a:rPr lang="en-US" dirty="0" smtClean="0"/>
              <a:t>ERC/IRB review and/or approval for conduct of clinical trials</a:t>
            </a:r>
          </a:p>
          <a:p>
            <a:r>
              <a:rPr lang="en-US" dirty="0" smtClean="0"/>
              <a:t>Common law</a:t>
            </a:r>
          </a:p>
          <a:p>
            <a:r>
              <a:rPr lang="en-US" dirty="0" smtClean="0"/>
              <a:t>Statutory requirements</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UNAIDS guidance on HIV vaccine clinical trials</a:t>
            </a: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a:t>Early phase clinical trials should take place in sponsor (developed) countries, unless there are specific scientific and public health reasons to justify conducting such trials in a host (developing) country (Point 8).</a:t>
            </a:r>
          </a:p>
          <a:p>
            <a:pPr lvl="0"/>
            <a:r>
              <a:rPr lang="en-US" dirty="0"/>
              <a:t>Placebo-controlled vaccine trials are ethically acceptable as long as there is no known effective HIV preventive vaccine (Point 11).</a:t>
            </a:r>
          </a:p>
          <a:p>
            <a:pPr lvl="0"/>
            <a:r>
              <a:rPr lang="en-US" dirty="0"/>
              <a:t>All vaccine trial participants should have access to appropriate risk-reduction counseling and access to prevention methods (Point 14).</a:t>
            </a:r>
          </a:p>
          <a:p>
            <a:pPr lvl="0"/>
            <a:r>
              <a:rPr lang="en-US" dirty="0"/>
              <a:t>An appropriate monitoring system must be in place (Point 15).</a:t>
            </a:r>
          </a:p>
          <a:p>
            <a:r>
              <a:rPr lang="en-US" dirty="0"/>
              <a:t>Participants in HIV preventive vaccine trials should be provided with care and treatment for HIV/AIDS and its associated complications, with the ideal being to provide the best proven therapy, and the minimum to provide the highest level of care attainable in the host country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 NBAC recommendations on HIV clinical trials</a:t>
            </a:r>
            <a:endParaRPr lang="en-US" dirty="0"/>
          </a:p>
        </p:txBody>
      </p:sp>
      <p:sp>
        <p:nvSpPr>
          <p:cNvPr id="3" name="Content Placeholder 2"/>
          <p:cNvSpPr>
            <a:spLocks noGrp="1"/>
          </p:cNvSpPr>
          <p:nvPr>
            <p:ph idx="1"/>
          </p:nvPr>
        </p:nvSpPr>
        <p:spPr/>
        <p:txBody>
          <a:bodyPr>
            <a:normAutofit fontScale="32500" lnSpcReduction="20000"/>
          </a:bodyPr>
          <a:lstStyle/>
          <a:p>
            <a:pPr lvl="0"/>
            <a:r>
              <a:rPr lang="en-US" dirty="0"/>
              <a:t>All research sponsored or conducted by the United States must, at a minimum, meet the following criteria:</a:t>
            </a:r>
            <a:endParaRPr lang="en-US" sz="2800" dirty="0"/>
          </a:p>
          <a:p>
            <a:pPr lvl="1"/>
            <a:r>
              <a:rPr lang="en-US" dirty="0"/>
              <a:t>prior review by an ethics review committee(s)</a:t>
            </a:r>
            <a:endParaRPr lang="en-US" sz="2400" dirty="0"/>
          </a:p>
          <a:p>
            <a:pPr lvl="1"/>
            <a:r>
              <a:rPr lang="en-US" dirty="0"/>
              <a:t>minimization of risks to research participants</a:t>
            </a:r>
            <a:endParaRPr lang="en-US" sz="2400" dirty="0"/>
          </a:p>
          <a:p>
            <a:pPr lvl="1"/>
            <a:r>
              <a:rPr lang="en-US" dirty="0"/>
              <a:t>risks of harm that are reasonable in relation to potential benefits</a:t>
            </a:r>
            <a:endParaRPr lang="en-US" sz="2400" dirty="0"/>
          </a:p>
          <a:p>
            <a:pPr lvl="1"/>
            <a:r>
              <a:rPr lang="en-US" dirty="0"/>
              <a:t>adequate care of and compensation to participants for injuries directly sustained during research</a:t>
            </a:r>
            <a:endParaRPr lang="en-US" sz="2400" dirty="0"/>
          </a:p>
          <a:p>
            <a:pPr lvl="1"/>
            <a:r>
              <a:rPr lang="en-US" dirty="0"/>
              <a:t>individual informed consent from all competent adult participants in research</a:t>
            </a:r>
            <a:endParaRPr lang="en-US" sz="2400" dirty="0"/>
          </a:p>
          <a:p>
            <a:pPr lvl="1"/>
            <a:r>
              <a:rPr lang="en-US" dirty="0"/>
              <a:t>equal regard for all participants</a:t>
            </a:r>
            <a:endParaRPr lang="en-US" sz="2400" dirty="0"/>
          </a:p>
          <a:p>
            <a:pPr lvl="1"/>
            <a:r>
              <a:rPr lang="en-US" dirty="0"/>
              <a:t>equitable distribution of the burdens and benefits of research.</a:t>
            </a:r>
            <a:endParaRPr lang="en-US" sz="2400" dirty="0"/>
          </a:p>
          <a:p>
            <a:pPr lvl="0"/>
            <a:r>
              <a:rPr lang="en-US" dirty="0"/>
              <a:t>Ethics review by the host country that meets these standards should be sufficient, and steps should be taken to determine when a host country meets these standards. If a host country does not meet these standards, review should be conducted by both the host country and the appropriate U.S. ethics review committee.</a:t>
            </a:r>
            <a:endParaRPr lang="en-US" sz="2800" dirty="0"/>
          </a:p>
          <a:p>
            <a:pPr lvl="0"/>
            <a:r>
              <a:rPr lang="en-US" dirty="0"/>
              <a:t>Only those studies that are responsive to the health needs of the host country are permissible.</a:t>
            </a:r>
            <a:endParaRPr lang="en-US" sz="2800" dirty="0"/>
          </a:p>
          <a:p>
            <a:pPr lvl="0"/>
            <a:r>
              <a:rPr lang="en-US" dirty="0"/>
              <a:t>Members of any control group should be provided with an established effective treatment, whether or not such treatment is available in the host country. An alternative design that would not provide such treatment requires strong justification based on the health needs of the host country.</a:t>
            </a:r>
            <a:endParaRPr lang="en-US" sz="2800" dirty="0"/>
          </a:p>
          <a:p>
            <a:pPr lvl="0"/>
            <a:r>
              <a:rPr lang="en-US" dirty="0"/>
              <a:t>Community representatives should be involved throughout the design and implementation of research projects.</a:t>
            </a:r>
            <a:endParaRPr lang="en-US" sz="2800" dirty="0"/>
          </a:p>
          <a:p>
            <a:pPr lvl="0"/>
            <a:r>
              <a:rPr lang="en-US" dirty="0"/>
              <a:t>Researchers, in consultation with community members, should develop culturally appropriate ways to meet the standard of voluntary informed consent. This may include culturally appropriate methods of disclosing information, seeking permission for research participation from a community representative or family member, and assessing participants' understanding of information disclosed. However, where such permission is sought, it may not substitute for individual informed consent.</a:t>
            </a:r>
            <a:endParaRPr lang="en-US" sz="2800" dirty="0"/>
          </a:p>
          <a:p>
            <a:pPr lvl="0"/>
            <a:r>
              <a:rPr lang="en-US" dirty="0"/>
              <a:t>U.S. research regulations should be amended to permit ethics review committees to waive the requirements for written and signed consent documents in accordance with local cultural norms.</a:t>
            </a:r>
            <a:endParaRPr lang="en-US" sz="2800" dirty="0"/>
          </a:p>
          <a:p>
            <a:pPr lvl="0"/>
            <a:r>
              <a:rPr lang="en-US" dirty="0"/>
              <a:t>Researchers and sponsors in clinical trials "should make reasonable, good faith efforts" to ensure continued access for all participants to experimental interventions that have proven effective</a:t>
            </a:r>
            <a:endParaRPr lang="en-US" sz="2800" dirty="0"/>
          </a:p>
          <a:p>
            <a:r>
              <a:rPr lang="en-US" dirty="0"/>
              <a:t>Where possible, researchers should negotiate agreements to provide interventions that are proven effective to others within the host country prior to starting the research and should discuss plans to provide such access in their research proposals for evaluation by ethics review committees.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Kenyan National  Medical research framework</a:t>
            </a:r>
            <a:endParaRPr lang="en-US" dirty="0"/>
          </a:p>
        </p:txBody>
      </p:sp>
      <p:sp>
        <p:nvSpPr>
          <p:cNvPr id="3" name="Content Placeholder 2"/>
          <p:cNvSpPr>
            <a:spLocks noGrp="1"/>
          </p:cNvSpPr>
          <p:nvPr>
            <p:ph idx="1"/>
          </p:nvPr>
        </p:nvSpPr>
        <p:spPr/>
        <p:txBody>
          <a:bodyPr/>
          <a:lstStyle/>
          <a:p>
            <a:r>
              <a:rPr lang="en-US" dirty="0" smtClean="0"/>
              <a:t>National Council for Science and Technology oversight role for all researches</a:t>
            </a:r>
          </a:p>
          <a:p>
            <a:r>
              <a:rPr lang="en-US" dirty="0" smtClean="0"/>
              <a:t>Medical procedures anchored in Kenya Medical Practitioners and Dentists Board</a:t>
            </a:r>
          </a:p>
          <a:p>
            <a:r>
              <a:rPr lang="en-US" dirty="0" smtClean="0"/>
              <a:t>Registration and approval for medicinal agents and devices by Pharmacy and Poisons Board</a:t>
            </a:r>
          </a:p>
          <a:p>
            <a:r>
              <a:rPr lang="en-US" dirty="0" smtClean="0"/>
              <a:t>Evaluation of training and certification by Ministry of Education</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of local  ERC/IRB</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Ensures that the research:</a:t>
            </a:r>
          </a:p>
          <a:p>
            <a:r>
              <a:rPr lang="en-US" dirty="0" smtClean="0"/>
              <a:t>Design and objectives are scientifically sound</a:t>
            </a:r>
          </a:p>
          <a:p>
            <a:r>
              <a:rPr lang="en-US" dirty="0" smtClean="0"/>
              <a:t>Question is relevant to the local environment</a:t>
            </a:r>
          </a:p>
          <a:p>
            <a:r>
              <a:rPr lang="en-US" dirty="0" smtClean="0"/>
              <a:t>Respectful of local cultures and practices</a:t>
            </a:r>
          </a:p>
          <a:p>
            <a:r>
              <a:rPr lang="en-US" dirty="0" smtClean="0"/>
              <a:t>Compliance with legislations and statutes</a:t>
            </a:r>
          </a:p>
          <a:p>
            <a:r>
              <a:rPr lang="en-US" dirty="0" smtClean="0"/>
              <a:t>Data monitoring and evaluation</a:t>
            </a:r>
          </a:p>
          <a:p>
            <a:r>
              <a:rPr lang="en-US" dirty="0" smtClean="0"/>
              <a:t>Conduct, training and competence </a:t>
            </a:r>
            <a:r>
              <a:rPr lang="en-US" smtClean="0"/>
              <a:t>of  </a:t>
            </a:r>
            <a:r>
              <a:rPr lang="en-US" smtClean="0"/>
              <a:t>personnel</a:t>
            </a:r>
            <a:endParaRPr lang="en-US" dirty="0" smtClean="0"/>
          </a:p>
          <a:p>
            <a:r>
              <a:rPr lang="en-US" dirty="0" smtClean="0"/>
              <a:t>Review of human volunteers, human tissues, identifiable human data</a:t>
            </a:r>
          </a:p>
          <a:p>
            <a:endParaRPr lang="en-US" dirty="0" smtClean="0"/>
          </a:p>
          <a:p>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of Statutory bodies</a:t>
            </a:r>
            <a:endParaRPr lang="en-US" dirty="0"/>
          </a:p>
        </p:txBody>
      </p:sp>
      <p:sp>
        <p:nvSpPr>
          <p:cNvPr id="3" name="Content Placeholder 2"/>
          <p:cNvSpPr>
            <a:spLocks noGrp="1"/>
          </p:cNvSpPr>
          <p:nvPr>
            <p:ph idx="1"/>
          </p:nvPr>
        </p:nvSpPr>
        <p:spPr/>
        <p:txBody>
          <a:bodyPr>
            <a:normAutofit fontScale="92500"/>
          </a:bodyPr>
          <a:lstStyle/>
          <a:p>
            <a:r>
              <a:rPr lang="en-US" dirty="0" smtClean="0"/>
              <a:t>Inspection  of research sites and audit of research conduct</a:t>
            </a:r>
          </a:p>
          <a:p>
            <a:r>
              <a:rPr lang="en-US" dirty="0" smtClean="0"/>
              <a:t>Safety monitoring</a:t>
            </a:r>
          </a:p>
          <a:p>
            <a:r>
              <a:rPr lang="en-US" dirty="0" smtClean="0"/>
              <a:t>Ordering for termination or investigation of misconduct</a:t>
            </a:r>
          </a:p>
          <a:p>
            <a:r>
              <a:rPr lang="en-US" dirty="0" smtClean="0"/>
              <a:t>Receiving complaints about misconduct</a:t>
            </a:r>
          </a:p>
          <a:p>
            <a:r>
              <a:rPr lang="en-US" dirty="0" smtClean="0"/>
              <a:t>Recommending criminal prosecution</a:t>
            </a:r>
          </a:p>
          <a:p>
            <a:r>
              <a:rPr lang="en-US" dirty="0" smtClean="0"/>
              <a:t>Periodic surveillance of adherence/ misconduct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Research?</a:t>
            </a:r>
            <a:endParaRPr lang="en-US" dirty="0"/>
          </a:p>
        </p:txBody>
      </p:sp>
      <p:sp>
        <p:nvSpPr>
          <p:cNvPr id="3" name="Content Placeholder 2"/>
          <p:cNvSpPr>
            <a:spLocks noGrp="1"/>
          </p:cNvSpPr>
          <p:nvPr>
            <p:ph idx="1"/>
          </p:nvPr>
        </p:nvSpPr>
        <p:spPr/>
        <p:txBody>
          <a:bodyPr/>
          <a:lstStyle/>
          <a:p>
            <a:r>
              <a:rPr lang="en-US" dirty="0" smtClean="0"/>
              <a:t>Systematic enquiry-development, testing, evaluation, designing or contribution to </a:t>
            </a:r>
            <a:r>
              <a:rPr lang="en-US" dirty="0" err="1" smtClean="0"/>
              <a:t>generalizable</a:t>
            </a:r>
            <a:r>
              <a:rPr lang="en-US" dirty="0" smtClean="0"/>
              <a:t> knowledge</a:t>
            </a:r>
          </a:p>
          <a:p>
            <a:r>
              <a:rPr lang="en-US" dirty="0" smtClean="0"/>
              <a:t>Audits-health care delivery and outcomes</a:t>
            </a:r>
          </a:p>
          <a:p>
            <a:r>
              <a:rPr lang="en-US" dirty="0" smtClean="0"/>
              <a:t>Systematic investigation-material and sources to establish facts or new conclusions, hypothesis testing, expression of theories, principles and statements of relationships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Situations requiring IRB review</a:t>
            </a:r>
            <a:endParaRPr lang="en-US" dirty="0"/>
          </a:p>
        </p:txBody>
      </p:sp>
      <p:sp>
        <p:nvSpPr>
          <p:cNvPr id="3" name="Content Placeholder 2"/>
          <p:cNvSpPr>
            <a:spLocks noGrp="1"/>
          </p:cNvSpPr>
          <p:nvPr>
            <p:ph idx="1"/>
          </p:nvPr>
        </p:nvSpPr>
        <p:spPr/>
        <p:txBody>
          <a:bodyPr>
            <a:normAutofit fontScale="92500"/>
          </a:bodyPr>
          <a:lstStyle/>
          <a:p>
            <a:r>
              <a:rPr lang="en-US" dirty="0" smtClean="0"/>
              <a:t>All human research</a:t>
            </a:r>
          </a:p>
          <a:p>
            <a:r>
              <a:rPr lang="en-US" dirty="0" smtClean="0"/>
              <a:t>Submission of manuscripts for publication</a:t>
            </a:r>
          </a:p>
          <a:p>
            <a:r>
              <a:rPr lang="en-US" dirty="0" smtClean="0"/>
              <a:t>Permission to conduct  audits and its publication</a:t>
            </a:r>
          </a:p>
          <a:p>
            <a:r>
              <a:rPr lang="en-US" dirty="0" smtClean="0"/>
              <a:t>Case reports involving experimental devices, drug or methods</a:t>
            </a:r>
          </a:p>
          <a:p>
            <a:r>
              <a:rPr lang="en-US" dirty="0" smtClean="0"/>
              <a:t>Human intervention research=no exceptions</a:t>
            </a:r>
          </a:p>
          <a:p>
            <a:r>
              <a:rPr lang="en-US" dirty="0" smtClean="0"/>
              <a:t>Determination for requirement of informed consent or its waiver</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661988" y="966788"/>
            <a:ext cx="7820025" cy="4924425"/>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issues in HIV research</a:t>
            </a:r>
            <a:endParaRPr lang="en-US" dirty="0"/>
          </a:p>
        </p:txBody>
      </p:sp>
      <p:sp>
        <p:nvSpPr>
          <p:cNvPr id="3" name="Content Placeholder 2"/>
          <p:cNvSpPr>
            <a:spLocks noGrp="1"/>
          </p:cNvSpPr>
          <p:nvPr>
            <p:ph idx="1"/>
          </p:nvPr>
        </p:nvSpPr>
        <p:spPr/>
        <p:txBody>
          <a:bodyPr/>
          <a:lstStyle/>
          <a:p>
            <a:r>
              <a:rPr lang="en-US" dirty="0" smtClean="0"/>
              <a:t>Biology of disease</a:t>
            </a:r>
          </a:p>
          <a:p>
            <a:r>
              <a:rPr lang="en-US" dirty="0" smtClean="0"/>
              <a:t>Diagnosis-testing methods</a:t>
            </a:r>
          </a:p>
          <a:p>
            <a:r>
              <a:rPr lang="en-US" dirty="0" smtClean="0"/>
              <a:t>Consequences of negative/ positive tests</a:t>
            </a:r>
          </a:p>
          <a:p>
            <a:r>
              <a:rPr lang="en-US" dirty="0" smtClean="0"/>
              <a:t>Treatment/ care</a:t>
            </a:r>
          </a:p>
          <a:p>
            <a:r>
              <a:rPr lang="en-US" dirty="0" smtClean="0"/>
              <a:t>Global </a:t>
            </a:r>
            <a:r>
              <a:rPr lang="en-US" dirty="0" err="1" smtClean="0"/>
              <a:t>vs</a:t>
            </a:r>
            <a:r>
              <a:rPr lang="en-US" dirty="0" smtClean="0"/>
              <a:t> local perspectives</a:t>
            </a:r>
          </a:p>
          <a:p>
            <a:r>
              <a:rPr lang="en-US" dirty="0" smtClean="0"/>
              <a:t>Sponsored research</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Social and </a:t>
            </a:r>
            <a:r>
              <a:rPr lang="en-US" b="1" dirty="0" err="1"/>
              <a:t>Behavioural</a:t>
            </a:r>
            <a:r>
              <a:rPr lang="en-US" b="1" dirty="0"/>
              <a:t> Research in HIV/AIDS</a:t>
            </a:r>
            <a:endParaRPr lang="en-US" dirty="0"/>
          </a:p>
        </p:txBody>
      </p:sp>
      <p:sp>
        <p:nvSpPr>
          <p:cNvPr id="3" name="Content Placeholder 2"/>
          <p:cNvSpPr>
            <a:spLocks noGrp="1"/>
          </p:cNvSpPr>
          <p:nvPr>
            <p:ph idx="1"/>
          </p:nvPr>
        </p:nvSpPr>
        <p:spPr/>
        <p:txBody>
          <a:bodyPr>
            <a:normAutofit fontScale="85000" lnSpcReduction="10000"/>
          </a:bodyPr>
          <a:lstStyle/>
          <a:p>
            <a:r>
              <a:rPr lang="en-US" dirty="0"/>
              <a:t>1. Understanding and response to HIV/AIDS</a:t>
            </a:r>
          </a:p>
          <a:p>
            <a:r>
              <a:rPr lang="en-US" dirty="0"/>
              <a:t>2. Safer sexual practices and other modes of risk reduction</a:t>
            </a:r>
          </a:p>
          <a:p>
            <a:r>
              <a:rPr lang="en-US" dirty="0"/>
              <a:t>3. Biological and societal vulnerabilities to HIV/AIDS</a:t>
            </a:r>
          </a:p>
          <a:p>
            <a:r>
              <a:rPr lang="en-US" dirty="0"/>
              <a:t>4. Economic impact of HIV/AIDS</a:t>
            </a:r>
          </a:p>
          <a:p>
            <a:r>
              <a:rPr lang="en-US" dirty="0"/>
              <a:t>5. Disclosure, stigma and discrimination</a:t>
            </a:r>
          </a:p>
          <a:p>
            <a:r>
              <a:rPr lang="en-US" dirty="0"/>
              <a:t>6. Mental health issues including alcohol and substance abuse</a:t>
            </a:r>
          </a:p>
          <a:p>
            <a:r>
              <a:rPr lang="en-US" dirty="0"/>
              <a:t>7. The rights of positive people</a:t>
            </a:r>
          </a:p>
          <a:p>
            <a:r>
              <a:rPr lang="en-US" dirty="0"/>
              <a:t>8. Prevention </a:t>
            </a:r>
            <a:r>
              <a:rPr lang="en-US" dirty="0" err="1"/>
              <a:t>programmes</a:t>
            </a:r>
            <a:r>
              <a:rPr lang="en-US" dirty="0"/>
              <a:t> and interventions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Ethical Issues in HIV/AIDS </a:t>
            </a:r>
            <a:r>
              <a:rPr lang="en-US" b="1" dirty="0" smtClean="0"/>
              <a:t>Research</a:t>
            </a:r>
            <a:endParaRPr lang="en-US" dirty="0"/>
          </a:p>
        </p:txBody>
      </p:sp>
      <p:sp>
        <p:nvSpPr>
          <p:cNvPr id="3" name="Content Placeholder 2"/>
          <p:cNvSpPr>
            <a:spLocks noGrp="1"/>
          </p:cNvSpPr>
          <p:nvPr>
            <p:ph idx="1"/>
          </p:nvPr>
        </p:nvSpPr>
        <p:spPr/>
        <p:txBody>
          <a:bodyPr>
            <a:normAutofit fontScale="77500" lnSpcReduction="20000"/>
          </a:bodyPr>
          <a:lstStyle/>
          <a:p>
            <a:r>
              <a:rPr lang="en-US" b="1" dirty="0"/>
              <a:t>Dealing with biases and </a:t>
            </a:r>
            <a:r>
              <a:rPr lang="en-US" b="1" dirty="0" smtClean="0"/>
              <a:t>fears</a:t>
            </a:r>
          </a:p>
          <a:p>
            <a:r>
              <a:rPr lang="en-US" b="1" dirty="0"/>
              <a:t>Identity conflict: between roles of researcher and </a:t>
            </a:r>
            <a:r>
              <a:rPr lang="en-US" b="1" dirty="0" smtClean="0"/>
              <a:t>interventionist</a:t>
            </a:r>
          </a:p>
          <a:p>
            <a:r>
              <a:rPr lang="en-US" b="1" dirty="0"/>
              <a:t>Dealing with confidentiality in interviewing and of the </a:t>
            </a:r>
            <a:r>
              <a:rPr lang="en-US" b="1" dirty="0" smtClean="0"/>
              <a:t>data</a:t>
            </a:r>
          </a:p>
          <a:p>
            <a:r>
              <a:rPr lang="en-US" b="1" dirty="0"/>
              <a:t>Process of getting informed consent from the </a:t>
            </a:r>
            <a:r>
              <a:rPr lang="en-US" b="1" dirty="0" smtClean="0"/>
              <a:t>respondents</a:t>
            </a:r>
          </a:p>
          <a:p>
            <a:r>
              <a:rPr lang="en-US" b="1" dirty="0"/>
              <a:t>Selection of </a:t>
            </a:r>
            <a:r>
              <a:rPr lang="en-US" b="1" dirty="0" smtClean="0"/>
              <a:t>respondents</a:t>
            </a:r>
          </a:p>
          <a:p>
            <a:r>
              <a:rPr lang="en-US" b="1" dirty="0"/>
              <a:t>Addressing the needs of the poor and marginalized in the process of </a:t>
            </a:r>
            <a:r>
              <a:rPr lang="en-US" b="1" dirty="0" smtClean="0"/>
              <a:t>research=human rights</a:t>
            </a:r>
          </a:p>
          <a:p>
            <a:r>
              <a:rPr lang="en-US" b="1" dirty="0" smtClean="0"/>
              <a:t>Relevance of research to communities being studied</a:t>
            </a:r>
          </a:p>
          <a:p>
            <a:r>
              <a:rPr lang="en-US" b="1" dirty="0" smtClean="0"/>
              <a:t>Identification of stakeholder</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Emerging Ethical Dilemmas in HIV Research</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Exceptions to informed consent and prenatal HIV testing</a:t>
            </a:r>
          </a:p>
          <a:p>
            <a:r>
              <a:rPr lang="en-US" dirty="0" smtClean="0"/>
              <a:t>End of Life Issues</a:t>
            </a:r>
          </a:p>
          <a:p>
            <a:r>
              <a:rPr lang="en-US" dirty="0" smtClean="0"/>
              <a:t>Research Ethics </a:t>
            </a:r>
            <a:r>
              <a:rPr lang="en-US" dirty="0" err="1" smtClean="0"/>
              <a:t>vs</a:t>
            </a:r>
            <a:r>
              <a:rPr lang="en-US" dirty="0" smtClean="0"/>
              <a:t> Research Designs</a:t>
            </a:r>
          </a:p>
          <a:p>
            <a:r>
              <a:rPr lang="en-US" dirty="0" smtClean="0"/>
              <a:t>Conflict of interest</a:t>
            </a:r>
          </a:p>
          <a:p>
            <a:r>
              <a:rPr lang="en-US" dirty="0" smtClean="0"/>
              <a:t>Vaccine research and clinical trials=use of placebo</a:t>
            </a:r>
          </a:p>
          <a:p>
            <a:r>
              <a:rPr lang="en-US" dirty="0" smtClean="0"/>
              <a:t>International collaborative research</a:t>
            </a:r>
          </a:p>
          <a:p>
            <a:r>
              <a:rPr lang="en-US" dirty="0" smtClean="0"/>
              <a:t>Blood component removal , storage and transportation across borders</a:t>
            </a:r>
          </a:p>
          <a:p>
            <a:r>
              <a:rPr lang="en-US" dirty="0" smtClean="0"/>
              <a:t>Long term effects and compensation</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Ethical Questions in HIV intervention researches</a:t>
            </a:r>
            <a:endParaRPr lang="en-US" dirty="0"/>
          </a:p>
        </p:txBody>
      </p:sp>
      <p:sp>
        <p:nvSpPr>
          <p:cNvPr id="3" name="Content Placeholder 2"/>
          <p:cNvSpPr>
            <a:spLocks noGrp="1"/>
          </p:cNvSpPr>
          <p:nvPr>
            <p:ph idx="1"/>
          </p:nvPr>
        </p:nvSpPr>
        <p:spPr/>
        <p:txBody>
          <a:bodyPr/>
          <a:lstStyle/>
          <a:p>
            <a:r>
              <a:rPr lang="en-US" dirty="0" smtClean="0"/>
              <a:t>Is use of placebo permissible?</a:t>
            </a:r>
          </a:p>
          <a:p>
            <a:r>
              <a:rPr lang="en-US" dirty="0" smtClean="0"/>
              <a:t>Is the study design appropriate to demonstrate efficacy?</a:t>
            </a:r>
          </a:p>
          <a:p>
            <a:r>
              <a:rPr lang="en-US" dirty="0" smtClean="0"/>
              <a:t>Is local REC review and approval necessary?</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Kenyan HIV/AIDS research experiences</a:t>
            </a:r>
            <a:endParaRPr lang="en-US" dirty="0"/>
          </a:p>
        </p:txBody>
      </p:sp>
      <p:sp>
        <p:nvSpPr>
          <p:cNvPr id="3" name="Content Placeholder 2"/>
          <p:cNvSpPr>
            <a:spLocks noGrp="1"/>
          </p:cNvSpPr>
          <p:nvPr>
            <p:ph idx="1"/>
          </p:nvPr>
        </p:nvSpPr>
        <p:spPr/>
        <p:txBody>
          <a:bodyPr>
            <a:normAutofit lnSpcReduction="10000"/>
          </a:bodyPr>
          <a:lstStyle/>
          <a:p>
            <a:r>
              <a:rPr lang="en-US" dirty="0" smtClean="0"/>
              <a:t>Research in illegal groups-prostitutes, homosexuals</a:t>
            </a:r>
          </a:p>
          <a:p>
            <a:r>
              <a:rPr lang="en-US" dirty="0" smtClean="0"/>
              <a:t>Alleged treatment regimes: Pearl Omega, Polyatomic </a:t>
            </a:r>
            <a:r>
              <a:rPr lang="en-US" dirty="0" err="1" smtClean="0"/>
              <a:t>Apharesis</a:t>
            </a:r>
            <a:r>
              <a:rPr lang="en-US" dirty="0" smtClean="0"/>
              <a:t>, </a:t>
            </a:r>
            <a:r>
              <a:rPr lang="en-US" dirty="0" err="1" smtClean="0"/>
              <a:t>Kemron</a:t>
            </a:r>
            <a:r>
              <a:rPr lang="en-US" dirty="0" smtClean="0"/>
              <a:t>, </a:t>
            </a:r>
            <a:r>
              <a:rPr lang="en-US" dirty="0" err="1" smtClean="0"/>
              <a:t>Immunex</a:t>
            </a:r>
            <a:endParaRPr lang="en-US" dirty="0" smtClean="0"/>
          </a:p>
          <a:p>
            <a:r>
              <a:rPr lang="en-US" dirty="0" smtClean="0"/>
              <a:t>KAVI –Oxon-</a:t>
            </a:r>
            <a:r>
              <a:rPr lang="en-US" dirty="0" err="1" smtClean="0"/>
              <a:t>UoN</a:t>
            </a:r>
            <a:r>
              <a:rPr lang="en-US" dirty="0" smtClean="0"/>
              <a:t> saga</a:t>
            </a:r>
          </a:p>
          <a:p>
            <a:r>
              <a:rPr lang="en-US" dirty="0" smtClean="0"/>
              <a:t>Legal framework for monitoring and evaluation of protocols</a:t>
            </a:r>
          </a:p>
          <a:p>
            <a:r>
              <a:rPr lang="en-US" dirty="0" smtClean="0"/>
              <a:t>Unethical research in vulnerable groups-case of </a:t>
            </a:r>
            <a:r>
              <a:rPr lang="en-US" dirty="0" err="1" smtClean="0"/>
              <a:t>Nyumbani</a:t>
            </a:r>
            <a:r>
              <a:rPr lang="en-US" dirty="0" smtClean="0"/>
              <a:t> Home</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learnt</a:t>
            </a:r>
            <a:endParaRPr lang="en-US" dirty="0"/>
          </a:p>
        </p:txBody>
      </p:sp>
      <p:sp>
        <p:nvSpPr>
          <p:cNvPr id="3" name="Content Placeholder 2"/>
          <p:cNvSpPr>
            <a:spLocks noGrp="1"/>
          </p:cNvSpPr>
          <p:nvPr>
            <p:ph idx="1"/>
          </p:nvPr>
        </p:nvSpPr>
        <p:spPr/>
        <p:txBody>
          <a:bodyPr>
            <a:normAutofit lnSpcReduction="10000"/>
          </a:bodyPr>
          <a:lstStyle/>
          <a:p>
            <a:r>
              <a:rPr lang="en-US" dirty="0" smtClean="0"/>
              <a:t>Ethics of research were grossly abused</a:t>
            </a:r>
          </a:p>
          <a:p>
            <a:r>
              <a:rPr lang="en-US" dirty="0" smtClean="0"/>
              <a:t>ERC approval generally ignored or ineffective</a:t>
            </a:r>
          </a:p>
          <a:p>
            <a:r>
              <a:rPr lang="en-US" dirty="0" smtClean="0"/>
              <a:t>Substances in question </a:t>
            </a:r>
            <a:r>
              <a:rPr lang="en-US" dirty="0" err="1" smtClean="0"/>
              <a:t>oftenly</a:t>
            </a:r>
            <a:r>
              <a:rPr lang="en-US" dirty="0" smtClean="0"/>
              <a:t> not registered as required by law</a:t>
            </a:r>
          </a:p>
          <a:p>
            <a:r>
              <a:rPr lang="en-US" dirty="0" smtClean="0"/>
              <a:t>Legislative coverage on research generally, HIV vaccine in particular incomprehensive and inadequate</a:t>
            </a:r>
          </a:p>
          <a:p>
            <a:r>
              <a:rPr lang="en-US" dirty="0" smtClean="0"/>
              <a:t>Protection to vulnerable and stigmatized groups is inadequate</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Need for legal reforms incorporating legal and ethical rules governing HIV research</a:t>
            </a:r>
          </a:p>
          <a:p>
            <a:r>
              <a:rPr lang="en-US" dirty="0" smtClean="0"/>
              <a:t>Reconsideration of legal position of commercial sex workers and Homosexuals</a:t>
            </a:r>
          </a:p>
          <a:p>
            <a:r>
              <a:rPr lang="en-US" dirty="0" smtClean="0"/>
              <a:t>Provision of post-review monitoring and evaluation to ensure compliance with requirements</a:t>
            </a:r>
          </a:p>
          <a:p>
            <a:r>
              <a:rPr lang="en-US" dirty="0" smtClean="0"/>
              <a:t>Need to bridge the gap between industrialized and third world standards of research for universality of applicability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Sources of misconduct in Academic research</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Poor choices by faculty under stress and time pressure.</a:t>
            </a:r>
          </a:p>
          <a:p>
            <a:r>
              <a:rPr lang="en-US" dirty="0" smtClean="0"/>
              <a:t>Inadequate mentorship</a:t>
            </a:r>
          </a:p>
          <a:p>
            <a:r>
              <a:rPr lang="en-US" dirty="0" smtClean="0"/>
              <a:t>Academic stressors: output for promotion, lack of protected academic time, inadequate resources, poor understanding of institutional research processes</a:t>
            </a:r>
          </a:p>
          <a:p>
            <a:r>
              <a:rPr lang="en-US" dirty="0" smtClean="0"/>
              <a:t>Non academic: high educational debt, competing economic reward expectations</a:t>
            </a:r>
          </a:p>
          <a:p>
            <a:r>
              <a:rPr lang="en-US" dirty="0" smtClean="0"/>
              <a:t>Sheer fraud/ plagiarism/ criminality</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1. </a:t>
            </a:r>
            <a:r>
              <a:rPr lang="en-US" b="1" dirty="0" err="1" smtClean="0"/>
              <a:t>Rachier</a:t>
            </a:r>
            <a:r>
              <a:rPr lang="en-US" b="1" dirty="0" smtClean="0"/>
              <a:t> A</a:t>
            </a:r>
            <a:r>
              <a:rPr lang="en-US" dirty="0" smtClean="0"/>
              <a:t>. Ethics in HIV/AIDS research in Kenya: The cases of </a:t>
            </a:r>
            <a:r>
              <a:rPr lang="en-US" dirty="0" err="1" smtClean="0"/>
              <a:t>Immunex</a:t>
            </a:r>
            <a:r>
              <a:rPr lang="en-US" dirty="0" smtClean="0"/>
              <a:t>, </a:t>
            </a:r>
            <a:r>
              <a:rPr lang="en-US" dirty="0" err="1" smtClean="0"/>
              <a:t>Kemron</a:t>
            </a:r>
            <a:r>
              <a:rPr lang="en-US" dirty="0" smtClean="0"/>
              <a:t>, Pearl Omega and Polyatomic </a:t>
            </a:r>
            <a:r>
              <a:rPr lang="en-US" dirty="0" err="1" smtClean="0"/>
              <a:t>Apharesis</a:t>
            </a:r>
            <a:r>
              <a:rPr lang="en-US" dirty="0" smtClean="0"/>
              <a:t> (WDDS treatment). </a:t>
            </a:r>
            <a:r>
              <a:rPr lang="en-US" i="1" dirty="0" err="1" smtClean="0"/>
              <a:t>Int</a:t>
            </a:r>
            <a:r>
              <a:rPr lang="en-US" i="1" dirty="0" smtClean="0"/>
              <a:t> Conf AIDS </a:t>
            </a:r>
            <a:r>
              <a:rPr lang="en-US" dirty="0" smtClean="0"/>
              <a:t>1998;12: 965 (</a:t>
            </a:r>
            <a:r>
              <a:rPr lang="en-US" dirty="0" err="1" smtClean="0"/>
              <a:t>Abastract</a:t>
            </a:r>
            <a:r>
              <a:rPr lang="en-US" dirty="0" smtClean="0"/>
              <a:t> no. 474/44140)</a:t>
            </a:r>
          </a:p>
          <a:p>
            <a:r>
              <a:rPr lang="en-US" b="1" dirty="0" err="1" smtClean="0"/>
              <a:t>Rachier</a:t>
            </a:r>
            <a:r>
              <a:rPr lang="en-US" b="1" dirty="0" smtClean="0"/>
              <a:t> A</a:t>
            </a:r>
            <a:r>
              <a:rPr lang="en-US" dirty="0" smtClean="0"/>
              <a:t>. Ethical and Legal Issues in HIV vaccine research and development in Kenya-The case of the Kenya AIDS vaccine initiative (KAVI) and University of Oxford collaborative research in Nairobi. </a:t>
            </a:r>
            <a:r>
              <a:rPr lang="en-US" i="1" dirty="0" err="1" smtClean="0"/>
              <a:t>Int</a:t>
            </a:r>
            <a:r>
              <a:rPr lang="en-US" i="1" dirty="0" smtClean="0"/>
              <a:t> Conf AIDS</a:t>
            </a:r>
            <a:r>
              <a:rPr lang="en-US" dirty="0" smtClean="0"/>
              <a:t>,2004 </a:t>
            </a:r>
            <a:r>
              <a:rPr lang="en-US" dirty="0" err="1" smtClean="0"/>
              <a:t>jul</a:t>
            </a:r>
            <a:r>
              <a:rPr lang="en-US" dirty="0" smtClean="0"/>
              <a:t> 11-16 (</a:t>
            </a:r>
            <a:r>
              <a:rPr lang="en-US" dirty="0" err="1" smtClean="0"/>
              <a:t>abastract</a:t>
            </a:r>
            <a:r>
              <a:rPr lang="en-US" dirty="0" smtClean="0"/>
              <a:t> no </a:t>
            </a:r>
            <a:r>
              <a:rPr lang="en-US" dirty="0" err="1" smtClean="0"/>
              <a:t>MoPeE</a:t>
            </a:r>
            <a:r>
              <a:rPr lang="en-US" dirty="0" smtClean="0"/>
              <a:t> 4208)</a:t>
            </a:r>
          </a:p>
          <a:p>
            <a:r>
              <a:rPr lang="en-US" b="1" dirty="0" smtClean="0"/>
              <a:t>Leslie E W, Bernard Lo</a:t>
            </a:r>
            <a:r>
              <a:rPr lang="en-US" dirty="0" smtClean="0"/>
              <a:t>. Ethical Dimensions of HIV/AIDS. HIV </a:t>
            </a:r>
            <a:r>
              <a:rPr lang="en-US" dirty="0" err="1" smtClean="0"/>
              <a:t>inSite</a:t>
            </a:r>
            <a:r>
              <a:rPr lang="en-US" dirty="0" smtClean="0"/>
              <a:t> Knowledge Base Chapter. University of California, San Francisco, Aug 2001</a:t>
            </a:r>
          </a:p>
          <a:p>
            <a:r>
              <a:rPr lang="en-US" b="1" dirty="0" err="1" smtClean="0"/>
              <a:t>Boberto</a:t>
            </a:r>
            <a:r>
              <a:rPr lang="en-US" b="1" dirty="0" smtClean="0"/>
              <a:t> Rivera, David </a:t>
            </a:r>
            <a:r>
              <a:rPr lang="en-US" b="1" dirty="0" err="1" smtClean="0"/>
              <a:t>Borasky</a:t>
            </a:r>
            <a:r>
              <a:rPr lang="en-US" dirty="0" smtClean="0"/>
              <a:t>. Research Ethics Training Curriculum, 2</a:t>
            </a:r>
            <a:r>
              <a:rPr lang="en-US" baseline="30000" dirty="0" smtClean="0"/>
              <a:t>nd</a:t>
            </a:r>
            <a:r>
              <a:rPr lang="en-US" dirty="0" smtClean="0"/>
              <a:t> </a:t>
            </a:r>
            <a:r>
              <a:rPr lang="en-US" dirty="0" err="1" smtClean="0"/>
              <a:t>Edn</a:t>
            </a:r>
            <a:r>
              <a:rPr lang="en-US" dirty="0" smtClean="0"/>
              <a:t>. Family Health International , 2009. ISBN 1-933702-33-8</a:t>
            </a:r>
          </a:p>
          <a:p>
            <a:r>
              <a:rPr lang="en-US" b="1" dirty="0" err="1"/>
              <a:t>Vimla</a:t>
            </a:r>
            <a:r>
              <a:rPr lang="en-US" b="1" dirty="0"/>
              <a:t> V. </a:t>
            </a:r>
            <a:r>
              <a:rPr lang="en-US" b="1" dirty="0" err="1" smtClean="0"/>
              <a:t>Nadkarni</a:t>
            </a:r>
            <a:r>
              <a:rPr lang="en-US" b="1" dirty="0" smtClean="0"/>
              <a:t>.</a:t>
            </a:r>
            <a:r>
              <a:rPr lang="en-US" dirty="0"/>
              <a:t> (Ethics of AIDS research in a developing country - balancing power in disguise. </a:t>
            </a:r>
            <a:r>
              <a:rPr lang="en-US" dirty="0" smtClean="0"/>
              <a:t>Reprint of </a:t>
            </a:r>
            <a:r>
              <a:rPr lang="en-US" dirty="0"/>
              <a:t>the address given by Dr M.W. </a:t>
            </a:r>
            <a:r>
              <a:rPr lang="en-US" dirty="0" err="1"/>
              <a:t>Makgoba</a:t>
            </a:r>
            <a:r>
              <a:rPr lang="en-US" dirty="0"/>
              <a:t> at a plenary session of AIDS </a:t>
            </a:r>
            <a:r>
              <a:rPr lang="en-US" dirty="0" smtClean="0"/>
              <a:t>2000</a:t>
            </a:r>
          </a:p>
          <a:p>
            <a:r>
              <a:rPr lang="en-US" b="1" dirty="0" err="1" smtClean="0"/>
              <a:t>Hoffart</a:t>
            </a:r>
            <a:r>
              <a:rPr lang="en-US" b="1" dirty="0" smtClean="0"/>
              <a:t> J, </a:t>
            </a:r>
            <a:r>
              <a:rPr lang="en-US" b="1" dirty="0" err="1" smtClean="0"/>
              <a:t>Teichmann</a:t>
            </a:r>
            <a:r>
              <a:rPr lang="en-US" b="1" dirty="0" smtClean="0"/>
              <a:t> A, </a:t>
            </a:r>
            <a:r>
              <a:rPr lang="en-US" b="1" dirty="0" err="1" smtClean="0"/>
              <a:t>Wessler</a:t>
            </a:r>
            <a:r>
              <a:rPr lang="en-US" b="1" dirty="0" smtClean="0"/>
              <a:t> I</a:t>
            </a:r>
            <a:r>
              <a:rPr lang="en-US" dirty="0" smtClean="0"/>
              <a:t>. Biomedical Research in Germany: The Role of Ethics Committee and State  Medical Association (Editorial). </a:t>
            </a:r>
            <a:r>
              <a:rPr lang="en-US" i="1" dirty="0" err="1" smtClean="0"/>
              <a:t>Anesth</a:t>
            </a:r>
            <a:r>
              <a:rPr lang="en-US" i="1" dirty="0" smtClean="0"/>
              <a:t> </a:t>
            </a:r>
            <a:r>
              <a:rPr lang="en-US" i="1" dirty="0" err="1" smtClean="0"/>
              <a:t>Analg</a:t>
            </a:r>
            <a:r>
              <a:rPr lang="en-US" i="1" dirty="0" smtClean="0"/>
              <a:t> </a:t>
            </a:r>
            <a:r>
              <a:rPr lang="en-US" dirty="0" smtClean="0"/>
              <a:t>2011;112(3): 501-503</a:t>
            </a:r>
          </a:p>
          <a:p>
            <a:r>
              <a:rPr lang="en-US" b="1" dirty="0" err="1" smtClean="0"/>
              <a:t>Forstemann</a:t>
            </a:r>
            <a:r>
              <a:rPr lang="en-US" b="1" dirty="0" smtClean="0"/>
              <a:t> U.</a:t>
            </a:r>
            <a:r>
              <a:rPr lang="en-US" dirty="0" smtClean="0"/>
              <a:t> Research Oversight in Germany: Safeguards and Shortcomings (Editorial).  </a:t>
            </a:r>
            <a:r>
              <a:rPr lang="en-US" i="1" dirty="0" err="1" smtClean="0"/>
              <a:t>Anesth</a:t>
            </a:r>
            <a:r>
              <a:rPr lang="en-US" i="1" dirty="0" smtClean="0"/>
              <a:t> </a:t>
            </a:r>
            <a:r>
              <a:rPr lang="en-US" i="1" dirty="0" err="1" smtClean="0"/>
              <a:t>Analg</a:t>
            </a:r>
            <a:r>
              <a:rPr lang="en-US" dirty="0" smtClean="0"/>
              <a:t> 2011; 112(3): 504-506</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Forms of unethical behavior/misconduct</a:t>
            </a:r>
            <a:endParaRPr lang="en-US" dirty="0"/>
          </a:p>
        </p:txBody>
      </p:sp>
      <p:sp>
        <p:nvSpPr>
          <p:cNvPr id="3" name="Content Placeholder 2"/>
          <p:cNvSpPr>
            <a:spLocks noGrp="1"/>
          </p:cNvSpPr>
          <p:nvPr>
            <p:ph idx="1"/>
          </p:nvPr>
        </p:nvSpPr>
        <p:spPr/>
        <p:txBody>
          <a:bodyPr/>
          <a:lstStyle/>
          <a:p>
            <a:r>
              <a:rPr lang="en-US" dirty="0" smtClean="0"/>
              <a:t>Plagiarism/sloth</a:t>
            </a:r>
          </a:p>
          <a:p>
            <a:r>
              <a:rPr lang="en-US" dirty="0" smtClean="0"/>
              <a:t>Forgeries and data fabrication</a:t>
            </a:r>
            <a:r>
              <a:rPr lang="en-US" smtClean="0"/>
              <a:t>/ falsification</a:t>
            </a:r>
            <a:endParaRPr lang="en-US" dirty="0" smtClean="0"/>
          </a:p>
          <a:p>
            <a:r>
              <a:rPr lang="en-US" dirty="0" smtClean="0"/>
              <a:t>Failure to seek IRB?ERC approval</a:t>
            </a:r>
          </a:p>
          <a:p>
            <a:r>
              <a:rPr lang="en-US" dirty="0" smtClean="0"/>
              <a:t>Breach of existing legislation</a:t>
            </a:r>
          </a:p>
          <a:p>
            <a:r>
              <a:rPr lang="en-US" dirty="0" smtClean="0"/>
              <a:t>Conflict of interest-financial, provider/ health care/ employer-employee relationship</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philosophies of Ethics</a:t>
            </a:r>
            <a:endParaRPr lang="en-US" dirty="0"/>
          </a:p>
        </p:txBody>
      </p:sp>
      <p:sp>
        <p:nvSpPr>
          <p:cNvPr id="3" name="Content Placeholder 2"/>
          <p:cNvSpPr>
            <a:spLocks noGrp="1"/>
          </p:cNvSpPr>
          <p:nvPr>
            <p:ph idx="1"/>
          </p:nvPr>
        </p:nvSpPr>
        <p:spPr/>
        <p:txBody>
          <a:bodyPr>
            <a:normAutofit fontScale="85000" lnSpcReduction="20000"/>
          </a:bodyPr>
          <a:lstStyle/>
          <a:p>
            <a:r>
              <a:rPr lang="en-US" i="1" dirty="0"/>
              <a:t>(</a:t>
            </a:r>
            <a:r>
              <a:rPr lang="en-US" i="1" dirty="0" err="1"/>
              <a:t>i</a:t>
            </a:r>
            <a:r>
              <a:rPr lang="en-US" i="1" dirty="0"/>
              <a:t>) </a:t>
            </a:r>
            <a:r>
              <a:rPr lang="en-US" i="1" dirty="0" smtClean="0"/>
              <a:t>Essentiality</a:t>
            </a:r>
          </a:p>
          <a:p>
            <a:r>
              <a:rPr lang="en-US" i="1" dirty="0"/>
              <a:t>(ii) </a:t>
            </a:r>
            <a:r>
              <a:rPr lang="en-US" i="1" dirty="0" err="1"/>
              <a:t>Maximisation</a:t>
            </a:r>
            <a:r>
              <a:rPr lang="en-US" i="1" dirty="0"/>
              <a:t> of public interest and of social </a:t>
            </a:r>
            <a:r>
              <a:rPr lang="en-US" i="1" dirty="0" smtClean="0"/>
              <a:t>justice</a:t>
            </a:r>
          </a:p>
          <a:p>
            <a:r>
              <a:rPr lang="en-US" i="1" dirty="0"/>
              <a:t>(iii) Knowledge, ability and commitment to do </a:t>
            </a:r>
            <a:r>
              <a:rPr lang="en-US" i="1" dirty="0" smtClean="0"/>
              <a:t>research</a:t>
            </a:r>
          </a:p>
          <a:p>
            <a:r>
              <a:rPr lang="en-US" i="1" dirty="0"/>
              <a:t>(iv) Respect and protection of autonomy, rights and dignity of </a:t>
            </a:r>
            <a:r>
              <a:rPr lang="en-US" i="1" dirty="0" smtClean="0"/>
              <a:t>participants</a:t>
            </a:r>
          </a:p>
          <a:p>
            <a:r>
              <a:rPr lang="en-US" i="1" dirty="0"/>
              <a:t>(v) Privacy, anonymity and confidentiality</a:t>
            </a:r>
            <a:r>
              <a:rPr lang="en-US" i="1" dirty="0" smtClean="0"/>
              <a:t>:</a:t>
            </a:r>
          </a:p>
          <a:p>
            <a:r>
              <a:rPr lang="en-US" i="1" dirty="0"/>
              <a:t>(vi) Precaution and risk </a:t>
            </a:r>
            <a:r>
              <a:rPr lang="en-US" i="1" dirty="0" err="1" smtClean="0"/>
              <a:t>minimisation</a:t>
            </a:r>
            <a:endParaRPr lang="en-US" i="1" dirty="0" smtClean="0"/>
          </a:p>
          <a:p>
            <a:r>
              <a:rPr lang="en-US" i="1" dirty="0"/>
              <a:t>(vii) </a:t>
            </a:r>
            <a:r>
              <a:rPr lang="en-US" i="1" dirty="0" smtClean="0"/>
              <a:t>Non-exploitation</a:t>
            </a:r>
          </a:p>
          <a:p>
            <a:r>
              <a:rPr lang="en-US" i="1" dirty="0"/>
              <a:t>(viii) Public </a:t>
            </a:r>
            <a:r>
              <a:rPr lang="en-US" i="1" dirty="0" smtClean="0"/>
              <a:t>domain</a:t>
            </a:r>
          </a:p>
          <a:p>
            <a:r>
              <a:rPr lang="en-US" i="1" dirty="0"/>
              <a:t>(ix) Accountability and </a:t>
            </a:r>
            <a:r>
              <a:rPr lang="en-US" i="1" dirty="0" smtClean="0"/>
              <a:t>transparency</a:t>
            </a:r>
          </a:p>
          <a:p>
            <a:r>
              <a:rPr lang="en-US" i="1" dirty="0"/>
              <a:t>(x) Totality of responsibility</a:t>
            </a:r>
            <a:endParaRPr lang="en-US" i="1"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323850" y="714375"/>
            <a:ext cx="8496300" cy="542925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404813" y="1338263"/>
            <a:ext cx="8334375" cy="4181475"/>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433388" y="890588"/>
            <a:ext cx="8277225" cy="5076825"/>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2"/>
          <a:srcRect/>
          <a:stretch>
            <a:fillRect/>
          </a:stretch>
        </p:blipFill>
        <p:spPr bwMode="auto">
          <a:xfrm>
            <a:off x="614363" y="1295400"/>
            <a:ext cx="7915275" cy="426720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TotalTime>
  <Words>1585</Words>
  <Application>Microsoft Office PowerPoint</Application>
  <PresentationFormat>On-screen Show (4:3)</PresentationFormat>
  <Paragraphs>151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Human Research Ethics: Focus On HIV/AIDS Research and Kenyan Perspectives</vt:lpstr>
      <vt:lpstr>Why Research?</vt:lpstr>
      <vt:lpstr>Sources of misconduct in Academic research</vt:lpstr>
      <vt:lpstr>Forms of unethical behavior/misconduct</vt:lpstr>
      <vt:lpstr>General philosophies of Ethics</vt:lpstr>
      <vt:lpstr>Slide 6</vt:lpstr>
      <vt:lpstr>Slide 7</vt:lpstr>
      <vt:lpstr>Slide 8</vt:lpstr>
      <vt:lpstr>Slide 9</vt:lpstr>
      <vt:lpstr>Slide 10</vt:lpstr>
      <vt:lpstr>Slide 11</vt:lpstr>
      <vt:lpstr>Slide 12</vt:lpstr>
      <vt:lpstr>Slide 13</vt:lpstr>
      <vt:lpstr>Requirements in biomedical research</vt:lpstr>
      <vt:lpstr>UNAIDS guidance on HIV vaccine clinical trials</vt:lpstr>
      <vt:lpstr>US NBAC recommendations on HIV clinical trials</vt:lpstr>
      <vt:lpstr>Kenyan National  Medical research framework</vt:lpstr>
      <vt:lpstr>Roles of local  ERC/IRB</vt:lpstr>
      <vt:lpstr>Roles of Statutory bodies</vt:lpstr>
      <vt:lpstr>Research Situations requiring IRB review</vt:lpstr>
      <vt:lpstr>Slide 21</vt:lpstr>
      <vt:lpstr>Key issues in HIV research</vt:lpstr>
      <vt:lpstr>Social and Behavioural Research in HIV/AIDS</vt:lpstr>
      <vt:lpstr>Ethical Issues in HIV/AIDS Research</vt:lpstr>
      <vt:lpstr>Emerging Ethical Dilemmas in HIV Research</vt:lpstr>
      <vt:lpstr>Ethical Questions in HIV intervention researches</vt:lpstr>
      <vt:lpstr>The Kenyan HIV/AIDS research experiences</vt:lpstr>
      <vt:lpstr>Lessons learnt</vt:lpstr>
      <vt:lpstr>Conclusions</vt:lpstr>
      <vt:lpstr>References</vt:lpstr>
    </vt:vector>
  </TitlesOfParts>
  <Company>ku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Research Ethics: Focus On HIV/AIDS Research and Kenyan Perspectives</dc:title>
  <dc:creator>ku</dc:creator>
  <cp:lastModifiedBy>ku</cp:lastModifiedBy>
  <cp:revision>64</cp:revision>
  <dcterms:created xsi:type="dcterms:W3CDTF">2011-04-14T17:01:39Z</dcterms:created>
  <dcterms:modified xsi:type="dcterms:W3CDTF">2013-10-04T06:26:12Z</dcterms:modified>
</cp:coreProperties>
</file>