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503" r:id="rId2"/>
    <p:sldId id="524" r:id="rId3"/>
    <p:sldId id="525" r:id="rId4"/>
    <p:sldId id="526" r:id="rId5"/>
    <p:sldId id="528" r:id="rId6"/>
    <p:sldId id="539" r:id="rId7"/>
    <p:sldId id="540" r:id="rId8"/>
    <p:sldId id="559" r:id="rId9"/>
    <p:sldId id="541" r:id="rId10"/>
    <p:sldId id="535" r:id="rId11"/>
    <p:sldId id="550" r:id="rId12"/>
    <p:sldId id="556" r:id="rId13"/>
    <p:sldId id="551" r:id="rId14"/>
    <p:sldId id="555" r:id="rId15"/>
    <p:sldId id="552" r:id="rId16"/>
    <p:sldId id="549" r:id="rId17"/>
    <p:sldId id="553" r:id="rId18"/>
    <p:sldId id="554" r:id="rId19"/>
    <p:sldId id="538" r:id="rId20"/>
    <p:sldId id="530" r:id="rId21"/>
    <p:sldId id="531" r:id="rId22"/>
    <p:sldId id="533" r:id="rId23"/>
    <p:sldId id="532" r:id="rId24"/>
    <p:sldId id="557" r:id="rId25"/>
    <p:sldId id="558" r:id="rId26"/>
    <p:sldId id="523" r:id="rId2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9900"/>
    <a:srgbClr val="FFCC00"/>
    <a:srgbClr val="FFFFCC"/>
    <a:srgbClr val="FFCCFF"/>
    <a:srgbClr val="00FFFF"/>
    <a:srgbClr val="0066FF"/>
    <a:srgbClr val="66FF99"/>
    <a:srgbClr val="F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814" autoAdjust="0"/>
    <p:restoredTop sz="95869" autoAdjust="0"/>
  </p:normalViewPr>
  <p:slideViewPr>
    <p:cSldViewPr>
      <p:cViewPr varScale="1">
        <p:scale>
          <a:sx n="42" d="100"/>
          <a:sy n="42" d="100"/>
        </p:scale>
        <p:origin x="7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nyweres\Desktop\Mau%20Map%20Presentation\Map%20Presentation\Mau%20output%2019th%20November\Analysi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nyweres\Desktop\Mau%20Map%20Presentation\Map%20Presentation\Mau%20output%2019th%20November\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GB"/>
              <a:t>	Mau Complex Landuse Changes as from the year 1986-2017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Sheet1!$B$30</c:f>
              <c:strCache>
                <c:ptCount val="1"/>
                <c:pt idx="0">
                  <c:v>Farmlands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9900"/>
              </a:solidFill>
            </a:ln>
            <a:effectLst/>
          </c:spPr>
          <c:invertIfNegative val="0"/>
          <c:cat>
            <c:numRef>
              <c:f>Sheet1!$A$31:$A$34</c:f>
              <c:numCache>
                <c:formatCode>General</c:formatCode>
                <c:ptCount val="4"/>
                <c:pt idx="0">
                  <c:v>1986</c:v>
                </c:pt>
                <c:pt idx="1">
                  <c:v>1995</c:v>
                </c:pt>
                <c:pt idx="2">
                  <c:v>2009</c:v>
                </c:pt>
                <c:pt idx="3">
                  <c:v>2017</c:v>
                </c:pt>
              </c:numCache>
            </c:numRef>
          </c:cat>
          <c:val>
            <c:numRef>
              <c:f>Sheet1!$B$31:$B$34</c:f>
              <c:numCache>
                <c:formatCode>General</c:formatCode>
                <c:ptCount val="4"/>
                <c:pt idx="0">
                  <c:v>8589</c:v>
                </c:pt>
                <c:pt idx="1">
                  <c:v>8283</c:v>
                </c:pt>
                <c:pt idx="2">
                  <c:v>10614</c:v>
                </c:pt>
                <c:pt idx="3">
                  <c:v>9809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EDF-4DF6-9E52-6FEB20F685C6}"/>
            </c:ext>
          </c:extLst>
        </c:ser>
        <c:ser>
          <c:idx val="1"/>
          <c:order val="1"/>
          <c:tx>
            <c:strRef>
              <c:f>Sheet1!$C$30</c:f>
              <c:strCache>
                <c:ptCount val="1"/>
                <c:pt idx="0">
                  <c:v>Forest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  <a:effectLst/>
          </c:spPr>
          <c:invertIfNegative val="0"/>
          <c:cat>
            <c:numRef>
              <c:f>Sheet1!$A$31:$A$34</c:f>
              <c:numCache>
                <c:formatCode>General</c:formatCode>
                <c:ptCount val="4"/>
                <c:pt idx="0">
                  <c:v>1986</c:v>
                </c:pt>
                <c:pt idx="1">
                  <c:v>1995</c:v>
                </c:pt>
                <c:pt idx="2">
                  <c:v>2009</c:v>
                </c:pt>
                <c:pt idx="3">
                  <c:v>2017</c:v>
                </c:pt>
              </c:numCache>
            </c:numRef>
          </c:cat>
          <c:val>
            <c:numRef>
              <c:f>Sheet1!$C$31:$C$34</c:f>
              <c:numCache>
                <c:formatCode>General</c:formatCode>
                <c:ptCount val="4"/>
                <c:pt idx="0">
                  <c:v>4986</c:v>
                </c:pt>
                <c:pt idx="1">
                  <c:v>4975</c:v>
                </c:pt>
                <c:pt idx="2">
                  <c:v>2752</c:v>
                </c:pt>
                <c:pt idx="3">
                  <c:v>2603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EDF-4DF6-9E52-6FEB20F685C6}"/>
            </c:ext>
          </c:extLst>
        </c:ser>
        <c:ser>
          <c:idx val="2"/>
          <c:order val="2"/>
          <c:tx>
            <c:strRef>
              <c:f>Sheet1!$D$30</c:f>
              <c:strCache>
                <c:ptCount val="1"/>
                <c:pt idx="0">
                  <c:v>Plantation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numRef>
              <c:f>Sheet1!$A$31:$A$34</c:f>
              <c:numCache>
                <c:formatCode>General</c:formatCode>
                <c:ptCount val="4"/>
                <c:pt idx="0">
                  <c:v>1986</c:v>
                </c:pt>
                <c:pt idx="1">
                  <c:v>1995</c:v>
                </c:pt>
                <c:pt idx="2">
                  <c:v>2009</c:v>
                </c:pt>
                <c:pt idx="3">
                  <c:v>2017</c:v>
                </c:pt>
              </c:numCache>
            </c:numRef>
          </c:cat>
          <c:val>
            <c:numRef>
              <c:f>Sheet1!$D$31:$D$34</c:f>
              <c:numCache>
                <c:formatCode>General</c:formatCode>
                <c:ptCount val="4"/>
                <c:pt idx="0">
                  <c:v>390</c:v>
                </c:pt>
                <c:pt idx="1">
                  <c:v>790</c:v>
                </c:pt>
                <c:pt idx="2">
                  <c:v>356</c:v>
                </c:pt>
                <c:pt idx="3">
                  <c:v>1057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EDF-4DF6-9E52-6FEB20F685C6}"/>
            </c:ext>
          </c:extLst>
        </c:ser>
        <c:ser>
          <c:idx val="3"/>
          <c:order val="3"/>
          <c:tx>
            <c:strRef>
              <c:f>Sheet1!$E$30</c:f>
              <c:strCache>
                <c:ptCount val="1"/>
                <c:pt idx="0">
                  <c:v>Settlement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Sheet1!$A$31:$A$34</c:f>
              <c:numCache>
                <c:formatCode>General</c:formatCode>
                <c:ptCount val="4"/>
                <c:pt idx="0">
                  <c:v>1986</c:v>
                </c:pt>
                <c:pt idx="1">
                  <c:v>1995</c:v>
                </c:pt>
                <c:pt idx="2">
                  <c:v>2009</c:v>
                </c:pt>
                <c:pt idx="3">
                  <c:v>2017</c:v>
                </c:pt>
              </c:numCache>
            </c:numRef>
          </c:cat>
          <c:val>
            <c:numRef>
              <c:f>Sheet1!$E$31:$E$34</c:f>
              <c:numCache>
                <c:formatCode>General</c:formatCode>
                <c:ptCount val="4"/>
                <c:pt idx="0">
                  <c:v>105</c:v>
                </c:pt>
                <c:pt idx="1">
                  <c:v>41</c:v>
                </c:pt>
                <c:pt idx="2">
                  <c:v>260</c:v>
                </c:pt>
                <c:pt idx="3">
                  <c:v>392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EDF-4DF6-9E52-6FEB20F685C6}"/>
            </c:ext>
          </c:extLst>
        </c:ser>
        <c:ser>
          <c:idx val="4"/>
          <c:order val="4"/>
          <c:tx>
            <c:strRef>
              <c:f>Sheet1!$F$30</c:f>
              <c:strCache>
                <c:ptCount val="1"/>
                <c:pt idx="0">
                  <c:v>Waterbody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Sheet1!$A$31:$A$34</c:f>
              <c:numCache>
                <c:formatCode>General</c:formatCode>
                <c:ptCount val="4"/>
                <c:pt idx="0">
                  <c:v>1986</c:v>
                </c:pt>
                <c:pt idx="1">
                  <c:v>1995</c:v>
                </c:pt>
                <c:pt idx="2">
                  <c:v>2009</c:v>
                </c:pt>
                <c:pt idx="3">
                  <c:v>2017</c:v>
                </c:pt>
              </c:numCache>
            </c:numRef>
          </c:cat>
          <c:val>
            <c:numRef>
              <c:f>Sheet1!$F$31:$F$34</c:f>
              <c:numCache>
                <c:formatCode>General</c:formatCode>
                <c:ptCount val="4"/>
                <c:pt idx="0">
                  <c:v>34</c:v>
                </c:pt>
                <c:pt idx="1">
                  <c:v>25</c:v>
                </c:pt>
                <c:pt idx="2">
                  <c:v>30</c:v>
                </c:pt>
                <c:pt idx="3">
                  <c:v>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EDF-4DF6-9E52-6FEB20F685C6}"/>
            </c:ext>
          </c:extLst>
        </c:ser>
        <c:ser>
          <c:idx val="5"/>
          <c:order val="5"/>
          <c:tx>
            <c:strRef>
              <c:f>Sheet1!$G$30</c:f>
              <c:strCache>
                <c:ptCount val="1"/>
                <c:pt idx="0">
                  <c:v>Barelands</c:v>
                </c:pt>
              </c:strCache>
            </c:strRef>
          </c:tx>
          <c:spPr>
            <a:solidFill>
              <a:srgbClr val="FFCCFF"/>
            </a:solidFill>
            <a:ln>
              <a:noFill/>
            </a:ln>
            <a:effectLst/>
          </c:spPr>
          <c:invertIfNegative val="0"/>
          <c:cat>
            <c:numRef>
              <c:f>Sheet1!$A$31:$A$34</c:f>
              <c:numCache>
                <c:formatCode>General</c:formatCode>
                <c:ptCount val="4"/>
                <c:pt idx="0">
                  <c:v>1986</c:v>
                </c:pt>
                <c:pt idx="1">
                  <c:v>1995</c:v>
                </c:pt>
                <c:pt idx="2">
                  <c:v>2009</c:v>
                </c:pt>
                <c:pt idx="3">
                  <c:v>2017</c:v>
                </c:pt>
              </c:numCache>
            </c:numRef>
          </c:cat>
          <c:val>
            <c:numRef>
              <c:f>Sheet1!$G$31:$G$34</c:f>
              <c:numCache>
                <c:formatCode>General</c:formatCode>
                <c:ptCount val="4"/>
                <c:pt idx="0">
                  <c:v>30</c:v>
                </c:pt>
                <c:pt idx="1">
                  <c:v>19</c:v>
                </c:pt>
                <c:pt idx="2">
                  <c:v>121</c:v>
                </c:pt>
                <c:pt idx="3">
                  <c:v>228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EDF-4DF6-9E52-6FEB20F685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6964744"/>
        <c:axId val="156965136"/>
      </c:barChart>
      <c:catAx>
        <c:axId val="156964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56965136"/>
        <c:crosses val="autoZero"/>
        <c:auto val="1"/>
        <c:lblAlgn val="ctr"/>
        <c:lblOffset val="100"/>
        <c:noMultiLvlLbl val="0"/>
      </c:catAx>
      <c:valAx>
        <c:axId val="156965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56964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b="1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/>
              <a:t>Mau</a:t>
            </a:r>
            <a:r>
              <a:rPr lang="en-GB" sz="1800" b="1" baseline="0"/>
              <a:t> Complex Changes against its   Main couses  </a:t>
            </a:r>
            <a:endParaRPr lang="en-GB" sz="1800" b="1"/>
          </a:p>
        </c:rich>
      </c:tx>
      <c:layout>
        <c:manualLayout>
          <c:xMode val="edge"/>
          <c:yMode val="edge"/>
          <c:x val="0.26630154710948079"/>
          <c:y val="3.8981089745173607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Sheet1!$J$30</c:f>
              <c:strCache>
                <c:ptCount val="1"/>
                <c:pt idx="0">
                  <c:v>Farmlands</c:v>
                </c:pt>
              </c:strCache>
            </c:strRef>
          </c:tx>
          <c:spPr>
            <a:ln w="28575" cap="rnd">
              <a:solidFill>
                <a:srgbClr val="FF99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rgbClr val="FF9900"/>
                </a:solidFill>
              </a:ln>
              <a:effectLst/>
            </c:spPr>
          </c:marker>
          <c:cat>
            <c:numRef>
              <c:f>Sheet1!$I$31:$I$34</c:f>
              <c:numCache>
                <c:formatCode>General</c:formatCode>
                <c:ptCount val="4"/>
                <c:pt idx="0">
                  <c:v>1986</c:v>
                </c:pt>
                <c:pt idx="1">
                  <c:v>1995</c:v>
                </c:pt>
                <c:pt idx="2">
                  <c:v>2009</c:v>
                </c:pt>
                <c:pt idx="3">
                  <c:v>2017</c:v>
                </c:pt>
              </c:numCache>
            </c:numRef>
          </c:cat>
          <c:val>
            <c:numRef>
              <c:f>Sheet1!$J$31:$J$34</c:f>
              <c:numCache>
                <c:formatCode>General</c:formatCode>
                <c:ptCount val="4"/>
                <c:pt idx="0">
                  <c:v>8589</c:v>
                </c:pt>
                <c:pt idx="1">
                  <c:v>8283</c:v>
                </c:pt>
                <c:pt idx="2">
                  <c:v>10614</c:v>
                </c:pt>
                <c:pt idx="3">
                  <c:v>9809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6C4-4DD0-844A-62FA5FE1BF6F}"/>
            </c:ext>
          </c:extLst>
        </c:ser>
        <c:ser>
          <c:idx val="1"/>
          <c:order val="1"/>
          <c:tx>
            <c:strRef>
              <c:f>Sheet1!$K$30</c:f>
              <c:strCache>
                <c:ptCount val="1"/>
                <c:pt idx="0">
                  <c:v>Forest</c:v>
                </c:pt>
              </c:strCache>
            </c:strRef>
          </c:tx>
          <c:spPr>
            <a:ln w="28575" cap="rnd">
              <a:solidFill>
                <a:srgbClr val="008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008000"/>
                </a:solidFill>
              </a:ln>
              <a:effectLst/>
            </c:spPr>
          </c:marker>
          <c:cat>
            <c:numRef>
              <c:f>Sheet1!$I$31:$I$34</c:f>
              <c:numCache>
                <c:formatCode>General</c:formatCode>
                <c:ptCount val="4"/>
                <c:pt idx="0">
                  <c:v>1986</c:v>
                </c:pt>
                <c:pt idx="1">
                  <c:v>1995</c:v>
                </c:pt>
                <c:pt idx="2">
                  <c:v>2009</c:v>
                </c:pt>
                <c:pt idx="3">
                  <c:v>2017</c:v>
                </c:pt>
              </c:numCache>
            </c:numRef>
          </c:cat>
          <c:val>
            <c:numRef>
              <c:f>Sheet1!$K$31:$K$34</c:f>
              <c:numCache>
                <c:formatCode>General</c:formatCode>
                <c:ptCount val="4"/>
                <c:pt idx="0">
                  <c:v>4986</c:v>
                </c:pt>
                <c:pt idx="1">
                  <c:v>4975</c:v>
                </c:pt>
                <c:pt idx="2">
                  <c:v>2752</c:v>
                </c:pt>
                <c:pt idx="3">
                  <c:v>2603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B6C4-4DD0-844A-62FA5FE1BF6F}"/>
            </c:ext>
          </c:extLst>
        </c:ser>
        <c:ser>
          <c:idx val="2"/>
          <c:order val="2"/>
          <c:tx>
            <c:strRef>
              <c:f>Sheet1!$L$30</c:f>
              <c:strCache>
                <c:ptCount val="1"/>
                <c:pt idx="0">
                  <c:v>Settlement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Sheet1!$I$31:$I$34</c:f>
              <c:numCache>
                <c:formatCode>General</c:formatCode>
                <c:ptCount val="4"/>
                <c:pt idx="0">
                  <c:v>1986</c:v>
                </c:pt>
                <c:pt idx="1">
                  <c:v>1995</c:v>
                </c:pt>
                <c:pt idx="2">
                  <c:v>2009</c:v>
                </c:pt>
                <c:pt idx="3">
                  <c:v>2017</c:v>
                </c:pt>
              </c:numCache>
            </c:numRef>
          </c:cat>
          <c:val>
            <c:numRef>
              <c:f>Sheet1!$L$31:$L$34</c:f>
              <c:numCache>
                <c:formatCode>General</c:formatCode>
                <c:ptCount val="4"/>
                <c:pt idx="0">
                  <c:v>105</c:v>
                </c:pt>
                <c:pt idx="1">
                  <c:v>41</c:v>
                </c:pt>
                <c:pt idx="2">
                  <c:v>260</c:v>
                </c:pt>
                <c:pt idx="3">
                  <c:v>392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B6C4-4DD0-844A-62FA5FE1BF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6965920"/>
        <c:axId val="156966312"/>
      </c:lineChart>
      <c:catAx>
        <c:axId val="15696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966312"/>
        <c:crosses val="autoZero"/>
        <c:auto val="1"/>
        <c:lblAlgn val="ctr"/>
        <c:lblOffset val="100"/>
        <c:noMultiLvlLbl val="0"/>
      </c:catAx>
      <c:valAx>
        <c:axId val="156966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965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81A3B3-0535-4F1F-907B-0C523ABCFAE9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345215CD-AFA8-4F46-8386-51CC9ADADF6E}">
      <dgm:prSet phldrT="[Text]"/>
      <dgm:spPr>
        <a:solidFill>
          <a:schemeClr val="tx2">
            <a:lumMod val="20000"/>
            <a:lumOff val="80000"/>
            <a:alpha val="50000"/>
          </a:schemeClr>
        </a:solidFill>
        <a:ln w="19050"/>
      </dgm:spPr>
      <dgm:t>
        <a:bodyPr/>
        <a:lstStyle/>
        <a:p>
          <a:r>
            <a:rPr lang="en-GB" b="1" dirty="0" smtClean="0"/>
            <a:t>Social</a:t>
          </a:r>
          <a:endParaRPr lang="en-GB" b="1" dirty="0"/>
        </a:p>
      </dgm:t>
    </dgm:pt>
    <dgm:pt modelId="{2CF3D3EB-889D-4898-BB01-D842E8F467E2}" type="parTrans" cxnId="{CD50C639-1205-4200-8914-30467C85C7A4}">
      <dgm:prSet/>
      <dgm:spPr/>
      <dgm:t>
        <a:bodyPr/>
        <a:lstStyle/>
        <a:p>
          <a:endParaRPr lang="en-GB"/>
        </a:p>
      </dgm:t>
    </dgm:pt>
    <dgm:pt modelId="{876533B6-5C43-4102-A517-229E6135B014}" type="sibTrans" cxnId="{CD50C639-1205-4200-8914-30467C85C7A4}">
      <dgm:prSet/>
      <dgm:spPr/>
      <dgm:t>
        <a:bodyPr/>
        <a:lstStyle/>
        <a:p>
          <a:endParaRPr lang="en-GB"/>
        </a:p>
      </dgm:t>
    </dgm:pt>
    <dgm:pt modelId="{F9E11F01-BD69-4768-B923-C3C14ADD57D4}">
      <dgm:prSet phldrT="[Text]"/>
      <dgm:spPr>
        <a:solidFill>
          <a:srgbClr val="FFCC66">
            <a:alpha val="49804"/>
          </a:srgbClr>
        </a:solidFill>
        <a:ln w="19050"/>
      </dgm:spPr>
      <dgm:t>
        <a:bodyPr/>
        <a:lstStyle/>
        <a:p>
          <a:r>
            <a:rPr lang="en-GB" b="1" dirty="0" smtClean="0"/>
            <a:t>Economic</a:t>
          </a:r>
          <a:endParaRPr lang="en-GB" b="1" dirty="0"/>
        </a:p>
      </dgm:t>
    </dgm:pt>
    <dgm:pt modelId="{7A651A61-121D-4318-B3DE-A5B1C91D1132}" type="parTrans" cxnId="{C7F77171-F9EE-43DF-933C-DA76ACCBE629}">
      <dgm:prSet/>
      <dgm:spPr/>
      <dgm:t>
        <a:bodyPr/>
        <a:lstStyle/>
        <a:p>
          <a:endParaRPr lang="en-GB"/>
        </a:p>
      </dgm:t>
    </dgm:pt>
    <dgm:pt modelId="{950BDC6A-2B61-4C84-B2E3-87A1FE1B7041}" type="sibTrans" cxnId="{C7F77171-F9EE-43DF-933C-DA76ACCBE629}">
      <dgm:prSet/>
      <dgm:spPr/>
      <dgm:t>
        <a:bodyPr/>
        <a:lstStyle/>
        <a:p>
          <a:endParaRPr lang="en-GB"/>
        </a:p>
      </dgm:t>
    </dgm:pt>
    <dgm:pt modelId="{E5DED398-3FAD-4061-B1CA-1E1A09AEF74A}">
      <dgm:prSet phldrT="[Text]"/>
      <dgm:spPr>
        <a:solidFill>
          <a:srgbClr val="00FFFF">
            <a:alpha val="49804"/>
          </a:srgbClr>
        </a:solidFill>
        <a:ln w="28575"/>
      </dgm:spPr>
      <dgm:t>
        <a:bodyPr/>
        <a:lstStyle/>
        <a:p>
          <a:r>
            <a:rPr lang="en-GB" b="1" dirty="0" smtClean="0"/>
            <a:t>Ecology</a:t>
          </a:r>
          <a:endParaRPr lang="en-GB" b="1" dirty="0"/>
        </a:p>
      </dgm:t>
    </dgm:pt>
    <dgm:pt modelId="{65F7FD6A-0BD1-4E4A-8533-B8837A8B62C5}" type="parTrans" cxnId="{E84F67EF-185A-483B-9CB5-B98EA4D06B89}">
      <dgm:prSet/>
      <dgm:spPr/>
      <dgm:t>
        <a:bodyPr/>
        <a:lstStyle/>
        <a:p>
          <a:endParaRPr lang="en-GB"/>
        </a:p>
      </dgm:t>
    </dgm:pt>
    <dgm:pt modelId="{33F4CC0B-10F2-479D-820E-B76102026AD8}" type="sibTrans" cxnId="{E84F67EF-185A-483B-9CB5-B98EA4D06B89}">
      <dgm:prSet/>
      <dgm:spPr/>
      <dgm:t>
        <a:bodyPr/>
        <a:lstStyle/>
        <a:p>
          <a:endParaRPr lang="en-GB"/>
        </a:p>
      </dgm:t>
    </dgm:pt>
    <dgm:pt modelId="{DA988566-F89D-4DC7-BF56-86C3E8782EFC}" type="pres">
      <dgm:prSet presAssocID="{2581A3B3-0535-4F1F-907B-0C523ABCFAE9}" presName="compositeShape" presStyleCnt="0">
        <dgm:presLayoutVars>
          <dgm:chMax val="7"/>
          <dgm:dir/>
          <dgm:resizeHandles val="exact"/>
        </dgm:presLayoutVars>
      </dgm:prSet>
      <dgm:spPr/>
    </dgm:pt>
    <dgm:pt modelId="{9FC3CB28-AAC8-4A77-B7D5-4F97FDD2D2FC}" type="pres">
      <dgm:prSet presAssocID="{345215CD-AFA8-4F46-8386-51CC9ADADF6E}" presName="circ1" presStyleLbl="vennNode1" presStyleIdx="0" presStyleCnt="3" custScaleX="147292" custLinFactNeighborX="8778" custLinFactNeighborY="-697"/>
      <dgm:spPr/>
      <dgm:t>
        <a:bodyPr/>
        <a:lstStyle/>
        <a:p>
          <a:endParaRPr lang="en-GB"/>
        </a:p>
      </dgm:t>
    </dgm:pt>
    <dgm:pt modelId="{798D6363-B33F-468D-9964-1A6CD377A45B}" type="pres">
      <dgm:prSet presAssocID="{345215CD-AFA8-4F46-8386-51CC9ADADF6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68CC10-459C-4CCF-A635-954FCD3B3137}" type="pres">
      <dgm:prSet presAssocID="{F9E11F01-BD69-4768-B923-C3C14ADD57D4}" presName="circ2" presStyleLbl="vennNode1" presStyleIdx="1" presStyleCnt="3" custScaleX="151109" custLinFactNeighborX="12312" custLinFactNeighborY="-6455"/>
      <dgm:spPr/>
      <dgm:t>
        <a:bodyPr/>
        <a:lstStyle/>
        <a:p>
          <a:endParaRPr lang="en-GB"/>
        </a:p>
      </dgm:t>
    </dgm:pt>
    <dgm:pt modelId="{E499C158-E6B5-4170-88D2-7FB859D9832A}" type="pres">
      <dgm:prSet presAssocID="{F9E11F01-BD69-4768-B923-C3C14ADD57D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D369974-4F97-44A6-9A10-63C26591633D}" type="pres">
      <dgm:prSet presAssocID="{E5DED398-3FAD-4061-B1CA-1E1A09AEF74A}" presName="circ3" presStyleLbl="vennNode1" presStyleIdx="2" presStyleCnt="3" custScaleX="142041" custLinFactNeighborX="-12312" custLinFactNeighborY="-14766"/>
      <dgm:spPr/>
      <dgm:t>
        <a:bodyPr/>
        <a:lstStyle/>
        <a:p>
          <a:endParaRPr lang="en-GB"/>
        </a:p>
      </dgm:t>
    </dgm:pt>
    <dgm:pt modelId="{2925BE96-D2E6-4498-ABE5-ADA1F8CE2FE2}" type="pres">
      <dgm:prSet presAssocID="{E5DED398-3FAD-4061-B1CA-1E1A09AEF74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D50C639-1205-4200-8914-30467C85C7A4}" srcId="{2581A3B3-0535-4F1F-907B-0C523ABCFAE9}" destId="{345215CD-AFA8-4F46-8386-51CC9ADADF6E}" srcOrd="0" destOrd="0" parTransId="{2CF3D3EB-889D-4898-BB01-D842E8F467E2}" sibTransId="{876533B6-5C43-4102-A517-229E6135B014}"/>
    <dgm:cxn modelId="{E5E77D31-E453-4F31-8E44-0700DA2E3ED8}" type="presOf" srcId="{E5DED398-3FAD-4061-B1CA-1E1A09AEF74A}" destId="{2925BE96-D2E6-4498-ABE5-ADA1F8CE2FE2}" srcOrd="1" destOrd="0" presId="urn:microsoft.com/office/officeart/2005/8/layout/venn1"/>
    <dgm:cxn modelId="{7B04E272-E203-4194-B148-D9610688CFC0}" type="presOf" srcId="{E5DED398-3FAD-4061-B1CA-1E1A09AEF74A}" destId="{CD369974-4F97-44A6-9A10-63C26591633D}" srcOrd="0" destOrd="0" presId="urn:microsoft.com/office/officeart/2005/8/layout/venn1"/>
    <dgm:cxn modelId="{5741781F-1CA0-48D6-B520-CD2E4BCB1129}" type="presOf" srcId="{2581A3B3-0535-4F1F-907B-0C523ABCFAE9}" destId="{DA988566-F89D-4DC7-BF56-86C3E8782EFC}" srcOrd="0" destOrd="0" presId="urn:microsoft.com/office/officeart/2005/8/layout/venn1"/>
    <dgm:cxn modelId="{F5E62D72-1E2A-4BE7-AE46-29004783E7E0}" type="presOf" srcId="{F9E11F01-BD69-4768-B923-C3C14ADD57D4}" destId="{2E68CC10-459C-4CCF-A635-954FCD3B3137}" srcOrd="0" destOrd="0" presId="urn:microsoft.com/office/officeart/2005/8/layout/venn1"/>
    <dgm:cxn modelId="{129C4B0E-8A69-43F9-B2A0-168D66D48E26}" type="presOf" srcId="{345215CD-AFA8-4F46-8386-51CC9ADADF6E}" destId="{9FC3CB28-AAC8-4A77-B7D5-4F97FDD2D2FC}" srcOrd="0" destOrd="0" presId="urn:microsoft.com/office/officeart/2005/8/layout/venn1"/>
    <dgm:cxn modelId="{A8419186-FD59-497D-B80A-C979EAE07786}" type="presOf" srcId="{F9E11F01-BD69-4768-B923-C3C14ADD57D4}" destId="{E499C158-E6B5-4170-88D2-7FB859D9832A}" srcOrd="1" destOrd="0" presId="urn:microsoft.com/office/officeart/2005/8/layout/venn1"/>
    <dgm:cxn modelId="{E84F67EF-185A-483B-9CB5-B98EA4D06B89}" srcId="{2581A3B3-0535-4F1F-907B-0C523ABCFAE9}" destId="{E5DED398-3FAD-4061-B1CA-1E1A09AEF74A}" srcOrd="2" destOrd="0" parTransId="{65F7FD6A-0BD1-4E4A-8533-B8837A8B62C5}" sibTransId="{33F4CC0B-10F2-479D-820E-B76102026AD8}"/>
    <dgm:cxn modelId="{C7F77171-F9EE-43DF-933C-DA76ACCBE629}" srcId="{2581A3B3-0535-4F1F-907B-0C523ABCFAE9}" destId="{F9E11F01-BD69-4768-B923-C3C14ADD57D4}" srcOrd="1" destOrd="0" parTransId="{7A651A61-121D-4318-B3DE-A5B1C91D1132}" sibTransId="{950BDC6A-2B61-4C84-B2E3-87A1FE1B7041}"/>
    <dgm:cxn modelId="{904DBFB1-940A-4BB8-A803-5D5BDC17270D}" type="presOf" srcId="{345215CD-AFA8-4F46-8386-51CC9ADADF6E}" destId="{798D6363-B33F-468D-9964-1A6CD377A45B}" srcOrd="1" destOrd="0" presId="urn:microsoft.com/office/officeart/2005/8/layout/venn1"/>
    <dgm:cxn modelId="{C1DC0FBC-CD77-494B-B5CA-B90A9609BD29}" type="presParOf" srcId="{DA988566-F89D-4DC7-BF56-86C3E8782EFC}" destId="{9FC3CB28-AAC8-4A77-B7D5-4F97FDD2D2FC}" srcOrd="0" destOrd="0" presId="urn:microsoft.com/office/officeart/2005/8/layout/venn1"/>
    <dgm:cxn modelId="{D7BA9C93-9588-4DB8-80E7-2609ACC506FE}" type="presParOf" srcId="{DA988566-F89D-4DC7-BF56-86C3E8782EFC}" destId="{798D6363-B33F-468D-9964-1A6CD377A45B}" srcOrd="1" destOrd="0" presId="urn:microsoft.com/office/officeart/2005/8/layout/venn1"/>
    <dgm:cxn modelId="{A7E4CBDC-1772-4976-A562-C915B79F57F9}" type="presParOf" srcId="{DA988566-F89D-4DC7-BF56-86C3E8782EFC}" destId="{2E68CC10-459C-4CCF-A635-954FCD3B3137}" srcOrd="2" destOrd="0" presId="urn:microsoft.com/office/officeart/2005/8/layout/venn1"/>
    <dgm:cxn modelId="{0E0726B1-6DF5-4BE5-A6BF-AD3420AFF76D}" type="presParOf" srcId="{DA988566-F89D-4DC7-BF56-86C3E8782EFC}" destId="{E499C158-E6B5-4170-88D2-7FB859D9832A}" srcOrd="3" destOrd="0" presId="urn:microsoft.com/office/officeart/2005/8/layout/venn1"/>
    <dgm:cxn modelId="{EB3AAE8E-8075-413A-9A71-1A5947350143}" type="presParOf" srcId="{DA988566-F89D-4DC7-BF56-86C3E8782EFC}" destId="{CD369974-4F97-44A6-9A10-63C26591633D}" srcOrd="4" destOrd="0" presId="urn:microsoft.com/office/officeart/2005/8/layout/venn1"/>
    <dgm:cxn modelId="{000DE079-C353-49AE-AEBC-0862FAB5DB7A}" type="presParOf" srcId="{DA988566-F89D-4DC7-BF56-86C3E8782EFC}" destId="{2925BE96-D2E6-4498-ABE5-ADA1F8CE2FE2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8F9D4A-D5DC-4F9C-B847-DA8AC6C3FAE5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90548DD-37DE-40E6-A2D2-8F61E6E35E9D}">
      <dgm:prSet phldrT="[Text]"/>
      <dgm:spPr>
        <a:solidFill>
          <a:schemeClr val="accent1">
            <a:lumMod val="90000"/>
          </a:schemeClr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Water Supply Services</a:t>
          </a:r>
          <a:endParaRPr lang="en-GB" b="1" dirty="0">
            <a:solidFill>
              <a:schemeClr val="tx1"/>
            </a:solidFill>
          </a:endParaRPr>
        </a:p>
      </dgm:t>
    </dgm:pt>
    <dgm:pt modelId="{8853272A-63DA-4750-8C3E-639243E8F346}" type="parTrans" cxnId="{1B537EE4-B190-4498-AFFF-B0F13CA72FF2}">
      <dgm:prSet/>
      <dgm:spPr/>
      <dgm:t>
        <a:bodyPr/>
        <a:lstStyle/>
        <a:p>
          <a:endParaRPr lang="en-GB"/>
        </a:p>
      </dgm:t>
    </dgm:pt>
    <dgm:pt modelId="{926929BE-7D33-48E9-BF33-EBADBF99E795}" type="sibTrans" cxnId="{1B537EE4-B190-4498-AFFF-B0F13CA72FF2}">
      <dgm:prSet/>
      <dgm:spPr>
        <a:solidFill>
          <a:schemeClr val="accent1">
            <a:lumMod val="90000"/>
          </a:schemeClr>
        </a:solidFill>
      </dgm:spPr>
      <dgm:t>
        <a:bodyPr/>
        <a:lstStyle/>
        <a:p>
          <a:endParaRPr lang="en-GB"/>
        </a:p>
      </dgm:t>
    </dgm:pt>
    <dgm:pt modelId="{A4D3B807-79E1-449F-910A-89325539979D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bg1"/>
              </a:solidFill>
            </a:rPr>
            <a:t>Transfer from sources, treatment works, pumping and piping</a:t>
          </a:r>
          <a:endParaRPr lang="en-GB" sz="1800" b="1" dirty="0">
            <a:solidFill>
              <a:schemeClr val="bg1"/>
            </a:solidFill>
          </a:endParaRPr>
        </a:p>
      </dgm:t>
    </dgm:pt>
    <dgm:pt modelId="{90156BB2-9AA8-4735-8696-C3ED20D51D40}" type="parTrans" cxnId="{0EBB4B66-0384-463B-8B67-A758268033BA}">
      <dgm:prSet/>
      <dgm:spPr/>
      <dgm:t>
        <a:bodyPr/>
        <a:lstStyle/>
        <a:p>
          <a:endParaRPr lang="en-GB"/>
        </a:p>
      </dgm:t>
    </dgm:pt>
    <dgm:pt modelId="{F74C37C3-D028-4A93-8FA3-92F5542B46D7}" type="sibTrans" cxnId="{0EBB4B66-0384-463B-8B67-A758268033BA}">
      <dgm:prSet/>
      <dgm:spPr/>
      <dgm:t>
        <a:bodyPr/>
        <a:lstStyle/>
        <a:p>
          <a:endParaRPr lang="en-GB"/>
        </a:p>
      </dgm:t>
    </dgm:pt>
    <dgm:pt modelId="{20A34426-EACF-4DCA-A197-983EF31F1FDA}">
      <dgm:prSet phldrT="[Text]"/>
      <dgm:spPr>
        <a:solidFill>
          <a:srgbClr val="0070C0"/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Water supply chain</a:t>
          </a:r>
          <a:endParaRPr lang="en-GB" b="1" dirty="0">
            <a:solidFill>
              <a:schemeClr val="tx1"/>
            </a:solidFill>
          </a:endParaRPr>
        </a:p>
      </dgm:t>
    </dgm:pt>
    <dgm:pt modelId="{28170BA2-3F8D-4820-A7B0-AB2382C408B4}" type="parTrans" cxnId="{9078C6DF-8C7D-4C4A-B4EC-4F40D25B4C28}">
      <dgm:prSet/>
      <dgm:spPr/>
      <dgm:t>
        <a:bodyPr/>
        <a:lstStyle/>
        <a:p>
          <a:endParaRPr lang="en-GB"/>
        </a:p>
      </dgm:t>
    </dgm:pt>
    <dgm:pt modelId="{863EE420-7F77-4A99-960C-FDF11D0A9B3D}" type="sibTrans" cxnId="{9078C6DF-8C7D-4C4A-B4EC-4F40D25B4C28}">
      <dgm:prSet/>
      <dgm:spPr>
        <a:solidFill>
          <a:schemeClr val="accent1">
            <a:lumMod val="90000"/>
          </a:schemeClr>
        </a:solidFill>
      </dgm:spPr>
      <dgm:t>
        <a:bodyPr/>
        <a:lstStyle/>
        <a:p>
          <a:endParaRPr lang="en-GB"/>
        </a:p>
      </dgm:t>
    </dgm:pt>
    <dgm:pt modelId="{57ACCFD0-0C46-4AED-B010-23B72B2BCC88}">
      <dgm:prSet phldrT="[Text]" phldr="1"/>
      <dgm:spPr/>
      <dgm:t>
        <a:bodyPr/>
        <a:lstStyle/>
        <a:p>
          <a:endParaRPr lang="en-GB" dirty="0"/>
        </a:p>
      </dgm:t>
    </dgm:pt>
    <dgm:pt modelId="{0F9118CA-39E1-4FA3-815D-0A5B049CE7CF}" type="parTrans" cxnId="{8444B80A-B9C8-49AC-8CB3-6A99387CA4D6}">
      <dgm:prSet/>
      <dgm:spPr/>
      <dgm:t>
        <a:bodyPr/>
        <a:lstStyle/>
        <a:p>
          <a:endParaRPr lang="en-GB"/>
        </a:p>
      </dgm:t>
    </dgm:pt>
    <dgm:pt modelId="{34A52BEF-A071-40DC-B7E3-B6EF40FCC022}" type="sibTrans" cxnId="{8444B80A-B9C8-49AC-8CB3-6A99387CA4D6}">
      <dgm:prSet/>
      <dgm:spPr/>
      <dgm:t>
        <a:bodyPr/>
        <a:lstStyle/>
        <a:p>
          <a:endParaRPr lang="en-GB"/>
        </a:p>
      </dgm:t>
    </dgm:pt>
    <dgm:pt modelId="{C295E0DA-98C2-417E-BD87-91A30A4685FD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en-GB" sz="1600" b="1" dirty="0">
            <a:solidFill>
              <a:schemeClr val="tx1"/>
            </a:solidFill>
          </a:endParaRPr>
        </a:p>
      </dgm:t>
    </dgm:pt>
    <dgm:pt modelId="{14FF2687-579B-43BD-B79A-20D4EBAFE261}" type="parTrans" cxnId="{C7DFC01B-22E0-49AE-9B6F-D3E015921FFE}">
      <dgm:prSet/>
      <dgm:spPr/>
      <dgm:t>
        <a:bodyPr/>
        <a:lstStyle/>
        <a:p>
          <a:endParaRPr lang="en-GB"/>
        </a:p>
      </dgm:t>
    </dgm:pt>
    <dgm:pt modelId="{15B21BE1-B3CB-4377-9792-FD2EA1648C60}" type="sibTrans" cxnId="{C7DFC01B-22E0-49AE-9B6F-D3E015921FFE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en-GB"/>
        </a:p>
      </dgm:t>
    </dgm:pt>
    <dgm:pt modelId="{340771DD-34DA-4449-9760-C69371B00313}">
      <dgm:prSet phldrT="[Text]"/>
      <dgm:spPr/>
      <dgm:t>
        <a:bodyPr/>
        <a:lstStyle/>
        <a:p>
          <a:r>
            <a:rPr lang="en-GB" b="1" dirty="0" smtClean="0">
              <a:solidFill>
                <a:schemeClr val="bg1"/>
              </a:solidFill>
            </a:rPr>
            <a:t>Collector piping, sewerage reservoir,  treatment works</a:t>
          </a:r>
          <a:endParaRPr lang="en-GB" b="1" dirty="0">
            <a:solidFill>
              <a:schemeClr val="bg1"/>
            </a:solidFill>
          </a:endParaRPr>
        </a:p>
      </dgm:t>
    </dgm:pt>
    <dgm:pt modelId="{77B39B20-E50B-4234-ADE4-C1D827C60EC9}" type="parTrans" cxnId="{5E96D7E1-AE35-4474-9B28-A5D07C4D3D56}">
      <dgm:prSet/>
      <dgm:spPr/>
      <dgm:t>
        <a:bodyPr/>
        <a:lstStyle/>
        <a:p>
          <a:endParaRPr lang="en-GB"/>
        </a:p>
      </dgm:t>
    </dgm:pt>
    <dgm:pt modelId="{756BD3A0-501E-4A96-A626-D5B4328A8FAE}" type="sibTrans" cxnId="{5E96D7E1-AE35-4474-9B28-A5D07C4D3D56}">
      <dgm:prSet/>
      <dgm:spPr/>
      <dgm:t>
        <a:bodyPr/>
        <a:lstStyle/>
        <a:p>
          <a:endParaRPr lang="en-GB"/>
        </a:p>
      </dgm:t>
    </dgm:pt>
    <dgm:pt modelId="{B2042898-5377-4CB5-997A-237CF12349D4}" type="pres">
      <dgm:prSet presAssocID="{E18F9D4A-D5DC-4F9C-B847-DA8AC6C3FAE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C5B07013-6ADD-477C-91B4-719CD02EA0EE}" type="pres">
      <dgm:prSet presAssocID="{C90548DD-37DE-40E6-A2D2-8F61E6E35E9D}" presName="composite" presStyleCnt="0"/>
      <dgm:spPr/>
    </dgm:pt>
    <dgm:pt modelId="{505006C8-4399-48A7-84FC-DBABDE906CEE}" type="pres">
      <dgm:prSet presAssocID="{C90548DD-37DE-40E6-A2D2-8F61E6E35E9D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FA51F3E-D403-4462-A615-A256DE90FCC7}" type="pres">
      <dgm:prSet presAssocID="{C90548DD-37DE-40E6-A2D2-8F61E6E35E9D}" presName="Childtext1" presStyleLbl="revTx" presStyleIdx="0" presStyleCnt="3" custScaleX="126592" custLinFactNeighborX="103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861EE1-2CFD-40DF-BA50-763B0D7C5F37}" type="pres">
      <dgm:prSet presAssocID="{C90548DD-37DE-40E6-A2D2-8F61E6E35E9D}" presName="BalanceSpacing" presStyleCnt="0"/>
      <dgm:spPr/>
    </dgm:pt>
    <dgm:pt modelId="{B2099C96-D224-43B7-B03C-A0BCC3AC8ADA}" type="pres">
      <dgm:prSet presAssocID="{C90548DD-37DE-40E6-A2D2-8F61E6E35E9D}" presName="BalanceSpacing1" presStyleCnt="0"/>
      <dgm:spPr/>
    </dgm:pt>
    <dgm:pt modelId="{4D089048-2706-4694-A220-F3D70C68F373}" type="pres">
      <dgm:prSet presAssocID="{926929BE-7D33-48E9-BF33-EBADBF99E795}" presName="Accent1Text" presStyleLbl="node1" presStyleIdx="1" presStyleCnt="6"/>
      <dgm:spPr/>
      <dgm:t>
        <a:bodyPr/>
        <a:lstStyle/>
        <a:p>
          <a:endParaRPr lang="en-GB"/>
        </a:p>
      </dgm:t>
    </dgm:pt>
    <dgm:pt modelId="{7C82B0AF-C495-4DEE-A6EE-820B41CE5491}" type="pres">
      <dgm:prSet presAssocID="{926929BE-7D33-48E9-BF33-EBADBF99E795}" presName="spaceBetweenRectangles" presStyleCnt="0"/>
      <dgm:spPr/>
    </dgm:pt>
    <dgm:pt modelId="{D45AD119-8535-43DB-A2CA-7C3299A7945B}" type="pres">
      <dgm:prSet presAssocID="{20A34426-EACF-4DCA-A197-983EF31F1FDA}" presName="composite" presStyleCnt="0"/>
      <dgm:spPr/>
    </dgm:pt>
    <dgm:pt modelId="{CD64C482-1344-453E-99E4-D6DA2F38E2FF}" type="pres">
      <dgm:prSet presAssocID="{20A34426-EACF-4DCA-A197-983EF31F1FDA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FD1FF2-BCC7-45FA-B961-DA5C5176FD62}" type="pres">
      <dgm:prSet presAssocID="{20A34426-EACF-4DCA-A197-983EF31F1FDA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143034-B8AB-4A01-9C51-FD9203CB9743}" type="pres">
      <dgm:prSet presAssocID="{20A34426-EACF-4DCA-A197-983EF31F1FDA}" presName="BalanceSpacing" presStyleCnt="0"/>
      <dgm:spPr/>
    </dgm:pt>
    <dgm:pt modelId="{6146AE22-B8C2-4D9E-81E6-C91263FA2EA3}" type="pres">
      <dgm:prSet presAssocID="{20A34426-EACF-4DCA-A197-983EF31F1FDA}" presName="BalanceSpacing1" presStyleCnt="0"/>
      <dgm:spPr/>
    </dgm:pt>
    <dgm:pt modelId="{42D9E5E7-7F6F-4937-ADFF-0A959F7CC67B}" type="pres">
      <dgm:prSet presAssocID="{863EE420-7F77-4A99-960C-FDF11D0A9B3D}" presName="Accent1Text" presStyleLbl="node1" presStyleIdx="3" presStyleCnt="6"/>
      <dgm:spPr/>
      <dgm:t>
        <a:bodyPr/>
        <a:lstStyle/>
        <a:p>
          <a:endParaRPr lang="en-GB"/>
        </a:p>
      </dgm:t>
    </dgm:pt>
    <dgm:pt modelId="{E910CCB1-1541-4CA7-8EF8-B4216B7DA0A9}" type="pres">
      <dgm:prSet presAssocID="{863EE420-7F77-4A99-960C-FDF11D0A9B3D}" presName="spaceBetweenRectangles" presStyleCnt="0"/>
      <dgm:spPr/>
    </dgm:pt>
    <dgm:pt modelId="{FEB1A21D-490A-4E9C-959F-3935494DBA93}" type="pres">
      <dgm:prSet presAssocID="{C295E0DA-98C2-417E-BD87-91A30A4685FD}" presName="composite" presStyleCnt="0"/>
      <dgm:spPr/>
    </dgm:pt>
    <dgm:pt modelId="{7EB3AFAB-81E4-4BAE-8472-33628F61D299}" type="pres">
      <dgm:prSet presAssocID="{C295E0DA-98C2-417E-BD87-91A30A4685FD}" presName="Parent1" presStyleLbl="node1" presStyleIdx="4" presStyleCnt="6" custScaleX="10386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C5D4AE-43CE-4896-8089-20A7EEB30BC1}" type="pres">
      <dgm:prSet presAssocID="{C295E0DA-98C2-417E-BD87-91A30A4685FD}" presName="Childtext1" presStyleLbl="revTx" presStyleIdx="2" presStyleCnt="3" custLinFactNeighborX="-433" custLinFactNeighborY="39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0C57A65-BEEB-4FFF-AA4F-49CA87447D28}" type="pres">
      <dgm:prSet presAssocID="{C295E0DA-98C2-417E-BD87-91A30A4685FD}" presName="BalanceSpacing" presStyleCnt="0"/>
      <dgm:spPr/>
    </dgm:pt>
    <dgm:pt modelId="{7CAEAF40-4947-44FB-A017-FA52406221B9}" type="pres">
      <dgm:prSet presAssocID="{C295E0DA-98C2-417E-BD87-91A30A4685FD}" presName="BalanceSpacing1" presStyleCnt="0"/>
      <dgm:spPr/>
    </dgm:pt>
    <dgm:pt modelId="{3EB88A5F-4A06-4CE0-8098-7E89DFCFB036}" type="pres">
      <dgm:prSet presAssocID="{15B21BE1-B3CB-4377-9792-FD2EA1648C60}" presName="Accent1Text" presStyleLbl="node1" presStyleIdx="5" presStyleCnt="6"/>
      <dgm:spPr/>
      <dgm:t>
        <a:bodyPr/>
        <a:lstStyle/>
        <a:p>
          <a:endParaRPr lang="en-GB"/>
        </a:p>
      </dgm:t>
    </dgm:pt>
  </dgm:ptLst>
  <dgm:cxnLst>
    <dgm:cxn modelId="{83325776-BF14-4E43-9B7A-E7C3B822ECC4}" type="presOf" srcId="{863EE420-7F77-4A99-960C-FDF11D0A9B3D}" destId="{42D9E5E7-7F6F-4937-ADFF-0A959F7CC67B}" srcOrd="0" destOrd="0" presId="urn:microsoft.com/office/officeart/2008/layout/AlternatingHexagons"/>
    <dgm:cxn modelId="{5E96D7E1-AE35-4474-9B28-A5D07C4D3D56}" srcId="{C295E0DA-98C2-417E-BD87-91A30A4685FD}" destId="{340771DD-34DA-4449-9760-C69371B00313}" srcOrd="0" destOrd="0" parTransId="{77B39B20-E50B-4234-ADE4-C1D827C60EC9}" sibTransId="{756BD3A0-501E-4A96-A626-D5B4328A8FAE}"/>
    <dgm:cxn modelId="{1E9EA755-011C-4482-8029-CF5059EE13DA}" type="presOf" srcId="{C295E0DA-98C2-417E-BD87-91A30A4685FD}" destId="{7EB3AFAB-81E4-4BAE-8472-33628F61D299}" srcOrd="0" destOrd="0" presId="urn:microsoft.com/office/officeart/2008/layout/AlternatingHexagons"/>
    <dgm:cxn modelId="{924F80E3-5A65-4880-8E64-2213D4C3BB8E}" type="presOf" srcId="{A4D3B807-79E1-449F-910A-89325539979D}" destId="{4FA51F3E-D403-4462-A615-A256DE90FCC7}" srcOrd="0" destOrd="0" presId="urn:microsoft.com/office/officeart/2008/layout/AlternatingHexagons"/>
    <dgm:cxn modelId="{6C96E7F6-3328-47BD-9474-505ADE34CC6B}" type="presOf" srcId="{57ACCFD0-0C46-4AED-B010-23B72B2BCC88}" destId="{49FD1FF2-BCC7-45FA-B961-DA5C5176FD62}" srcOrd="0" destOrd="0" presId="urn:microsoft.com/office/officeart/2008/layout/AlternatingHexagons"/>
    <dgm:cxn modelId="{8444B80A-B9C8-49AC-8CB3-6A99387CA4D6}" srcId="{20A34426-EACF-4DCA-A197-983EF31F1FDA}" destId="{57ACCFD0-0C46-4AED-B010-23B72B2BCC88}" srcOrd="0" destOrd="0" parTransId="{0F9118CA-39E1-4FA3-815D-0A5B049CE7CF}" sibTransId="{34A52BEF-A071-40DC-B7E3-B6EF40FCC022}"/>
    <dgm:cxn modelId="{9078C6DF-8C7D-4C4A-B4EC-4F40D25B4C28}" srcId="{E18F9D4A-D5DC-4F9C-B847-DA8AC6C3FAE5}" destId="{20A34426-EACF-4DCA-A197-983EF31F1FDA}" srcOrd="1" destOrd="0" parTransId="{28170BA2-3F8D-4820-A7B0-AB2382C408B4}" sibTransId="{863EE420-7F77-4A99-960C-FDF11D0A9B3D}"/>
    <dgm:cxn modelId="{1B537EE4-B190-4498-AFFF-B0F13CA72FF2}" srcId="{E18F9D4A-D5DC-4F9C-B847-DA8AC6C3FAE5}" destId="{C90548DD-37DE-40E6-A2D2-8F61E6E35E9D}" srcOrd="0" destOrd="0" parTransId="{8853272A-63DA-4750-8C3E-639243E8F346}" sibTransId="{926929BE-7D33-48E9-BF33-EBADBF99E795}"/>
    <dgm:cxn modelId="{471336D9-F1D4-44C7-AE5A-FE9291C73C49}" type="presOf" srcId="{926929BE-7D33-48E9-BF33-EBADBF99E795}" destId="{4D089048-2706-4694-A220-F3D70C68F373}" srcOrd="0" destOrd="0" presId="urn:microsoft.com/office/officeart/2008/layout/AlternatingHexagons"/>
    <dgm:cxn modelId="{0EBB4B66-0384-463B-8B67-A758268033BA}" srcId="{C90548DD-37DE-40E6-A2D2-8F61E6E35E9D}" destId="{A4D3B807-79E1-449F-910A-89325539979D}" srcOrd="0" destOrd="0" parTransId="{90156BB2-9AA8-4735-8696-C3ED20D51D40}" sibTransId="{F74C37C3-D028-4A93-8FA3-92F5542B46D7}"/>
    <dgm:cxn modelId="{A45A1333-73E5-4D26-9CB1-7E61515709A7}" type="presOf" srcId="{340771DD-34DA-4449-9760-C69371B00313}" destId="{A3C5D4AE-43CE-4896-8089-20A7EEB30BC1}" srcOrd="0" destOrd="0" presId="urn:microsoft.com/office/officeart/2008/layout/AlternatingHexagons"/>
    <dgm:cxn modelId="{ED216717-8C1B-4674-A571-A849921305A2}" type="presOf" srcId="{C90548DD-37DE-40E6-A2D2-8F61E6E35E9D}" destId="{505006C8-4399-48A7-84FC-DBABDE906CEE}" srcOrd="0" destOrd="0" presId="urn:microsoft.com/office/officeart/2008/layout/AlternatingHexagons"/>
    <dgm:cxn modelId="{950D3B07-7B76-49D0-B0C2-6E735559AB5E}" type="presOf" srcId="{E18F9D4A-D5DC-4F9C-B847-DA8AC6C3FAE5}" destId="{B2042898-5377-4CB5-997A-237CF12349D4}" srcOrd="0" destOrd="0" presId="urn:microsoft.com/office/officeart/2008/layout/AlternatingHexagons"/>
    <dgm:cxn modelId="{C7DFC01B-22E0-49AE-9B6F-D3E015921FFE}" srcId="{E18F9D4A-D5DC-4F9C-B847-DA8AC6C3FAE5}" destId="{C295E0DA-98C2-417E-BD87-91A30A4685FD}" srcOrd="2" destOrd="0" parTransId="{14FF2687-579B-43BD-B79A-20D4EBAFE261}" sibTransId="{15B21BE1-B3CB-4377-9792-FD2EA1648C60}"/>
    <dgm:cxn modelId="{761B71F5-368D-49CC-AF63-E5E4AB83F002}" type="presOf" srcId="{15B21BE1-B3CB-4377-9792-FD2EA1648C60}" destId="{3EB88A5F-4A06-4CE0-8098-7E89DFCFB036}" srcOrd="0" destOrd="0" presId="urn:microsoft.com/office/officeart/2008/layout/AlternatingHexagons"/>
    <dgm:cxn modelId="{C6848C71-BE53-44CA-8653-86DCB49909DF}" type="presOf" srcId="{20A34426-EACF-4DCA-A197-983EF31F1FDA}" destId="{CD64C482-1344-453E-99E4-D6DA2F38E2FF}" srcOrd="0" destOrd="0" presId="urn:microsoft.com/office/officeart/2008/layout/AlternatingHexagons"/>
    <dgm:cxn modelId="{F944A61A-DFAA-43CA-99DD-26C9B5BC7731}" type="presParOf" srcId="{B2042898-5377-4CB5-997A-237CF12349D4}" destId="{C5B07013-6ADD-477C-91B4-719CD02EA0EE}" srcOrd="0" destOrd="0" presId="urn:microsoft.com/office/officeart/2008/layout/AlternatingHexagons"/>
    <dgm:cxn modelId="{B277C9F1-208E-4F3D-9973-AF44290F8B3C}" type="presParOf" srcId="{C5B07013-6ADD-477C-91B4-719CD02EA0EE}" destId="{505006C8-4399-48A7-84FC-DBABDE906CEE}" srcOrd="0" destOrd="0" presId="urn:microsoft.com/office/officeart/2008/layout/AlternatingHexagons"/>
    <dgm:cxn modelId="{0539B9A6-0EC4-44D5-94E9-9A667A061BB2}" type="presParOf" srcId="{C5B07013-6ADD-477C-91B4-719CD02EA0EE}" destId="{4FA51F3E-D403-4462-A615-A256DE90FCC7}" srcOrd="1" destOrd="0" presId="urn:microsoft.com/office/officeart/2008/layout/AlternatingHexagons"/>
    <dgm:cxn modelId="{9B7F2D8C-2736-45FF-AFA8-A8CEE32BE6E1}" type="presParOf" srcId="{C5B07013-6ADD-477C-91B4-719CD02EA0EE}" destId="{F1861EE1-2CFD-40DF-BA50-763B0D7C5F37}" srcOrd="2" destOrd="0" presId="urn:microsoft.com/office/officeart/2008/layout/AlternatingHexagons"/>
    <dgm:cxn modelId="{2C66816F-E726-4C0D-8F4D-1BB27A0E7C7D}" type="presParOf" srcId="{C5B07013-6ADD-477C-91B4-719CD02EA0EE}" destId="{B2099C96-D224-43B7-B03C-A0BCC3AC8ADA}" srcOrd="3" destOrd="0" presId="urn:microsoft.com/office/officeart/2008/layout/AlternatingHexagons"/>
    <dgm:cxn modelId="{6D06785F-047D-49AF-ADE5-F618BF519B3D}" type="presParOf" srcId="{C5B07013-6ADD-477C-91B4-719CD02EA0EE}" destId="{4D089048-2706-4694-A220-F3D70C68F373}" srcOrd="4" destOrd="0" presId="urn:microsoft.com/office/officeart/2008/layout/AlternatingHexagons"/>
    <dgm:cxn modelId="{C3AAC1A5-B459-49AC-8BE1-820E1014F1DD}" type="presParOf" srcId="{B2042898-5377-4CB5-997A-237CF12349D4}" destId="{7C82B0AF-C495-4DEE-A6EE-820B41CE5491}" srcOrd="1" destOrd="0" presId="urn:microsoft.com/office/officeart/2008/layout/AlternatingHexagons"/>
    <dgm:cxn modelId="{C2C22383-81EB-4143-A7DA-3FE2A972B283}" type="presParOf" srcId="{B2042898-5377-4CB5-997A-237CF12349D4}" destId="{D45AD119-8535-43DB-A2CA-7C3299A7945B}" srcOrd="2" destOrd="0" presId="urn:microsoft.com/office/officeart/2008/layout/AlternatingHexagons"/>
    <dgm:cxn modelId="{D97AEC23-3CAB-4D41-8463-6155ABEBB503}" type="presParOf" srcId="{D45AD119-8535-43DB-A2CA-7C3299A7945B}" destId="{CD64C482-1344-453E-99E4-D6DA2F38E2FF}" srcOrd="0" destOrd="0" presId="urn:microsoft.com/office/officeart/2008/layout/AlternatingHexagons"/>
    <dgm:cxn modelId="{29BD1A57-6310-47E1-A481-A25A4EA03A7C}" type="presParOf" srcId="{D45AD119-8535-43DB-A2CA-7C3299A7945B}" destId="{49FD1FF2-BCC7-45FA-B961-DA5C5176FD62}" srcOrd="1" destOrd="0" presId="urn:microsoft.com/office/officeart/2008/layout/AlternatingHexagons"/>
    <dgm:cxn modelId="{E3DDCEFE-4762-40A5-B870-2BA385DA237F}" type="presParOf" srcId="{D45AD119-8535-43DB-A2CA-7C3299A7945B}" destId="{A4143034-B8AB-4A01-9C51-FD9203CB9743}" srcOrd="2" destOrd="0" presId="urn:microsoft.com/office/officeart/2008/layout/AlternatingHexagons"/>
    <dgm:cxn modelId="{5456F10D-530F-42BA-BBCE-821B79AD3137}" type="presParOf" srcId="{D45AD119-8535-43DB-A2CA-7C3299A7945B}" destId="{6146AE22-B8C2-4D9E-81E6-C91263FA2EA3}" srcOrd="3" destOrd="0" presId="urn:microsoft.com/office/officeart/2008/layout/AlternatingHexagons"/>
    <dgm:cxn modelId="{734CE05E-7100-4229-8B7F-B20BA049662F}" type="presParOf" srcId="{D45AD119-8535-43DB-A2CA-7C3299A7945B}" destId="{42D9E5E7-7F6F-4937-ADFF-0A959F7CC67B}" srcOrd="4" destOrd="0" presId="urn:microsoft.com/office/officeart/2008/layout/AlternatingHexagons"/>
    <dgm:cxn modelId="{00E682DA-A50B-4BA9-9D20-4F79FA295FA7}" type="presParOf" srcId="{B2042898-5377-4CB5-997A-237CF12349D4}" destId="{E910CCB1-1541-4CA7-8EF8-B4216B7DA0A9}" srcOrd="3" destOrd="0" presId="urn:microsoft.com/office/officeart/2008/layout/AlternatingHexagons"/>
    <dgm:cxn modelId="{33126CF3-CF63-4C7A-B779-DC10E3D3C5D8}" type="presParOf" srcId="{B2042898-5377-4CB5-997A-237CF12349D4}" destId="{FEB1A21D-490A-4E9C-959F-3935494DBA93}" srcOrd="4" destOrd="0" presId="urn:microsoft.com/office/officeart/2008/layout/AlternatingHexagons"/>
    <dgm:cxn modelId="{1703C410-5D37-4BD3-850E-FEA2ED274EB5}" type="presParOf" srcId="{FEB1A21D-490A-4E9C-959F-3935494DBA93}" destId="{7EB3AFAB-81E4-4BAE-8472-33628F61D299}" srcOrd="0" destOrd="0" presId="urn:microsoft.com/office/officeart/2008/layout/AlternatingHexagons"/>
    <dgm:cxn modelId="{EF3DF842-53BE-465F-A66F-85CBD2B03B08}" type="presParOf" srcId="{FEB1A21D-490A-4E9C-959F-3935494DBA93}" destId="{A3C5D4AE-43CE-4896-8089-20A7EEB30BC1}" srcOrd="1" destOrd="0" presId="urn:microsoft.com/office/officeart/2008/layout/AlternatingHexagons"/>
    <dgm:cxn modelId="{1D63A8D7-89D3-4A43-9B67-8BCA915695EF}" type="presParOf" srcId="{FEB1A21D-490A-4E9C-959F-3935494DBA93}" destId="{60C57A65-BEEB-4FFF-AA4F-49CA87447D28}" srcOrd="2" destOrd="0" presId="urn:microsoft.com/office/officeart/2008/layout/AlternatingHexagons"/>
    <dgm:cxn modelId="{DBFE1C3F-FBD3-4EA4-982E-3EE83CA24018}" type="presParOf" srcId="{FEB1A21D-490A-4E9C-959F-3935494DBA93}" destId="{7CAEAF40-4947-44FB-A017-FA52406221B9}" srcOrd="3" destOrd="0" presId="urn:microsoft.com/office/officeart/2008/layout/AlternatingHexagons"/>
    <dgm:cxn modelId="{1681016E-1140-41F0-8969-A6503CA0113C}" type="presParOf" srcId="{FEB1A21D-490A-4E9C-959F-3935494DBA93}" destId="{3EB88A5F-4A06-4CE0-8098-7E89DFCFB03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C3CB28-AAC8-4A77-B7D5-4F97FDD2D2FC}">
      <dsp:nvSpPr>
        <dsp:cNvPr id="0" name=""/>
        <dsp:cNvSpPr/>
      </dsp:nvSpPr>
      <dsp:spPr>
        <a:xfrm>
          <a:off x="1274561" y="36621"/>
          <a:ext cx="3890865" cy="2641600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90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900" b="1" kern="1200" dirty="0" smtClean="0"/>
            <a:t>Social</a:t>
          </a:r>
          <a:endParaRPr lang="en-GB" sz="3900" b="1" kern="1200" dirty="0"/>
        </a:p>
      </dsp:txBody>
      <dsp:txXfrm>
        <a:off x="1793343" y="498901"/>
        <a:ext cx="2853301" cy="1188720"/>
      </dsp:txXfrm>
    </dsp:sp>
    <dsp:sp modelId="{2E68CC10-459C-4CCF-A635-954FCD3B3137}">
      <dsp:nvSpPr>
        <dsp:cNvPr id="0" name=""/>
        <dsp:cNvSpPr/>
      </dsp:nvSpPr>
      <dsp:spPr>
        <a:xfrm>
          <a:off x="2104304" y="1535518"/>
          <a:ext cx="3991695" cy="2641600"/>
        </a:xfrm>
        <a:prstGeom prst="ellipse">
          <a:avLst/>
        </a:prstGeom>
        <a:solidFill>
          <a:srgbClr val="FFCC66">
            <a:alpha val="49804"/>
          </a:srgbClr>
        </a:solidFill>
        <a:ln w="190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800" b="1" kern="1200" dirty="0" smtClean="0"/>
            <a:t>Economic</a:t>
          </a:r>
          <a:endParaRPr lang="en-GB" sz="3800" b="1" kern="1200" dirty="0"/>
        </a:p>
      </dsp:txBody>
      <dsp:txXfrm>
        <a:off x="3325097" y="2217931"/>
        <a:ext cx="2395017" cy="1452880"/>
      </dsp:txXfrm>
    </dsp:sp>
    <dsp:sp modelId="{CD369974-4F97-44A6-9A10-63C26591633D}">
      <dsp:nvSpPr>
        <dsp:cNvPr id="0" name=""/>
        <dsp:cNvSpPr/>
      </dsp:nvSpPr>
      <dsp:spPr>
        <a:xfrm>
          <a:off x="0" y="1315974"/>
          <a:ext cx="3752155" cy="2641600"/>
        </a:xfrm>
        <a:prstGeom prst="ellipse">
          <a:avLst/>
        </a:prstGeom>
        <a:solidFill>
          <a:srgbClr val="00FFFF">
            <a:alpha val="49804"/>
          </a:srgbClr>
        </a:solidFill>
        <a:ln w="2857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800" b="1" kern="1200" dirty="0" smtClean="0"/>
            <a:t>Ecology</a:t>
          </a:r>
          <a:endParaRPr lang="en-GB" sz="3800" b="1" kern="1200" dirty="0"/>
        </a:p>
      </dsp:txBody>
      <dsp:txXfrm>
        <a:off x="353327" y="1998388"/>
        <a:ext cx="2251293" cy="14528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AD54D7C8-A11A-4981-A0A4-12C6D9079C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3511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3F86EB-EE98-439E-AC44-135515D9B75C}" type="slidenum">
              <a:rPr lang="en-US"/>
              <a:pPr/>
              <a:t>1</a:t>
            </a:fld>
            <a:endParaRPr lang="en-US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774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63A20BB-E37C-4856-803D-44DF6C8AD39F}" type="slidenum">
              <a:rPr lang="en-GB" smtClean="0"/>
              <a:pPr eaLnBrk="1" hangingPunct="1"/>
              <a:t>20</a:t>
            </a:fld>
            <a:endParaRPr lang="en-GB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23868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240403B-7BD2-43D2-BF6F-3BA4656C7046}" type="slidenum">
              <a:rPr lang="en-GB" b="0" smtClean="0"/>
              <a:pPr eaLnBrk="1" hangingPunct="1"/>
              <a:t>26</a:t>
            </a:fld>
            <a:endParaRPr lang="en-GB" b="0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71787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52FA7-31CD-4A83-9534-F2177D1768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152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B2DC7-D938-41C1-8DC1-E80D10507C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954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EE803-5CFD-4E4A-8E1E-B0B68A6553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483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AD6BE-0583-4E9D-B302-7DCCFBAAB9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70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7AB34-8BC5-4A75-8FF1-518693371B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463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37B3-1EA6-4A5D-8947-837B12212E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531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81E86-B636-43B8-89F8-A17EDB5D31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759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24C1D-7719-456F-9031-3F0D3D0CE3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34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72E2F-CCAC-44E1-83C2-075E3100BC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312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BF665-13D2-4010-B572-7549504844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247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9CCB7-5A10-4563-B3C7-3850FBE77E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917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644DB-8808-4B2C-810C-85E66A5F93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322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6BFF7-411C-434B-BCA3-633A9C9B6C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920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423AF-48AE-4249-B2AE-A29A90F1C9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688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3817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2C4E4B50-4C88-425E-91C8-122AD002FE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aphicFrame>
        <p:nvGraphicFramePr>
          <p:cNvPr id="1032" name="Object 8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95216985"/>
              </p:ext>
            </p:extLst>
          </p:nvPr>
        </p:nvGraphicFramePr>
        <p:xfrm>
          <a:off x="8316416" y="32455"/>
          <a:ext cx="755576" cy="730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" name="Photo Editor Photo" r:id="rId17" imgW="1752381" imgH="1552792" progId="MSPhotoEd.3">
                  <p:embed/>
                </p:oleObj>
              </mc:Choice>
              <mc:Fallback>
                <p:oleObj name="Photo Editor Photo" r:id="rId17" imgW="1752381" imgH="1552792" progId="MSPhotoEd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416" y="32455"/>
                        <a:ext cx="755576" cy="7302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u%20Map%20Presentation/Mau%20Maps%20to%20use/Mauclassification_A4_%20Combined_green.pdf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u%20Map%20Presentation/Mau%20Maps%20to%20use/Mauclassification_A4_%20Combined_red.pdf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hyperlink" Target="Mau%20Map%20Presentation/Mau%20Maps%20to%20use/Mauclassification_A4_%20Combined.pdf" TargetMode="Externa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u%20Map%20Presentation/Mau%20Maps%20to%20use/Mau_Hillshade_A4_16th%20November2018.pdf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u%20Map%20Presentation/Mau%20Maps%20to%20use/Mau_MODEL_A4_16th%20November2018.pdf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u%20Map%20Presentation/Mau%20Maps%20to%20use/Mau_Basins_A4_16th%20November2018.pdf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u%20Map%20Presentation/Mau%20Maps%20to%20use/5.%20Mara%20Basin%20(Full_Extent)Ecosytem_A0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RDU/KWTA_Tender_Docs/Editions%20on%20KWTA%20Docs/KWTA_Documents/KU_KWTA_Kenya's_basins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4" y="332656"/>
            <a:ext cx="9144000" cy="2952328"/>
          </a:xfrm>
        </p:spPr>
        <p:txBody>
          <a:bodyPr/>
          <a:lstStyle/>
          <a:p>
            <a:r>
              <a:rPr lang="en-GB" sz="3200" b="1" dirty="0" smtClean="0">
                <a:solidFill>
                  <a:schemeClr val="bg1"/>
                </a:solidFill>
              </a:rPr>
              <a:t>The Kenya Water Towers Agency</a:t>
            </a:r>
            <a:br>
              <a:rPr lang="en-GB" sz="3200" b="1" dirty="0" smtClean="0">
                <a:solidFill>
                  <a:schemeClr val="bg1"/>
                </a:solidFill>
              </a:rPr>
            </a:br>
            <a:r>
              <a:rPr lang="en-GB" sz="3200" b="1" dirty="0" smtClean="0">
                <a:solidFill>
                  <a:schemeClr val="bg1"/>
                </a:solidFill>
              </a:rPr>
              <a:t/>
            </a:r>
            <a:br>
              <a:rPr lang="en-GB" sz="3200" b="1" dirty="0" smtClean="0">
                <a:solidFill>
                  <a:schemeClr val="bg1"/>
                </a:solidFill>
              </a:rPr>
            </a:br>
            <a:r>
              <a:rPr lang="en-GB" sz="3200" b="1" dirty="0" smtClean="0">
                <a:solidFill>
                  <a:schemeClr val="bg1"/>
                </a:solidFill>
              </a:rPr>
              <a:t>Water Catchments </a:t>
            </a:r>
            <a:r>
              <a:rPr lang="en-GB" sz="3200" b="1" dirty="0">
                <a:solidFill>
                  <a:schemeClr val="bg1"/>
                </a:solidFill>
              </a:rPr>
              <a:t>and Storage </a:t>
            </a:r>
            <a:r>
              <a:rPr lang="en-GB" sz="3200" b="1" dirty="0" smtClean="0">
                <a:solidFill>
                  <a:schemeClr val="bg1"/>
                </a:solidFill>
              </a:rPr>
              <a:t>Systems:</a:t>
            </a:r>
            <a:r>
              <a:rPr lang="en-GB" sz="3200" b="1" dirty="0">
                <a:solidFill>
                  <a:schemeClr val="bg1"/>
                </a:solidFill>
              </a:rPr>
              <a:t>	</a:t>
            </a:r>
            <a:br>
              <a:rPr lang="en-GB" sz="3200" b="1" dirty="0">
                <a:solidFill>
                  <a:schemeClr val="bg1"/>
                </a:solidFill>
              </a:rPr>
            </a:br>
            <a:r>
              <a:rPr lang="en-GB" sz="3200" b="1" dirty="0" smtClean="0">
                <a:solidFill>
                  <a:schemeClr val="bg1"/>
                </a:solidFill>
              </a:rPr>
              <a:t>The Mau </a:t>
            </a:r>
            <a:r>
              <a:rPr lang="en-GB" sz="3200" b="1" dirty="0">
                <a:solidFill>
                  <a:schemeClr val="bg1"/>
                </a:solidFill>
              </a:rPr>
              <a:t>Catchment </a:t>
            </a:r>
            <a:r>
              <a:rPr lang="en-GB" sz="3200" b="1" dirty="0" smtClean="0">
                <a:solidFill>
                  <a:schemeClr val="bg1"/>
                </a:solidFill>
              </a:rPr>
              <a:t>Dilemma 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9632" y="3068960"/>
            <a:ext cx="6858000" cy="3456384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100" b="1" dirty="0" smtClean="0">
                <a:solidFill>
                  <a:schemeClr val="bg1"/>
                </a:solidFill>
              </a:rPr>
              <a:t>Simon M Onywere</a:t>
            </a:r>
          </a:p>
          <a:p>
            <a:pPr>
              <a:spcBef>
                <a:spcPct val="0"/>
              </a:spcBef>
            </a:pPr>
            <a:endParaRPr lang="en-US" sz="2100" b="1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en-US" sz="2100" b="1" dirty="0" smtClean="0">
                <a:solidFill>
                  <a:schemeClr val="bg1"/>
                </a:solidFill>
              </a:rPr>
              <a:t>Capacity Development and Consultancy Services</a:t>
            </a:r>
          </a:p>
          <a:p>
            <a:pPr>
              <a:spcBef>
                <a:spcPct val="0"/>
              </a:spcBef>
            </a:pPr>
            <a:r>
              <a:rPr lang="en-US" sz="2100" b="1" dirty="0" smtClean="0">
                <a:solidFill>
                  <a:schemeClr val="bg1"/>
                </a:solidFill>
              </a:rPr>
              <a:t>Kenyatta University</a:t>
            </a:r>
          </a:p>
          <a:p>
            <a:pPr>
              <a:spcBef>
                <a:spcPct val="0"/>
              </a:spcBef>
            </a:pPr>
            <a:endParaRPr lang="en-US" sz="2100" b="1" dirty="0" smtClean="0"/>
          </a:p>
          <a:p>
            <a:pPr>
              <a:spcBef>
                <a:spcPct val="0"/>
              </a:spcBef>
            </a:pPr>
            <a:r>
              <a:rPr lang="en-US" sz="2100" b="1" dirty="0" smtClean="0">
                <a:solidFill>
                  <a:srgbClr val="FFFF00"/>
                </a:solidFill>
              </a:rPr>
              <a:t>Department of Environmental Planning and Management</a:t>
            </a:r>
          </a:p>
          <a:p>
            <a:pPr>
              <a:spcBef>
                <a:spcPct val="0"/>
              </a:spcBef>
            </a:pPr>
            <a:endParaRPr lang="en-US" sz="2100" b="1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en-US" sz="2100" b="1" dirty="0">
                <a:solidFill>
                  <a:schemeClr val="bg1"/>
                </a:solidFill>
              </a:rPr>
              <a:t>onywere.simon@ku.ac.ke</a:t>
            </a:r>
            <a:endParaRPr lang="en-US" sz="210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en-US" sz="2100" b="1" dirty="0" smtClean="0">
                <a:solidFill>
                  <a:schemeClr val="bg1"/>
                </a:solidFill>
              </a:rPr>
              <a:t>onyweres@gmail.com</a:t>
            </a:r>
          </a:p>
        </p:txBody>
      </p:sp>
    </p:spTree>
    <p:extLst>
      <p:ext uri="{BB962C8B-B14F-4D97-AF65-F5344CB8AC3E}">
        <p14:creationId xmlns:p14="http://schemas.microsoft.com/office/powerpoint/2010/main" val="425957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323528" y="0"/>
            <a:ext cx="8712968" cy="6858000"/>
          </a:xfrm>
        </p:spPr>
        <p:txBody>
          <a:bodyPr>
            <a:normAutofit fontScale="92500"/>
          </a:bodyPr>
          <a:lstStyle/>
          <a:p>
            <a:pPr algn="ctr" eaLnBrk="1" hangingPunct="1">
              <a:buFont typeface="Arial" charset="0"/>
              <a:buNone/>
            </a:pPr>
            <a:r>
              <a:rPr lang="en-US" b="1" dirty="0" smtClean="0">
                <a:solidFill>
                  <a:srgbClr val="FFFF00"/>
                </a:solidFill>
                <a:cs typeface="Times New Roman" pitchFamily="18" charset="0"/>
              </a:rPr>
              <a:t>STATUS &amp; CHARACTER OF MAU COMPLEX FOREST</a:t>
            </a:r>
          </a:p>
          <a:p>
            <a:pPr algn="just" eaLnBrk="1" hangingPunct="1"/>
            <a:r>
              <a:rPr lang="en-US" b="1" dirty="0" smtClean="0">
                <a:solidFill>
                  <a:schemeClr val="bg1"/>
                </a:solidFill>
                <a:cs typeface="Times New Roman" pitchFamily="18" charset="0"/>
              </a:rPr>
              <a:t>Due to rapid economic, social, political, institutional, technological and environmental changes the Mau Complex the forest has greatly been compromised</a:t>
            </a:r>
          </a:p>
          <a:p>
            <a:pPr algn="just" eaLnBrk="1" hangingPunct="1"/>
            <a:r>
              <a:rPr lang="en-GB" b="1" dirty="0">
                <a:solidFill>
                  <a:schemeClr val="bg1"/>
                </a:solidFill>
                <a:cs typeface="Times New Roman" pitchFamily="18" charset="0"/>
              </a:rPr>
              <a:t>The current </a:t>
            </a:r>
            <a:r>
              <a:rPr lang="en-GB" b="1" dirty="0">
                <a:solidFill>
                  <a:srgbClr val="FFFF00"/>
                </a:solidFill>
                <a:cs typeface="Times New Roman" pitchFamily="18" charset="0"/>
              </a:rPr>
              <a:t>loss of forest </a:t>
            </a:r>
            <a:r>
              <a:rPr lang="en-GB" b="1" dirty="0">
                <a:solidFill>
                  <a:schemeClr val="bg1"/>
                </a:solidFill>
                <a:cs typeface="Times New Roman" pitchFamily="18" charset="0"/>
              </a:rPr>
              <a:t>is a significant problem expressed in terms of the impacts on ecosystem functions e.g. the hydrological </a:t>
            </a:r>
            <a:r>
              <a:rPr lang="en-GB" b="1" dirty="0" smtClean="0">
                <a:solidFill>
                  <a:schemeClr val="bg1"/>
                </a:solidFill>
                <a:cs typeface="Times New Roman" pitchFamily="18" charset="0"/>
              </a:rPr>
              <a:t>cycle and the flow regimes of rivers in the area</a:t>
            </a:r>
          </a:p>
          <a:p>
            <a:pPr algn="just" eaLnBrk="1" hangingPunct="1"/>
            <a:r>
              <a:rPr lang="en-GB" b="1" dirty="0" smtClean="0">
                <a:solidFill>
                  <a:schemeClr val="bg1"/>
                </a:solidFill>
                <a:cs typeface="Times New Roman" pitchFamily="18" charset="0"/>
              </a:rPr>
              <a:t>The </a:t>
            </a:r>
            <a:r>
              <a:rPr lang="en-GB" b="1" dirty="0">
                <a:solidFill>
                  <a:schemeClr val="bg1"/>
                </a:solidFill>
                <a:cs typeface="Times New Roman" pitchFamily="18" charset="0"/>
              </a:rPr>
              <a:t>occurrence, distribution, </a:t>
            </a:r>
            <a:r>
              <a:rPr lang="en-GB" b="1" dirty="0" smtClean="0">
                <a:solidFill>
                  <a:schemeClr val="bg1"/>
                </a:solidFill>
                <a:cs typeface="Times New Roman" pitchFamily="18" charset="0"/>
              </a:rPr>
              <a:t>circulation </a:t>
            </a:r>
            <a:r>
              <a:rPr lang="en-GB" b="1" dirty="0">
                <a:solidFill>
                  <a:schemeClr val="bg1"/>
                </a:solidFill>
                <a:cs typeface="Times New Roman" pitchFamily="18" charset="0"/>
              </a:rPr>
              <a:t>of </a:t>
            </a:r>
            <a:r>
              <a:rPr lang="en-GB" b="1" dirty="0" smtClean="0">
                <a:solidFill>
                  <a:schemeClr val="bg1"/>
                </a:solidFill>
                <a:cs typeface="Times New Roman" pitchFamily="18" charset="0"/>
              </a:rPr>
              <a:t>water, </a:t>
            </a:r>
            <a:r>
              <a:rPr lang="en-GB" b="1" dirty="0">
                <a:solidFill>
                  <a:schemeClr val="bg1"/>
                </a:solidFill>
                <a:cs typeface="Times New Roman" pitchFamily="18" charset="0"/>
              </a:rPr>
              <a:t>the quality of water </a:t>
            </a:r>
            <a:r>
              <a:rPr lang="en-GB" b="1" dirty="0" smtClean="0">
                <a:solidFill>
                  <a:schemeClr val="bg1"/>
                </a:solidFill>
                <a:cs typeface="Times New Roman" pitchFamily="18" charset="0"/>
              </a:rPr>
              <a:t>&amp; the </a:t>
            </a:r>
            <a:r>
              <a:rPr lang="en-GB" b="1" dirty="0">
                <a:solidFill>
                  <a:schemeClr val="bg1"/>
                </a:solidFill>
                <a:cs typeface="Times New Roman" pitchFamily="18" charset="0"/>
              </a:rPr>
              <a:t>timing of discharge </a:t>
            </a:r>
            <a:r>
              <a:rPr lang="en-GB" b="1" dirty="0" smtClean="0">
                <a:solidFill>
                  <a:schemeClr val="bg1"/>
                </a:solidFill>
                <a:cs typeface="Times New Roman" pitchFamily="18" charset="0"/>
              </a:rPr>
              <a:t>have been greatly affected </a:t>
            </a:r>
            <a:r>
              <a:rPr lang="en-GB" b="1" dirty="0" smtClean="0">
                <a:solidFill>
                  <a:srgbClr val="FFFF00"/>
                </a:solidFill>
                <a:cs typeface="Times New Roman" pitchFamily="18" charset="0"/>
              </a:rPr>
              <a:t>Why?</a:t>
            </a:r>
            <a:endParaRPr lang="en-GB" b="1" dirty="0">
              <a:solidFill>
                <a:srgbClr val="FFFF00"/>
              </a:solidFill>
              <a:cs typeface="Times New Roman" pitchFamily="18" charset="0"/>
            </a:endParaRPr>
          </a:p>
          <a:p>
            <a:pPr algn="just" eaLnBrk="1" hangingPunct="1"/>
            <a:endParaRPr lang="en-US" b="1" dirty="0" smtClean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42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2" y="-27384"/>
            <a:ext cx="9144000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0"/>
            <a:ext cx="9144000" cy="685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21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0" y="753616"/>
            <a:ext cx="8748464" cy="5987752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lnSpc>
                <a:spcPct val="110000"/>
              </a:lnSpc>
              <a:spcBef>
                <a:spcPts val="1200"/>
              </a:spcBef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Analysis of </a:t>
            </a:r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time series satellite images 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shows that since 1985 </a:t>
            </a:r>
            <a: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au Complex forest has persistently been removed and replaced by agricultural land and settlements</a:t>
            </a:r>
          </a:p>
          <a:p>
            <a:pPr algn="just" eaLnBrk="1" hangingPunct="1">
              <a:lnSpc>
                <a:spcPct val="110000"/>
              </a:lnSpc>
              <a:spcBef>
                <a:spcPts val="1200"/>
              </a:spcBef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destruction of the forests 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has effectively threatened hydrological functions and endangered water supplies for a large proportion of the population downstream</a:t>
            </a:r>
          </a:p>
          <a:p>
            <a:pPr algn="just" eaLnBrk="1" hangingPunct="1">
              <a:lnSpc>
                <a:spcPct val="110000"/>
              </a:lnSpc>
              <a:spcBef>
                <a:spcPts val="1200"/>
              </a:spcBef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It is also causing </a:t>
            </a:r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severe siltation, flooding, and extreme low flows 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during the dry season</a:t>
            </a:r>
          </a:p>
          <a:p>
            <a:pPr marL="0" indent="0" algn="just" eaLnBrk="1" hangingPunct="1"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Despite the campaigns has anything changed?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533400"/>
          </a:xfrm>
        </p:spPr>
        <p:txBody>
          <a:bodyPr/>
          <a:lstStyle/>
          <a:p>
            <a:pPr eaLnBrk="1" hangingPunct="1"/>
            <a:r>
              <a:rPr lang="en-GB" b="1" dirty="0">
                <a:solidFill>
                  <a:srgbClr val="FFFF00"/>
                </a:solidFill>
              </a:rPr>
              <a:t>The Mau Catchment Dilemma</a:t>
            </a:r>
            <a:endParaRPr lang="en-US" u="sng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54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671566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940152" y="2060848"/>
            <a:ext cx="30598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</a:rPr>
              <a:t>Consequence of Human Impacts on the Mau Complex Forest Ecosystem – Conflict over the Cut-line</a:t>
            </a:r>
          </a:p>
          <a:p>
            <a:pPr algn="ctr"/>
            <a:r>
              <a:rPr lang="en-GB" sz="2800" dirty="0" smtClean="0">
                <a:solidFill>
                  <a:srgbClr val="FFFF00"/>
                </a:solidFill>
                <a:hlinkClick r:id="rId3" action="ppaction://hlinkfile"/>
              </a:rPr>
              <a:t>RGB – Green</a:t>
            </a:r>
            <a:endParaRPr lang="en-GB" sz="2800" dirty="0" smtClean="0">
              <a:solidFill>
                <a:srgbClr val="FFFF00"/>
              </a:solidFill>
            </a:endParaRPr>
          </a:p>
          <a:p>
            <a:pPr algn="ctr"/>
            <a:r>
              <a:rPr lang="en-GB" sz="2800" dirty="0" smtClean="0">
                <a:solidFill>
                  <a:srgbClr val="FFFF00"/>
                </a:solidFill>
                <a:hlinkClick r:id="rId4" action="ppaction://hlinkfile"/>
              </a:rPr>
              <a:t>RGB - Red</a:t>
            </a:r>
            <a:endParaRPr lang="en-GB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42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5643563"/>
              </p:ext>
            </p:extLst>
          </p:nvPr>
        </p:nvGraphicFramePr>
        <p:xfrm>
          <a:off x="107504" y="-17512"/>
          <a:ext cx="9036497" cy="66148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3582"/>
                <a:gridCol w="1086496"/>
                <a:gridCol w="1045891"/>
                <a:gridCol w="1047121"/>
                <a:gridCol w="1045891"/>
                <a:gridCol w="1744792"/>
                <a:gridCol w="1402724"/>
              </a:tblGrid>
              <a:tr h="1272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Land Use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1986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1995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2009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2017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1986-2017 Changes (Km2)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1986-2017 % Change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838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Farmlands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8589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8283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10614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9809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1220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14%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4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Forest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4986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4975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2752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2603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-2383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-48%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38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Plantation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390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790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356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1057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667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171%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38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Settlement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105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41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260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392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287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273%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38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Water Body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34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44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29%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4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Bare land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121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228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660%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38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Total 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14133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14133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14133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14133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709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671566" cy="6858000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3806444E-B345-4F04-A676-808B951F9A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5920303"/>
              </p:ext>
            </p:extLst>
          </p:nvPr>
        </p:nvGraphicFramePr>
        <p:xfrm>
          <a:off x="5702522" y="404664"/>
          <a:ext cx="3451226" cy="2767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D6A05684-44A9-475D-8B45-DECC26A63D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8540988"/>
              </p:ext>
            </p:extLst>
          </p:nvPr>
        </p:nvGraphicFramePr>
        <p:xfrm>
          <a:off x="5677246" y="3861048"/>
          <a:ext cx="3498579" cy="2255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671566" y="6111140"/>
            <a:ext cx="3472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  <a:hlinkClick r:id="rId5" action="ppaction://hlinkfile"/>
              </a:rPr>
              <a:t>The Extent &amp; Oscillation of Forest degradation is evident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2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51" y="15550"/>
            <a:ext cx="9144000" cy="68424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32" y="15550"/>
            <a:ext cx="9144000" cy="68424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27384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21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820" y="0"/>
            <a:ext cx="5560359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52178" y="1916832"/>
            <a:ext cx="17918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FFFF00"/>
                </a:solidFill>
                <a:hlinkClick r:id="rId3" action="ppaction://hlinkfile"/>
              </a:rPr>
              <a:t>The DEM of</a:t>
            </a:r>
          </a:p>
          <a:p>
            <a:pPr algn="ctr"/>
            <a:r>
              <a:rPr lang="en-GB" sz="2800" dirty="0" smtClean="0">
                <a:solidFill>
                  <a:srgbClr val="FFFF00"/>
                </a:solidFill>
                <a:hlinkClick r:id="rId3" action="ppaction://hlinkfile"/>
              </a:rPr>
              <a:t>Mau Water Tower</a:t>
            </a:r>
            <a:endParaRPr lang="en-GB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51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2275" y="0"/>
            <a:ext cx="555945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52178" y="1916832"/>
            <a:ext cx="179182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FFFF00"/>
                </a:solidFill>
                <a:hlinkClick r:id="rId3" action="ppaction://hlinkfile"/>
              </a:rPr>
              <a:t>The Shaded Relief</a:t>
            </a:r>
          </a:p>
          <a:p>
            <a:pPr algn="ctr"/>
            <a:r>
              <a:rPr lang="en-GB" sz="2800" dirty="0" smtClean="0">
                <a:solidFill>
                  <a:srgbClr val="FFFF00"/>
                </a:solidFill>
                <a:hlinkClick r:id="rId3" action="ppaction://hlinkfile"/>
              </a:rPr>
              <a:t>Mau Water Tower</a:t>
            </a:r>
            <a:endParaRPr lang="en-GB" sz="2800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52179" y="5332566"/>
            <a:ext cx="17918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FFFF00"/>
                </a:solidFill>
                <a:hlinkClick r:id="rId4" action="ppaction://hlinkfile"/>
              </a:rPr>
              <a:t>The Mau Basins</a:t>
            </a:r>
            <a:endParaRPr lang="en-GB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90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looded bridg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flooded garag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flooded street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ow flow 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low flow 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ow flow narok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03848" y="-27384"/>
            <a:ext cx="5020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FF00"/>
                </a:solidFill>
              </a:rPr>
              <a:t>The consequence is Evident</a:t>
            </a:r>
            <a:endParaRPr lang="en-GB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0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3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3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3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3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4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3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5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0485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bg1"/>
                </a:solidFill>
              </a:rPr>
              <a:t>We Live in Two Worlds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-108520" y="5118283"/>
            <a:ext cx="486543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2400" b="1" dirty="0" smtClean="0">
                <a:solidFill>
                  <a:srgbClr val="FFFFFF"/>
                </a:solidFill>
              </a:rPr>
              <a:t>Self-Regulating, self-sustaining </a:t>
            </a:r>
          </a:p>
          <a:p>
            <a:pPr algn="ctr" eaLnBrk="0" hangingPunct="0"/>
            <a:r>
              <a:rPr lang="en-US" sz="2400" b="1" dirty="0" smtClean="0">
                <a:solidFill>
                  <a:srgbClr val="FFFFFF"/>
                </a:solidFill>
              </a:rPr>
              <a:t>interconnected ecosystems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070130" y="5118283"/>
            <a:ext cx="31582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2400" b="1" dirty="0" smtClean="0">
                <a:solidFill>
                  <a:srgbClr val="FFFFFF"/>
                </a:solidFill>
              </a:rPr>
              <a:t>Getting Degraded &amp; </a:t>
            </a:r>
          </a:p>
          <a:p>
            <a:pPr algn="ctr" eaLnBrk="0" hangingPunct="0"/>
            <a:r>
              <a:rPr lang="en-US" sz="2400" b="1" dirty="0" smtClean="0">
                <a:solidFill>
                  <a:srgbClr val="FFFFFF"/>
                </a:solidFill>
              </a:rPr>
              <a:t>need to be Managed</a:t>
            </a:r>
            <a:endParaRPr lang="en-US" sz="2400" b="1" dirty="0">
              <a:solidFill>
                <a:srgbClr val="FFFFFF"/>
              </a:solidFill>
            </a:endParaRPr>
          </a:p>
        </p:txBody>
      </p:sp>
      <p:grpSp>
        <p:nvGrpSpPr>
          <p:cNvPr id="5126" name="Group 50"/>
          <p:cNvGrpSpPr>
            <a:grpSpLocks/>
          </p:cNvGrpSpPr>
          <p:nvPr/>
        </p:nvGrpSpPr>
        <p:grpSpPr bwMode="auto">
          <a:xfrm>
            <a:off x="5243513" y="1429094"/>
            <a:ext cx="3468687" cy="3509619"/>
            <a:chOff x="3410" y="1267"/>
            <a:chExt cx="1652" cy="1741"/>
          </a:xfrm>
        </p:grpSpPr>
        <p:grpSp>
          <p:nvGrpSpPr>
            <p:cNvPr id="5131" name="Group 51"/>
            <p:cNvGrpSpPr>
              <a:grpSpLocks/>
            </p:cNvGrpSpPr>
            <p:nvPr/>
          </p:nvGrpSpPr>
          <p:grpSpPr bwMode="auto">
            <a:xfrm>
              <a:off x="3442" y="1690"/>
              <a:ext cx="1319" cy="1318"/>
              <a:chOff x="492" y="1312"/>
              <a:chExt cx="2097" cy="2095"/>
            </a:xfrm>
          </p:grpSpPr>
          <p:sp>
            <p:nvSpPr>
              <p:cNvPr id="5284" name="Oval 52"/>
              <p:cNvSpPr>
                <a:spLocks noChangeArrowheads="1"/>
              </p:cNvSpPr>
              <p:nvPr/>
            </p:nvSpPr>
            <p:spPr bwMode="auto">
              <a:xfrm>
                <a:off x="492" y="1330"/>
                <a:ext cx="2075" cy="2077"/>
              </a:xfrm>
              <a:prstGeom prst="ellipse">
                <a:avLst/>
              </a:prstGeom>
              <a:gradFill rotWithShape="0">
                <a:gsLst>
                  <a:gs pos="0">
                    <a:srgbClr val="0000A1"/>
                  </a:gs>
                  <a:gs pos="100000">
                    <a:srgbClr val="00004B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ru-RU" b="1"/>
              </a:p>
            </p:txBody>
          </p:sp>
          <p:sp>
            <p:nvSpPr>
              <p:cNvPr id="5285" name="Freeform 53"/>
              <p:cNvSpPr>
                <a:spLocks/>
              </p:cNvSpPr>
              <p:nvPr/>
            </p:nvSpPr>
            <p:spPr bwMode="auto">
              <a:xfrm>
                <a:off x="1601" y="1623"/>
                <a:ext cx="988" cy="1757"/>
              </a:xfrm>
              <a:custGeom>
                <a:avLst/>
                <a:gdLst>
                  <a:gd name="T0" fmla="*/ 602 w 1006"/>
                  <a:gd name="T1" fmla="*/ 49 h 1786"/>
                  <a:gd name="T2" fmla="*/ 560 w 1006"/>
                  <a:gd name="T3" fmla="*/ 134 h 1786"/>
                  <a:gd name="T4" fmla="*/ 384 w 1006"/>
                  <a:gd name="T5" fmla="*/ 373 h 1786"/>
                  <a:gd name="T6" fmla="*/ 524 w 1006"/>
                  <a:gd name="T7" fmla="*/ 331 h 1786"/>
                  <a:gd name="T8" fmla="*/ 651 w 1006"/>
                  <a:gd name="T9" fmla="*/ 239 h 1786"/>
                  <a:gd name="T10" fmla="*/ 707 w 1006"/>
                  <a:gd name="T11" fmla="*/ 366 h 1786"/>
                  <a:gd name="T12" fmla="*/ 602 w 1006"/>
                  <a:gd name="T13" fmla="*/ 401 h 1786"/>
                  <a:gd name="T14" fmla="*/ 511 w 1006"/>
                  <a:gd name="T15" fmla="*/ 542 h 1786"/>
                  <a:gd name="T16" fmla="*/ 363 w 1006"/>
                  <a:gd name="T17" fmla="*/ 640 h 1786"/>
                  <a:gd name="T18" fmla="*/ 343 w 1006"/>
                  <a:gd name="T19" fmla="*/ 766 h 1786"/>
                  <a:gd name="T20" fmla="*/ 448 w 1006"/>
                  <a:gd name="T21" fmla="*/ 766 h 1786"/>
                  <a:gd name="T22" fmla="*/ 623 w 1006"/>
                  <a:gd name="T23" fmla="*/ 753 h 1786"/>
                  <a:gd name="T24" fmla="*/ 812 w 1006"/>
                  <a:gd name="T25" fmla="*/ 731 h 1786"/>
                  <a:gd name="T26" fmla="*/ 841 w 1006"/>
                  <a:gd name="T27" fmla="*/ 759 h 1786"/>
                  <a:gd name="T28" fmla="*/ 904 w 1006"/>
                  <a:gd name="T29" fmla="*/ 1005 h 1786"/>
                  <a:gd name="T30" fmla="*/ 812 w 1006"/>
                  <a:gd name="T31" fmla="*/ 1019 h 1786"/>
                  <a:gd name="T32" fmla="*/ 672 w 1006"/>
                  <a:gd name="T33" fmla="*/ 956 h 1786"/>
                  <a:gd name="T34" fmla="*/ 433 w 1006"/>
                  <a:gd name="T35" fmla="*/ 921 h 1786"/>
                  <a:gd name="T36" fmla="*/ 272 w 1006"/>
                  <a:gd name="T37" fmla="*/ 963 h 1786"/>
                  <a:gd name="T38" fmla="*/ 62 w 1006"/>
                  <a:gd name="T39" fmla="*/ 1146 h 1786"/>
                  <a:gd name="T40" fmla="*/ 89 w 1006"/>
                  <a:gd name="T41" fmla="*/ 1209 h 1786"/>
                  <a:gd name="T42" fmla="*/ 188 w 1006"/>
                  <a:gd name="T43" fmla="*/ 1329 h 1786"/>
                  <a:gd name="T44" fmla="*/ 174 w 1006"/>
                  <a:gd name="T45" fmla="*/ 1526 h 1786"/>
                  <a:gd name="T46" fmla="*/ 55 w 1006"/>
                  <a:gd name="T47" fmla="*/ 1659 h 1786"/>
                  <a:gd name="T48" fmla="*/ 33 w 1006"/>
                  <a:gd name="T49" fmla="*/ 1757 h 1786"/>
                  <a:gd name="T50" fmla="*/ 167 w 1006"/>
                  <a:gd name="T51" fmla="*/ 1687 h 1786"/>
                  <a:gd name="T52" fmla="*/ 294 w 1006"/>
                  <a:gd name="T53" fmla="*/ 1638 h 1786"/>
                  <a:gd name="T54" fmla="*/ 462 w 1006"/>
                  <a:gd name="T55" fmla="*/ 1582 h 1786"/>
                  <a:gd name="T56" fmla="*/ 524 w 1006"/>
                  <a:gd name="T57" fmla="*/ 1560 h 1786"/>
                  <a:gd name="T58" fmla="*/ 756 w 1006"/>
                  <a:gd name="T59" fmla="*/ 1363 h 1786"/>
                  <a:gd name="T60" fmla="*/ 875 w 1006"/>
                  <a:gd name="T61" fmla="*/ 1195 h 1786"/>
                  <a:gd name="T62" fmla="*/ 931 w 1006"/>
                  <a:gd name="T63" fmla="*/ 1083 h 1786"/>
                  <a:gd name="T64" fmla="*/ 988 w 1006"/>
                  <a:gd name="T65" fmla="*/ 816 h 1786"/>
                  <a:gd name="T66" fmla="*/ 924 w 1006"/>
                  <a:gd name="T67" fmla="*/ 514 h 1786"/>
                  <a:gd name="T68" fmla="*/ 875 w 1006"/>
                  <a:gd name="T69" fmla="*/ 268 h 1786"/>
                  <a:gd name="T70" fmla="*/ 819 w 1006"/>
                  <a:gd name="T71" fmla="*/ 71 h 1786"/>
                  <a:gd name="T72" fmla="*/ 651 w 1006"/>
                  <a:gd name="T73" fmla="*/ 0 h 17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006"/>
                  <a:gd name="T112" fmla="*/ 0 h 1786"/>
                  <a:gd name="T113" fmla="*/ 1006 w 1006"/>
                  <a:gd name="T114" fmla="*/ 1786 h 17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006" h="1786">
                    <a:moveTo>
                      <a:pt x="663" y="0"/>
                    </a:moveTo>
                    <a:cubicBezTo>
                      <a:pt x="644" y="18"/>
                      <a:pt x="634" y="35"/>
                      <a:pt x="613" y="50"/>
                    </a:cubicBezTo>
                    <a:cubicBezTo>
                      <a:pt x="603" y="64"/>
                      <a:pt x="589" y="76"/>
                      <a:pt x="584" y="93"/>
                    </a:cubicBezTo>
                    <a:cubicBezTo>
                      <a:pt x="579" y="107"/>
                      <a:pt x="578" y="123"/>
                      <a:pt x="570" y="136"/>
                    </a:cubicBezTo>
                    <a:cubicBezTo>
                      <a:pt x="529" y="192"/>
                      <a:pt x="479" y="243"/>
                      <a:pt x="441" y="301"/>
                    </a:cubicBezTo>
                    <a:cubicBezTo>
                      <a:pt x="423" y="327"/>
                      <a:pt x="411" y="353"/>
                      <a:pt x="391" y="379"/>
                    </a:cubicBezTo>
                    <a:cubicBezTo>
                      <a:pt x="375" y="444"/>
                      <a:pt x="391" y="431"/>
                      <a:pt x="441" y="415"/>
                    </a:cubicBezTo>
                    <a:cubicBezTo>
                      <a:pt x="476" y="382"/>
                      <a:pt x="486" y="349"/>
                      <a:pt x="534" y="336"/>
                    </a:cubicBezTo>
                    <a:cubicBezTo>
                      <a:pt x="561" y="328"/>
                      <a:pt x="613" y="301"/>
                      <a:pt x="613" y="301"/>
                    </a:cubicBezTo>
                    <a:cubicBezTo>
                      <a:pt x="631" y="282"/>
                      <a:pt x="644" y="261"/>
                      <a:pt x="663" y="243"/>
                    </a:cubicBezTo>
                    <a:cubicBezTo>
                      <a:pt x="721" y="257"/>
                      <a:pt x="698" y="285"/>
                      <a:pt x="727" y="329"/>
                    </a:cubicBezTo>
                    <a:cubicBezTo>
                      <a:pt x="724" y="343"/>
                      <a:pt x="727" y="359"/>
                      <a:pt x="720" y="372"/>
                    </a:cubicBezTo>
                    <a:cubicBezTo>
                      <a:pt x="716" y="378"/>
                      <a:pt x="704" y="375"/>
                      <a:pt x="698" y="379"/>
                    </a:cubicBezTo>
                    <a:cubicBezTo>
                      <a:pt x="632" y="412"/>
                      <a:pt x="696" y="396"/>
                      <a:pt x="613" y="408"/>
                    </a:cubicBezTo>
                    <a:cubicBezTo>
                      <a:pt x="598" y="417"/>
                      <a:pt x="574" y="419"/>
                      <a:pt x="570" y="436"/>
                    </a:cubicBezTo>
                    <a:cubicBezTo>
                      <a:pt x="560" y="475"/>
                      <a:pt x="542" y="516"/>
                      <a:pt x="520" y="551"/>
                    </a:cubicBezTo>
                    <a:cubicBezTo>
                      <a:pt x="481" y="543"/>
                      <a:pt x="457" y="533"/>
                      <a:pt x="420" y="543"/>
                    </a:cubicBezTo>
                    <a:cubicBezTo>
                      <a:pt x="403" y="577"/>
                      <a:pt x="395" y="623"/>
                      <a:pt x="370" y="651"/>
                    </a:cubicBezTo>
                    <a:cubicBezTo>
                      <a:pt x="362" y="688"/>
                      <a:pt x="345" y="721"/>
                      <a:pt x="334" y="758"/>
                    </a:cubicBezTo>
                    <a:cubicBezTo>
                      <a:pt x="339" y="765"/>
                      <a:pt x="340" y="776"/>
                      <a:pt x="349" y="779"/>
                    </a:cubicBezTo>
                    <a:cubicBezTo>
                      <a:pt x="358" y="781"/>
                      <a:pt x="367" y="772"/>
                      <a:pt x="377" y="772"/>
                    </a:cubicBezTo>
                    <a:cubicBezTo>
                      <a:pt x="403" y="772"/>
                      <a:pt x="429" y="776"/>
                      <a:pt x="456" y="779"/>
                    </a:cubicBezTo>
                    <a:cubicBezTo>
                      <a:pt x="478" y="794"/>
                      <a:pt x="500" y="806"/>
                      <a:pt x="527" y="815"/>
                    </a:cubicBezTo>
                    <a:cubicBezTo>
                      <a:pt x="595" y="808"/>
                      <a:pt x="600" y="815"/>
                      <a:pt x="634" y="765"/>
                    </a:cubicBezTo>
                    <a:cubicBezTo>
                      <a:pt x="690" y="774"/>
                      <a:pt x="723" y="767"/>
                      <a:pt x="770" y="736"/>
                    </a:cubicBezTo>
                    <a:cubicBezTo>
                      <a:pt x="789" y="738"/>
                      <a:pt x="809" y="735"/>
                      <a:pt x="827" y="743"/>
                    </a:cubicBezTo>
                    <a:cubicBezTo>
                      <a:pt x="834" y="746"/>
                      <a:pt x="828" y="759"/>
                      <a:pt x="834" y="765"/>
                    </a:cubicBezTo>
                    <a:cubicBezTo>
                      <a:pt x="839" y="770"/>
                      <a:pt x="848" y="769"/>
                      <a:pt x="856" y="772"/>
                    </a:cubicBezTo>
                    <a:cubicBezTo>
                      <a:pt x="869" y="799"/>
                      <a:pt x="888" y="821"/>
                      <a:pt x="898" y="851"/>
                    </a:cubicBezTo>
                    <a:cubicBezTo>
                      <a:pt x="903" y="937"/>
                      <a:pt x="904" y="956"/>
                      <a:pt x="920" y="1022"/>
                    </a:cubicBezTo>
                    <a:cubicBezTo>
                      <a:pt x="903" y="1057"/>
                      <a:pt x="900" y="1062"/>
                      <a:pt x="863" y="1072"/>
                    </a:cubicBezTo>
                    <a:cubicBezTo>
                      <a:pt x="862" y="1071"/>
                      <a:pt x="830" y="1041"/>
                      <a:pt x="827" y="1036"/>
                    </a:cubicBezTo>
                    <a:cubicBezTo>
                      <a:pt x="818" y="1021"/>
                      <a:pt x="812" y="982"/>
                      <a:pt x="791" y="979"/>
                    </a:cubicBezTo>
                    <a:cubicBezTo>
                      <a:pt x="755" y="972"/>
                      <a:pt x="719" y="974"/>
                      <a:pt x="684" y="972"/>
                    </a:cubicBezTo>
                    <a:cubicBezTo>
                      <a:pt x="657" y="967"/>
                      <a:pt x="632" y="961"/>
                      <a:pt x="606" y="958"/>
                    </a:cubicBezTo>
                    <a:cubicBezTo>
                      <a:pt x="551" y="950"/>
                      <a:pt x="441" y="936"/>
                      <a:pt x="441" y="936"/>
                    </a:cubicBezTo>
                    <a:cubicBezTo>
                      <a:pt x="391" y="941"/>
                      <a:pt x="339" y="938"/>
                      <a:pt x="291" y="951"/>
                    </a:cubicBezTo>
                    <a:cubicBezTo>
                      <a:pt x="280" y="953"/>
                      <a:pt x="283" y="971"/>
                      <a:pt x="277" y="979"/>
                    </a:cubicBezTo>
                    <a:cubicBezTo>
                      <a:pt x="250" y="1008"/>
                      <a:pt x="177" y="1074"/>
                      <a:pt x="141" y="1086"/>
                    </a:cubicBezTo>
                    <a:cubicBezTo>
                      <a:pt x="114" y="1114"/>
                      <a:pt x="84" y="1131"/>
                      <a:pt x="63" y="1165"/>
                    </a:cubicBezTo>
                    <a:cubicBezTo>
                      <a:pt x="65" y="1181"/>
                      <a:pt x="63" y="1199"/>
                      <a:pt x="70" y="1215"/>
                    </a:cubicBezTo>
                    <a:cubicBezTo>
                      <a:pt x="73" y="1222"/>
                      <a:pt x="84" y="1223"/>
                      <a:pt x="91" y="1229"/>
                    </a:cubicBezTo>
                    <a:cubicBezTo>
                      <a:pt x="112" y="1245"/>
                      <a:pt x="134" y="1263"/>
                      <a:pt x="149" y="1286"/>
                    </a:cubicBezTo>
                    <a:cubicBezTo>
                      <a:pt x="163" y="1307"/>
                      <a:pt x="181" y="1326"/>
                      <a:pt x="191" y="1351"/>
                    </a:cubicBezTo>
                    <a:cubicBezTo>
                      <a:pt x="203" y="1384"/>
                      <a:pt x="211" y="1418"/>
                      <a:pt x="227" y="1451"/>
                    </a:cubicBezTo>
                    <a:cubicBezTo>
                      <a:pt x="214" y="1505"/>
                      <a:pt x="219" y="1522"/>
                      <a:pt x="177" y="1551"/>
                    </a:cubicBezTo>
                    <a:cubicBezTo>
                      <a:pt x="155" y="1594"/>
                      <a:pt x="118" y="1623"/>
                      <a:pt x="84" y="1658"/>
                    </a:cubicBezTo>
                    <a:cubicBezTo>
                      <a:pt x="74" y="1667"/>
                      <a:pt x="62" y="1674"/>
                      <a:pt x="56" y="1686"/>
                    </a:cubicBezTo>
                    <a:cubicBezTo>
                      <a:pt x="43" y="1709"/>
                      <a:pt x="37" y="1731"/>
                      <a:pt x="20" y="1751"/>
                    </a:cubicBezTo>
                    <a:cubicBezTo>
                      <a:pt x="15" y="1764"/>
                      <a:pt x="0" y="1786"/>
                      <a:pt x="34" y="1786"/>
                    </a:cubicBezTo>
                    <a:cubicBezTo>
                      <a:pt x="44" y="1786"/>
                      <a:pt x="53" y="1776"/>
                      <a:pt x="63" y="1772"/>
                    </a:cubicBezTo>
                    <a:cubicBezTo>
                      <a:pt x="101" y="1755"/>
                      <a:pt x="132" y="1733"/>
                      <a:pt x="170" y="1715"/>
                    </a:cubicBezTo>
                    <a:cubicBezTo>
                      <a:pt x="203" y="1699"/>
                      <a:pt x="233" y="1693"/>
                      <a:pt x="270" y="1686"/>
                    </a:cubicBezTo>
                    <a:cubicBezTo>
                      <a:pt x="279" y="1679"/>
                      <a:pt x="288" y="1670"/>
                      <a:pt x="299" y="1665"/>
                    </a:cubicBezTo>
                    <a:cubicBezTo>
                      <a:pt x="312" y="1658"/>
                      <a:pt x="341" y="1651"/>
                      <a:pt x="341" y="1651"/>
                    </a:cubicBezTo>
                    <a:cubicBezTo>
                      <a:pt x="375" y="1616"/>
                      <a:pt x="425" y="1621"/>
                      <a:pt x="470" y="1608"/>
                    </a:cubicBezTo>
                    <a:cubicBezTo>
                      <a:pt x="484" y="1603"/>
                      <a:pt x="498" y="1597"/>
                      <a:pt x="513" y="1593"/>
                    </a:cubicBezTo>
                    <a:cubicBezTo>
                      <a:pt x="519" y="1590"/>
                      <a:pt x="534" y="1586"/>
                      <a:pt x="534" y="1586"/>
                    </a:cubicBezTo>
                    <a:cubicBezTo>
                      <a:pt x="585" y="1536"/>
                      <a:pt x="646" y="1450"/>
                      <a:pt x="713" y="1429"/>
                    </a:cubicBezTo>
                    <a:cubicBezTo>
                      <a:pt x="761" y="1397"/>
                      <a:pt x="744" y="1413"/>
                      <a:pt x="770" y="1386"/>
                    </a:cubicBezTo>
                    <a:cubicBezTo>
                      <a:pt x="780" y="1343"/>
                      <a:pt x="768" y="1301"/>
                      <a:pt x="763" y="1258"/>
                    </a:cubicBezTo>
                    <a:cubicBezTo>
                      <a:pt x="794" y="1208"/>
                      <a:pt x="831" y="1219"/>
                      <a:pt x="891" y="1215"/>
                    </a:cubicBezTo>
                    <a:cubicBezTo>
                      <a:pt x="915" y="1137"/>
                      <a:pt x="876" y="1252"/>
                      <a:pt x="913" y="1172"/>
                    </a:cubicBezTo>
                    <a:cubicBezTo>
                      <a:pt x="948" y="1094"/>
                      <a:pt x="904" y="1159"/>
                      <a:pt x="948" y="1101"/>
                    </a:cubicBezTo>
                    <a:cubicBezTo>
                      <a:pt x="969" y="1021"/>
                      <a:pt x="972" y="1084"/>
                      <a:pt x="963" y="965"/>
                    </a:cubicBezTo>
                    <a:cubicBezTo>
                      <a:pt x="971" y="904"/>
                      <a:pt x="987" y="880"/>
                      <a:pt x="1006" y="829"/>
                    </a:cubicBezTo>
                    <a:cubicBezTo>
                      <a:pt x="1003" y="774"/>
                      <a:pt x="1003" y="719"/>
                      <a:pt x="998" y="665"/>
                    </a:cubicBezTo>
                    <a:cubicBezTo>
                      <a:pt x="992" y="617"/>
                      <a:pt x="952" y="570"/>
                      <a:pt x="941" y="522"/>
                    </a:cubicBezTo>
                    <a:cubicBezTo>
                      <a:pt x="942" y="473"/>
                      <a:pt x="991" y="314"/>
                      <a:pt x="906" y="286"/>
                    </a:cubicBezTo>
                    <a:cubicBezTo>
                      <a:pt x="901" y="281"/>
                      <a:pt x="894" y="278"/>
                      <a:pt x="891" y="272"/>
                    </a:cubicBezTo>
                    <a:cubicBezTo>
                      <a:pt x="884" y="258"/>
                      <a:pt x="877" y="229"/>
                      <a:pt x="877" y="229"/>
                    </a:cubicBezTo>
                    <a:cubicBezTo>
                      <a:pt x="872" y="187"/>
                      <a:pt x="889" y="89"/>
                      <a:pt x="834" y="72"/>
                    </a:cubicBezTo>
                    <a:cubicBezTo>
                      <a:pt x="796" y="32"/>
                      <a:pt x="741" y="24"/>
                      <a:pt x="691" y="8"/>
                    </a:cubicBezTo>
                    <a:cubicBezTo>
                      <a:pt x="650" y="16"/>
                      <a:pt x="650" y="25"/>
                      <a:pt x="663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rgbClr val="000000"/>
                  </a:gs>
                </a:gsLst>
                <a:lin ang="27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86" name="Freeform 54"/>
              <p:cNvSpPr>
                <a:spLocks/>
              </p:cNvSpPr>
              <p:nvPr/>
            </p:nvSpPr>
            <p:spPr bwMode="auto">
              <a:xfrm>
                <a:off x="501" y="1334"/>
                <a:ext cx="1113" cy="1914"/>
              </a:xfrm>
              <a:custGeom>
                <a:avLst/>
                <a:gdLst>
                  <a:gd name="T0" fmla="*/ 1085 w 1133"/>
                  <a:gd name="T1" fmla="*/ 58 h 1947"/>
                  <a:gd name="T2" fmla="*/ 1113 w 1133"/>
                  <a:gd name="T3" fmla="*/ 128 h 1947"/>
                  <a:gd name="T4" fmla="*/ 1071 w 1133"/>
                  <a:gd name="T5" fmla="*/ 191 h 1947"/>
                  <a:gd name="T6" fmla="*/ 861 w 1133"/>
                  <a:gd name="T7" fmla="*/ 255 h 1947"/>
                  <a:gd name="T8" fmla="*/ 762 w 1133"/>
                  <a:gd name="T9" fmla="*/ 289 h 1947"/>
                  <a:gd name="T10" fmla="*/ 713 w 1133"/>
                  <a:gd name="T11" fmla="*/ 374 h 1947"/>
                  <a:gd name="T12" fmla="*/ 642 w 1133"/>
                  <a:gd name="T13" fmla="*/ 395 h 1947"/>
                  <a:gd name="T14" fmla="*/ 488 w 1133"/>
                  <a:gd name="T15" fmla="*/ 380 h 1947"/>
                  <a:gd name="T16" fmla="*/ 425 w 1133"/>
                  <a:gd name="T17" fmla="*/ 528 h 1947"/>
                  <a:gd name="T18" fmla="*/ 468 w 1133"/>
                  <a:gd name="T19" fmla="*/ 718 h 1947"/>
                  <a:gd name="T20" fmla="*/ 390 w 1133"/>
                  <a:gd name="T21" fmla="*/ 774 h 1947"/>
                  <a:gd name="T22" fmla="*/ 306 w 1133"/>
                  <a:gd name="T23" fmla="*/ 612 h 1947"/>
                  <a:gd name="T24" fmla="*/ 158 w 1133"/>
                  <a:gd name="T25" fmla="*/ 683 h 1947"/>
                  <a:gd name="T26" fmla="*/ 131 w 1133"/>
                  <a:gd name="T27" fmla="*/ 718 h 1947"/>
                  <a:gd name="T28" fmla="*/ 151 w 1133"/>
                  <a:gd name="T29" fmla="*/ 788 h 1947"/>
                  <a:gd name="T30" fmla="*/ 138 w 1133"/>
                  <a:gd name="T31" fmla="*/ 936 h 1947"/>
                  <a:gd name="T32" fmla="*/ 320 w 1133"/>
                  <a:gd name="T33" fmla="*/ 1041 h 1947"/>
                  <a:gd name="T34" fmla="*/ 404 w 1133"/>
                  <a:gd name="T35" fmla="*/ 1111 h 1947"/>
                  <a:gd name="T36" fmla="*/ 461 w 1133"/>
                  <a:gd name="T37" fmla="*/ 1224 h 1947"/>
                  <a:gd name="T38" fmla="*/ 474 w 1133"/>
                  <a:gd name="T39" fmla="*/ 1421 h 1947"/>
                  <a:gd name="T40" fmla="*/ 412 w 1133"/>
                  <a:gd name="T41" fmla="*/ 1441 h 1947"/>
                  <a:gd name="T42" fmla="*/ 348 w 1133"/>
                  <a:gd name="T43" fmla="*/ 1602 h 1947"/>
                  <a:gd name="T44" fmla="*/ 412 w 1133"/>
                  <a:gd name="T45" fmla="*/ 1841 h 1947"/>
                  <a:gd name="T46" fmla="*/ 256 w 1133"/>
                  <a:gd name="T47" fmla="*/ 1736 h 1947"/>
                  <a:gd name="T48" fmla="*/ 187 w 1133"/>
                  <a:gd name="T49" fmla="*/ 1511 h 1947"/>
                  <a:gd name="T50" fmla="*/ 39 w 1133"/>
                  <a:gd name="T51" fmla="*/ 1258 h 1947"/>
                  <a:gd name="T52" fmla="*/ 75 w 1133"/>
                  <a:gd name="T53" fmla="*/ 865 h 1947"/>
                  <a:gd name="T54" fmla="*/ 39 w 1133"/>
                  <a:gd name="T55" fmla="*/ 668 h 1947"/>
                  <a:gd name="T56" fmla="*/ 102 w 1133"/>
                  <a:gd name="T57" fmla="*/ 550 h 1947"/>
                  <a:gd name="T58" fmla="*/ 138 w 1133"/>
                  <a:gd name="T59" fmla="*/ 444 h 1947"/>
                  <a:gd name="T60" fmla="*/ 264 w 1133"/>
                  <a:gd name="T61" fmla="*/ 395 h 1947"/>
                  <a:gd name="T62" fmla="*/ 334 w 1133"/>
                  <a:gd name="T63" fmla="*/ 318 h 1947"/>
                  <a:gd name="T64" fmla="*/ 376 w 1133"/>
                  <a:gd name="T65" fmla="*/ 255 h 1947"/>
                  <a:gd name="T66" fmla="*/ 432 w 1133"/>
                  <a:gd name="T67" fmla="*/ 219 h 1947"/>
                  <a:gd name="T68" fmla="*/ 488 w 1133"/>
                  <a:gd name="T69" fmla="*/ 142 h 1947"/>
                  <a:gd name="T70" fmla="*/ 622 w 1133"/>
                  <a:gd name="T71" fmla="*/ 9 h 1947"/>
                  <a:gd name="T72" fmla="*/ 944 w 1133"/>
                  <a:gd name="T73" fmla="*/ 16 h 194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133"/>
                  <a:gd name="T112" fmla="*/ 0 h 1947"/>
                  <a:gd name="T113" fmla="*/ 1133 w 1133"/>
                  <a:gd name="T114" fmla="*/ 1947 h 1947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133" h="1947">
                    <a:moveTo>
                      <a:pt x="990" y="30"/>
                    </a:moveTo>
                    <a:cubicBezTo>
                      <a:pt x="1043" y="35"/>
                      <a:pt x="1064" y="30"/>
                      <a:pt x="1104" y="59"/>
                    </a:cubicBezTo>
                    <a:cubicBezTo>
                      <a:pt x="1109" y="68"/>
                      <a:pt x="1114" y="77"/>
                      <a:pt x="1119" y="87"/>
                    </a:cubicBezTo>
                    <a:cubicBezTo>
                      <a:pt x="1124" y="100"/>
                      <a:pt x="1133" y="130"/>
                      <a:pt x="1133" y="130"/>
                    </a:cubicBezTo>
                    <a:cubicBezTo>
                      <a:pt x="1130" y="144"/>
                      <a:pt x="1131" y="159"/>
                      <a:pt x="1126" y="173"/>
                    </a:cubicBezTo>
                    <a:cubicBezTo>
                      <a:pt x="1120" y="187"/>
                      <a:pt x="1101" y="189"/>
                      <a:pt x="1090" y="194"/>
                    </a:cubicBezTo>
                    <a:cubicBezTo>
                      <a:pt x="1038" y="212"/>
                      <a:pt x="987" y="223"/>
                      <a:pt x="933" y="230"/>
                    </a:cubicBezTo>
                    <a:cubicBezTo>
                      <a:pt x="883" y="246"/>
                      <a:pt x="900" y="232"/>
                      <a:pt x="876" y="259"/>
                    </a:cubicBezTo>
                    <a:cubicBezTo>
                      <a:pt x="880" y="260"/>
                      <a:pt x="943" y="277"/>
                      <a:pt x="904" y="287"/>
                    </a:cubicBezTo>
                    <a:cubicBezTo>
                      <a:pt x="862" y="296"/>
                      <a:pt x="818" y="291"/>
                      <a:pt x="776" y="294"/>
                    </a:cubicBezTo>
                    <a:cubicBezTo>
                      <a:pt x="763" y="345"/>
                      <a:pt x="763" y="349"/>
                      <a:pt x="711" y="366"/>
                    </a:cubicBezTo>
                    <a:cubicBezTo>
                      <a:pt x="716" y="370"/>
                      <a:pt x="728" y="373"/>
                      <a:pt x="726" y="380"/>
                    </a:cubicBezTo>
                    <a:cubicBezTo>
                      <a:pt x="723" y="387"/>
                      <a:pt x="711" y="384"/>
                      <a:pt x="704" y="387"/>
                    </a:cubicBezTo>
                    <a:cubicBezTo>
                      <a:pt x="655" y="400"/>
                      <a:pt x="695" y="386"/>
                      <a:pt x="654" y="402"/>
                    </a:cubicBezTo>
                    <a:cubicBezTo>
                      <a:pt x="635" y="382"/>
                      <a:pt x="612" y="373"/>
                      <a:pt x="590" y="359"/>
                    </a:cubicBezTo>
                    <a:cubicBezTo>
                      <a:pt x="558" y="369"/>
                      <a:pt x="528" y="379"/>
                      <a:pt x="497" y="387"/>
                    </a:cubicBezTo>
                    <a:cubicBezTo>
                      <a:pt x="463" y="405"/>
                      <a:pt x="432" y="410"/>
                      <a:pt x="404" y="437"/>
                    </a:cubicBezTo>
                    <a:cubicBezTo>
                      <a:pt x="389" y="481"/>
                      <a:pt x="417" y="488"/>
                      <a:pt x="433" y="537"/>
                    </a:cubicBezTo>
                    <a:cubicBezTo>
                      <a:pt x="437" y="551"/>
                      <a:pt x="447" y="580"/>
                      <a:pt x="447" y="580"/>
                    </a:cubicBezTo>
                    <a:cubicBezTo>
                      <a:pt x="451" y="638"/>
                      <a:pt x="449" y="680"/>
                      <a:pt x="476" y="730"/>
                    </a:cubicBezTo>
                    <a:cubicBezTo>
                      <a:pt x="463" y="754"/>
                      <a:pt x="451" y="774"/>
                      <a:pt x="433" y="795"/>
                    </a:cubicBezTo>
                    <a:cubicBezTo>
                      <a:pt x="421" y="792"/>
                      <a:pt x="405" y="795"/>
                      <a:pt x="397" y="787"/>
                    </a:cubicBezTo>
                    <a:cubicBezTo>
                      <a:pt x="388" y="778"/>
                      <a:pt x="393" y="763"/>
                      <a:pt x="390" y="752"/>
                    </a:cubicBezTo>
                    <a:cubicBezTo>
                      <a:pt x="374" y="694"/>
                      <a:pt x="372" y="637"/>
                      <a:pt x="311" y="623"/>
                    </a:cubicBezTo>
                    <a:cubicBezTo>
                      <a:pt x="277" y="629"/>
                      <a:pt x="237" y="623"/>
                      <a:pt x="211" y="645"/>
                    </a:cubicBezTo>
                    <a:cubicBezTo>
                      <a:pt x="192" y="659"/>
                      <a:pt x="161" y="695"/>
                      <a:pt x="161" y="695"/>
                    </a:cubicBezTo>
                    <a:cubicBezTo>
                      <a:pt x="158" y="702"/>
                      <a:pt x="158" y="710"/>
                      <a:pt x="154" y="716"/>
                    </a:cubicBezTo>
                    <a:cubicBezTo>
                      <a:pt x="148" y="722"/>
                      <a:pt x="135" y="722"/>
                      <a:pt x="133" y="730"/>
                    </a:cubicBezTo>
                    <a:cubicBezTo>
                      <a:pt x="129" y="739"/>
                      <a:pt x="137" y="749"/>
                      <a:pt x="140" y="759"/>
                    </a:cubicBezTo>
                    <a:cubicBezTo>
                      <a:pt x="144" y="773"/>
                      <a:pt x="154" y="802"/>
                      <a:pt x="154" y="802"/>
                    </a:cubicBezTo>
                    <a:cubicBezTo>
                      <a:pt x="136" y="856"/>
                      <a:pt x="142" y="830"/>
                      <a:pt x="133" y="880"/>
                    </a:cubicBezTo>
                    <a:cubicBezTo>
                      <a:pt x="135" y="904"/>
                      <a:pt x="135" y="928"/>
                      <a:pt x="140" y="952"/>
                    </a:cubicBezTo>
                    <a:cubicBezTo>
                      <a:pt x="150" y="1009"/>
                      <a:pt x="188" y="1017"/>
                      <a:pt x="240" y="1030"/>
                    </a:cubicBezTo>
                    <a:cubicBezTo>
                      <a:pt x="263" y="1055"/>
                      <a:pt x="294" y="1049"/>
                      <a:pt x="326" y="1059"/>
                    </a:cubicBezTo>
                    <a:cubicBezTo>
                      <a:pt x="340" y="1063"/>
                      <a:pt x="369" y="1073"/>
                      <a:pt x="369" y="1073"/>
                    </a:cubicBezTo>
                    <a:cubicBezTo>
                      <a:pt x="381" y="1092"/>
                      <a:pt x="399" y="1109"/>
                      <a:pt x="411" y="1130"/>
                    </a:cubicBezTo>
                    <a:cubicBezTo>
                      <a:pt x="425" y="1155"/>
                      <a:pt x="419" y="1172"/>
                      <a:pt x="440" y="1195"/>
                    </a:cubicBezTo>
                    <a:cubicBezTo>
                      <a:pt x="455" y="1242"/>
                      <a:pt x="434" y="1184"/>
                      <a:pt x="469" y="1245"/>
                    </a:cubicBezTo>
                    <a:cubicBezTo>
                      <a:pt x="493" y="1286"/>
                      <a:pt x="512" y="1338"/>
                      <a:pt x="547" y="1373"/>
                    </a:cubicBezTo>
                    <a:cubicBezTo>
                      <a:pt x="536" y="1407"/>
                      <a:pt x="517" y="1433"/>
                      <a:pt x="483" y="1445"/>
                    </a:cubicBezTo>
                    <a:cubicBezTo>
                      <a:pt x="468" y="1449"/>
                      <a:pt x="454" y="1454"/>
                      <a:pt x="440" y="1459"/>
                    </a:cubicBezTo>
                    <a:cubicBezTo>
                      <a:pt x="432" y="1461"/>
                      <a:pt x="419" y="1466"/>
                      <a:pt x="419" y="1466"/>
                    </a:cubicBezTo>
                    <a:cubicBezTo>
                      <a:pt x="409" y="1491"/>
                      <a:pt x="392" y="1507"/>
                      <a:pt x="376" y="1530"/>
                    </a:cubicBezTo>
                    <a:cubicBezTo>
                      <a:pt x="365" y="1563"/>
                      <a:pt x="364" y="1597"/>
                      <a:pt x="354" y="1630"/>
                    </a:cubicBezTo>
                    <a:cubicBezTo>
                      <a:pt x="363" y="1679"/>
                      <a:pt x="389" y="1714"/>
                      <a:pt x="411" y="1759"/>
                    </a:cubicBezTo>
                    <a:cubicBezTo>
                      <a:pt x="403" y="1809"/>
                      <a:pt x="389" y="1831"/>
                      <a:pt x="419" y="1873"/>
                    </a:cubicBezTo>
                    <a:cubicBezTo>
                      <a:pt x="442" y="1947"/>
                      <a:pt x="331" y="1871"/>
                      <a:pt x="311" y="1852"/>
                    </a:cubicBezTo>
                    <a:cubicBezTo>
                      <a:pt x="295" y="1819"/>
                      <a:pt x="287" y="1791"/>
                      <a:pt x="261" y="1766"/>
                    </a:cubicBezTo>
                    <a:cubicBezTo>
                      <a:pt x="246" y="1704"/>
                      <a:pt x="248" y="1631"/>
                      <a:pt x="226" y="1573"/>
                    </a:cubicBezTo>
                    <a:cubicBezTo>
                      <a:pt x="219" y="1557"/>
                      <a:pt x="200" y="1550"/>
                      <a:pt x="190" y="1537"/>
                    </a:cubicBezTo>
                    <a:cubicBezTo>
                      <a:pt x="163" y="1501"/>
                      <a:pt x="142" y="1461"/>
                      <a:pt x="111" y="1430"/>
                    </a:cubicBezTo>
                    <a:cubicBezTo>
                      <a:pt x="93" y="1378"/>
                      <a:pt x="57" y="1333"/>
                      <a:pt x="40" y="1280"/>
                    </a:cubicBezTo>
                    <a:cubicBezTo>
                      <a:pt x="36" y="1197"/>
                      <a:pt x="21" y="1116"/>
                      <a:pt x="47" y="1037"/>
                    </a:cubicBezTo>
                    <a:cubicBezTo>
                      <a:pt x="52" y="977"/>
                      <a:pt x="62" y="935"/>
                      <a:pt x="76" y="880"/>
                    </a:cubicBezTo>
                    <a:cubicBezTo>
                      <a:pt x="66" y="852"/>
                      <a:pt x="57" y="839"/>
                      <a:pt x="33" y="823"/>
                    </a:cubicBezTo>
                    <a:cubicBezTo>
                      <a:pt x="17" y="775"/>
                      <a:pt x="0" y="722"/>
                      <a:pt x="40" y="680"/>
                    </a:cubicBezTo>
                    <a:cubicBezTo>
                      <a:pt x="51" y="644"/>
                      <a:pt x="71" y="607"/>
                      <a:pt x="97" y="580"/>
                    </a:cubicBezTo>
                    <a:cubicBezTo>
                      <a:pt x="99" y="573"/>
                      <a:pt x="100" y="565"/>
                      <a:pt x="104" y="559"/>
                    </a:cubicBezTo>
                    <a:cubicBezTo>
                      <a:pt x="108" y="551"/>
                      <a:pt x="115" y="545"/>
                      <a:pt x="119" y="537"/>
                    </a:cubicBezTo>
                    <a:cubicBezTo>
                      <a:pt x="131" y="502"/>
                      <a:pt x="129" y="483"/>
                      <a:pt x="140" y="452"/>
                    </a:cubicBezTo>
                    <a:cubicBezTo>
                      <a:pt x="142" y="444"/>
                      <a:pt x="150" y="411"/>
                      <a:pt x="161" y="409"/>
                    </a:cubicBezTo>
                    <a:cubicBezTo>
                      <a:pt x="196" y="400"/>
                      <a:pt x="233" y="404"/>
                      <a:pt x="269" y="402"/>
                    </a:cubicBezTo>
                    <a:cubicBezTo>
                      <a:pt x="285" y="384"/>
                      <a:pt x="304" y="384"/>
                      <a:pt x="319" y="366"/>
                    </a:cubicBezTo>
                    <a:cubicBezTo>
                      <a:pt x="380" y="289"/>
                      <a:pt x="293" y="393"/>
                      <a:pt x="340" y="323"/>
                    </a:cubicBezTo>
                    <a:cubicBezTo>
                      <a:pt x="350" y="307"/>
                      <a:pt x="365" y="295"/>
                      <a:pt x="376" y="280"/>
                    </a:cubicBezTo>
                    <a:cubicBezTo>
                      <a:pt x="378" y="273"/>
                      <a:pt x="377" y="264"/>
                      <a:pt x="383" y="259"/>
                    </a:cubicBezTo>
                    <a:cubicBezTo>
                      <a:pt x="388" y="253"/>
                      <a:pt x="397" y="255"/>
                      <a:pt x="404" y="252"/>
                    </a:cubicBezTo>
                    <a:cubicBezTo>
                      <a:pt x="417" y="243"/>
                      <a:pt x="427" y="231"/>
                      <a:pt x="440" y="223"/>
                    </a:cubicBezTo>
                    <a:cubicBezTo>
                      <a:pt x="456" y="197"/>
                      <a:pt x="459" y="176"/>
                      <a:pt x="490" y="166"/>
                    </a:cubicBezTo>
                    <a:cubicBezTo>
                      <a:pt x="492" y="158"/>
                      <a:pt x="491" y="149"/>
                      <a:pt x="497" y="144"/>
                    </a:cubicBezTo>
                    <a:cubicBezTo>
                      <a:pt x="509" y="131"/>
                      <a:pt x="540" y="116"/>
                      <a:pt x="540" y="116"/>
                    </a:cubicBezTo>
                    <a:cubicBezTo>
                      <a:pt x="567" y="77"/>
                      <a:pt x="603" y="46"/>
                      <a:pt x="633" y="9"/>
                    </a:cubicBezTo>
                    <a:cubicBezTo>
                      <a:pt x="708" y="34"/>
                      <a:pt x="792" y="19"/>
                      <a:pt x="869" y="16"/>
                    </a:cubicBezTo>
                    <a:cubicBezTo>
                      <a:pt x="914" y="0"/>
                      <a:pt x="916" y="1"/>
                      <a:pt x="961" y="16"/>
                    </a:cubicBezTo>
                    <a:cubicBezTo>
                      <a:pt x="962" y="16"/>
                      <a:pt x="1014" y="54"/>
                      <a:pt x="990" y="3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rgbClr val="000000"/>
                  </a:gs>
                </a:gsLst>
                <a:lin ang="27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87" name="Freeform 55"/>
              <p:cNvSpPr>
                <a:spLocks/>
              </p:cNvSpPr>
              <p:nvPr/>
            </p:nvSpPr>
            <p:spPr bwMode="auto">
              <a:xfrm>
                <a:off x="1649" y="1312"/>
                <a:ext cx="322" cy="271"/>
              </a:xfrm>
              <a:custGeom>
                <a:avLst/>
                <a:gdLst>
                  <a:gd name="T0" fmla="*/ 21 w 328"/>
                  <a:gd name="T1" fmla="*/ 52 h 275"/>
                  <a:gd name="T2" fmla="*/ 41 w 328"/>
                  <a:gd name="T3" fmla="*/ 102 h 275"/>
                  <a:gd name="T4" fmla="*/ 56 w 328"/>
                  <a:gd name="T5" fmla="*/ 144 h 275"/>
                  <a:gd name="T6" fmla="*/ 90 w 328"/>
                  <a:gd name="T7" fmla="*/ 271 h 275"/>
                  <a:gd name="T8" fmla="*/ 133 w 328"/>
                  <a:gd name="T9" fmla="*/ 214 h 275"/>
                  <a:gd name="T10" fmla="*/ 217 w 328"/>
                  <a:gd name="T11" fmla="*/ 158 h 275"/>
                  <a:gd name="T12" fmla="*/ 259 w 328"/>
                  <a:gd name="T13" fmla="*/ 144 h 275"/>
                  <a:gd name="T14" fmla="*/ 280 w 328"/>
                  <a:gd name="T15" fmla="*/ 108 h 275"/>
                  <a:gd name="T16" fmla="*/ 322 w 328"/>
                  <a:gd name="T17" fmla="*/ 81 h 275"/>
                  <a:gd name="T18" fmla="*/ 49 w 328"/>
                  <a:gd name="T19" fmla="*/ 10 h 275"/>
                  <a:gd name="T20" fmla="*/ 0 w 328"/>
                  <a:gd name="T21" fmla="*/ 32 h 275"/>
                  <a:gd name="T22" fmla="*/ 21 w 328"/>
                  <a:gd name="T23" fmla="*/ 52 h 27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8"/>
                  <a:gd name="T37" fmla="*/ 0 h 275"/>
                  <a:gd name="T38" fmla="*/ 328 w 328"/>
                  <a:gd name="T39" fmla="*/ 275 h 27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8" h="275">
                    <a:moveTo>
                      <a:pt x="21" y="53"/>
                    </a:moveTo>
                    <a:cubicBezTo>
                      <a:pt x="39" y="111"/>
                      <a:pt x="13" y="32"/>
                      <a:pt x="42" y="103"/>
                    </a:cubicBezTo>
                    <a:cubicBezTo>
                      <a:pt x="47" y="117"/>
                      <a:pt x="57" y="146"/>
                      <a:pt x="57" y="146"/>
                    </a:cubicBezTo>
                    <a:cubicBezTo>
                      <a:pt x="63" y="192"/>
                      <a:pt x="75" y="231"/>
                      <a:pt x="92" y="275"/>
                    </a:cubicBezTo>
                    <a:cubicBezTo>
                      <a:pt x="124" y="253"/>
                      <a:pt x="110" y="242"/>
                      <a:pt x="135" y="217"/>
                    </a:cubicBezTo>
                    <a:cubicBezTo>
                      <a:pt x="148" y="175"/>
                      <a:pt x="181" y="173"/>
                      <a:pt x="221" y="160"/>
                    </a:cubicBezTo>
                    <a:cubicBezTo>
                      <a:pt x="235" y="155"/>
                      <a:pt x="264" y="146"/>
                      <a:pt x="264" y="146"/>
                    </a:cubicBezTo>
                    <a:cubicBezTo>
                      <a:pt x="270" y="127"/>
                      <a:pt x="268" y="122"/>
                      <a:pt x="285" y="110"/>
                    </a:cubicBezTo>
                    <a:cubicBezTo>
                      <a:pt x="298" y="99"/>
                      <a:pt x="328" y="82"/>
                      <a:pt x="328" y="82"/>
                    </a:cubicBezTo>
                    <a:cubicBezTo>
                      <a:pt x="235" y="58"/>
                      <a:pt x="144" y="23"/>
                      <a:pt x="50" y="10"/>
                    </a:cubicBezTo>
                    <a:cubicBezTo>
                      <a:pt x="19" y="0"/>
                      <a:pt x="9" y="0"/>
                      <a:pt x="0" y="32"/>
                    </a:cubicBezTo>
                    <a:cubicBezTo>
                      <a:pt x="9" y="38"/>
                      <a:pt x="58" y="90"/>
                      <a:pt x="21" y="53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rgbClr val="000000"/>
                  </a:gs>
                </a:gsLst>
                <a:lin ang="27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88" name="Freeform 56"/>
              <p:cNvSpPr>
                <a:spLocks/>
              </p:cNvSpPr>
              <p:nvPr/>
            </p:nvSpPr>
            <p:spPr bwMode="auto">
              <a:xfrm>
                <a:off x="1657" y="2038"/>
                <a:ext cx="274" cy="319"/>
              </a:xfrm>
              <a:custGeom>
                <a:avLst/>
                <a:gdLst>
                  <a:gd name="T0" fmla="*/ 223 w 279"/>
                  <a:gd name="T1" fmla="*/ 56 h 324"/>
                  <a:gd name="T2" fmla="*/ 181 w 279"/>
                  <a:gd name="T3" fmla="*/ 14 h 324"/>
                  <a:gd name="T4" fmla="*/ 139 w 279"/>
                  <a:gd name="T5" fmla="*/ 0 h 324"/>
                  <a:gd name="T6" fmla="*/ 139 w 279"/>
                  <a:gd name="T7" fmla="*/ 70 h 324"/>
                  <a:gd name="T8" fmla="*/ 41 w 279"/>
                  <a:gd name="T9" fmla="*/ 155 h 324"/>
                  <a:gd name="T10" fmla="*/ 13 w 279"/>
                  <a:gd name="T11" fmla="*/ 211 h 324"/>
                  <a:gd name="T12" fmla="*/ 6 w 279"/>
                  <a:gd name="T13" fmla="*/ 232 h 324"/>
                  <a:gd name="T14" fmla="*/ 55 w 279"/>
                  <a:gd name="T15" fmla="*/ 204 h 324"/>
                  <a:gd name="T16" fmla="*/ 104 w 279"/>
                  <a:gd name="T17" fmla="*/ 225 h 324"/>
                  <a:gd name="T18" fmla="*/ 146 w 279"/>
                  <a:gd name="T19" fmla="*/ 239 h 324"/>
                  <a:gd name="T20" fmla="*/ 189 w 279"/>
                  <a:gd name="T21" fmla="*/ 197 h 324"/>
                  <a:gd name="T22" fmla="*/ 245 w 279"/>
                  <a:gd name="T23" fmla="*/ 148 h 324"/>
                  <a:gd name="T24" fmla="*/ 245 w 279"/>
                  <a:gd name="T25" fmla="*/ 85 h 324"/>
                  <a:gd name="T26" fmla="*/ 223 w 279"/>
                  <a:gd name="T27" fmla="*/ 56 h 32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9"/>
                  <a:gd name="T43" fmla="*/ 0 h 324"/>
                  <a:gd name="T44" fmla="*/ 279 w 279"/>
                  <a:gd name="T45" fmla="*/ 324 h 32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9" h="324">
                    <a:moveTo>
                      <a:pt x="227" y="57"/>
                    </a:moveTo>
                    <a:cubicBezTo>
                      <a:pt x="211" y="36"/>
                      <a:pt x="207" y="24"/>
                      <a:pt x="184" y="14"/>
                    </a:cubicBezTo>
                    <a:cubicBezTo>
                      <a:pt x="170" y="7"/>
                      <a:pt x="142" y="0"/>
                      <a:pt x="142" y="0"/>
                    </a:cubicBezTo>
                    <a:cubicBezTo>
                      <a:pt x="96" y="14"/>
                      <a:pt x="125" y="40"/>
                      <a:pt x="142" y="71"/>
                    </a:cubicBezTo>
                    <a:cubicBezTo>
                      <a:pt x="160" y="148"/>
                      <a:pt x="105" y="150"/>
                      <a:pt x="42" y="157"/>
                    </a:cubicBezTo>
                    <a:cubicBezTo>
                      <a:pt x="16" y="181"/>
                      <a:pt x="28" y="164"/>
                      <a:pt x="13" y="214"/>
                    </a:cubicBezTo>
                    <a:cubicBezTo>
                      <a:pt x="10" y="221"/>
                      <a:pt x="0" y="241"/>
                      <a:pt x="6" y="236"/>
                    </a:cubicBezTo>
                    <a:cubicBezTo>
                      <a:pt x="28" y="211"/>
                      <a:pt x="13" y="223"/>
                      <a:pt x="56" y="207"/>
                    </a:cubicBezTo>
                    <a:cubicBezTo>
                      <a:pt x="131" y="225"/>
                      <a:pt x="40" y="199"/>
                      <a:pt x="106" y="229"/>
                    </a:cubicBezTo>
                    <a:cubicBezTo>
                      <a:pt x="119" y="235"/>
                      <a:pt x="149" y="243"/>
                      <a:pt x="149" y="243"/>
                    </a:cubicBezTo>
                    <a:cubicBezTo>
                      <a:pt x="203" y="324"/>
                      <a:pt x="182" y="238"/>
                      <a:pt x="192" y="200"/>
                    </a:cubicBezTo>
                    <a:cubicBezTo>
                      <a:pt x="197" y="175"/>
                      <a:pt x="230" y="161"/>
                      <a:pt x="249" y="150"/>
                    </a:cubicBezTo>
                    <a:cubicBezTo>
                      <a:pt x="263" y="127"/>
                      <a:pt x="279" y="116"/>
                      <a:pt x="249" y="86"/>
                    </a:cubicBezTo>
                    <a:cubicBezTo>
                      <a:pt x="248" y="85"/>
                      <a:pt x="201" y="31"/>
                      <a:pt x="227" y="57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rgbClr val="000000"/>
                  </a:gs>
                </a:gsLst>
                <a:lin ang="27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89" name="Freeform 57"/>
              <p:cNvSpPr>
                <a:spLocks/>
              </p:cNvSpPr>
              <p:nvPr/>
            </p:nvSpPr>
            <p:spPr bwMode="auto">
              <a:xfrm>
                <a:off x="1506" y="2036"/>
                <a:ext cx="200" cy="143"/>
              </a:xfrm>
              <a:custGeom>
                <a:avLst/>
                <a:gdLst>
                  <a:gd name="T0" fmla="*/ 184 w 204"/>
                  <a:gd name="T1" fmla="*/ 65 h 145"/>
                  <a:gd name="T2" fmla="*/ 143 w 204"/>
                  <a:gd name="T3" fmla="*/ 44 h 145"/>
                  <a:gd name="T4" fmla="*/ 101 w 204"/>
                  <a:gd name="T5" fmla="*/ 16 h 145"/>
                  <a:gd name="T6" fmla="*/ 86 w 204"/>
                  <a:gd name="T7" fmla="*/ 2 h 145"/>
                  <a:gd name="T8" fmla="*/ 73 w 204"/>
                  <a:gd name="T9" fmla="*/ 23 h 145"/>
                  <a:gd name="T10" fmla="*/ 37 w 204"/>
                  <a:gd name="T11" fmla="*/ 51 h 145"/>
                  <a:gd name="T12" fmla="*/ 45 w 204"/>
                  <a:gd name="T13" fmla="*/ 143 h 145"/>
                  <a:gd name="T14" fmla="*/ 192 w 204"/>
                  <a:gd name="T15" fmla="*/ 114 h 145"/>
                  <a:gd name="T16" fmla="*/ 199 w 204"/>
                  <a:gd name="T17" fmla="*/ 94 h 145"/>
                  <a:gd name="T18" fmla="*/ 184 w 204"/>
                  <a:gd name="T19" fmla="*/ 65 h 14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4"/>
                  <a:gd name="T31" fmla="*/ 0 h 145"/>
                  <a:gd name="T32" fmla="*/ 204 w 204"/>
                  <a:gd name="T33" fmla="*/ 145 h 14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4" h="145">
                    <a:moveTo>
                      <a:pt x="188" y="66"/>
                    </a:moveTo>
                    <a:cubicBezTo>
                      <a:pt x="174" y="57"/>
                      <a:pt x="158" y="53"/>
                      <a:pt x="146" y="45"/>
                    </a:cubicBezTo>
                    <a:cubicBezTo>
                      <a:pt x="92" y="9"/>
                      <a:pt x="152" y="32"/>
                      <a:pt x="103" y="16"/>
                    </a:cubicBezTo>
                    <a:cubicBezTo>
                      <a:pt x="98" y="11"/>
                      <a:pt x="94" y="0"/>
                      <a:pt x="88" y="2"/>
                    </a:cubicBezTo>
                    <a:cubicBezTo>
                      <a:pt x="79" y="3"/>
                      <a:pt x="79" y="16"/>
                      <a:pt x="74" y="23"/>
                    </a:cubicBezTo>
                    <a:cubicBezTo>
                      <a:pt x="63" y="34"/>
                      <a:pt x="49" y="41"/>
                      <a:pt x="38" y="52"/>
                    </a:cubicBezTo>
                    <a:cubicBezTo>
                      <a:pt x="26" y="100"/>
                      <a:pt x="0" y="102"/>
                      <a:pt x="46" y="145"/>
                    </a:cubicBezTo>
                    <a:cubicBezTo>
                      <a:pt x="111" y="123"/>
                      <a:pt x="119" y="122"/>
                      <a:pt x="196" y="116"/>
                    </a:cubicBezTo>
                    <a:cubicBezTo>
                      <a:pt x="198" y="109"/>
                      <a:pt x="204" y="102"/>
                      <a:pt x="203" y="95"/>
                    </a:cubicBezTo>
                    <a:cubicBezTo>
                      <a:pt x="200" y="82"/>
                      <a:pt x="151" y="66"/>
                      <a:pt x="188" y="6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rgbClr val="000000"/>
                  </a:gs>
                </a:gsLst>
                <a:lin ang="27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90" name="Freeform 58"/>
              <p:cNvSpPr>
                <a:spLocks/>
              </p:cNvSpPr>
              <p:nvPr/>
            </p:nvSpPr>
            <p:spPr bwMode="auto">
              <a:xfrm>
                <a:off x="931" y="2193"/>
                <a:ext cx="194" cy="114"/>
              </a:xfrm>
              <a:custGeom>
                <a:avLst/>
                <a:gdLst>
                  <a:gd name="T0" fmla="*/ 9 w 198"/>
                  <a:gd name="T1" fmla="*/ 35 h 116"/>
                  <a:gd name="T2" fmla="*/ 51 w 198"/>
                  <a:gd name="T3" fmla="*/ 42 h 116"/>
                  <a:gd name="T4" fmla="*/ 65 w 198"/>
                  <a:gd name="T5" fmla="*/ 71 h 116"/>
                  <a:gd name="T6" fmla="*/ 114 w 198"/>
                  <a:gd name="T7" fmla="*/ 91 h 116"/>
                  <a:gd name="T8" fmla="*/ 184 w 198"/>
                  <a:gd name="T9" fmla="*/ 85 h 116"/>
                  <a:gd name="T10" fmla="*/ 191 w 198"/>
                  <a:gd name="T11" fmla="*/ 63 h 116"/>
                  <a:gd name="T12" fmla="*/ 121 w 198"/>
                  <a:gd name="T13" fmla="*/ 42 h 116"/>
                  <a:gd name="T14" fmla="*/ 58 w 198"/>
                  <a:gd name="T15" fmla="*/ 14 h 116"/>
                  <a:gd name="T16" fmla="*/ 16 w 198"/>
                  <a:gd name="T17" fmla="*/ 0 h 116"/>
                  <a:gd name="T18" fmla="*/ 2 w 198"/>
                  <a:gd name="T19" fmla="*/ 22 h 116"/>
                  <a:gd name="T20" fmla="*/ 9 w 198"/>
                  <a:gd name="T21" fmla="*/ 42 h 116"/>
                  <a:gd name="T22" fmla="*/ 9 w 198"/>
                  <a:gd name="T23" fmla="*/ 35 h 11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8"/>
                  <a:gd name="T37" fmla="*/ 0 h 116"/>
                  <a:gd name="T38" fmla="*/ 198 w 198"/>
                  <a:gd name="T39" fmla="*/ 116 h 11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8" h="116">
                    <a:moveTo>
                      <a:pt x="9" y="36"/>
                    </a:moveTo>
                    <a:cubicBezTo>
                      <a:pt x="23" y="38"/>
                      <a:pt x="39" y="35"/>
                      <a:pt x="52" y="43"/>
                    </a:cubicBezTo>
                    <a:cubicBezTo>
                      <a:pt x="61" y="48"/>
                      <a:pt x="59" y="63"/>
                      <a:pt x="66" y="72"/>
                    </a:cubicBezTo>
                    <a:cubicBezTo>
                      <a:pt x="79" y="92"/>
                      <a:pt x="91" y="88"/>
                      <a:pt x="116" y="93"/>
                    </a:cubicBezTo>
                    <a:cubicBezTo>
                      <a:pt x="140" y="116"/>
                      <a:pt x="164" y="107"/>
                      <a:pt x="188" y="86"/>
                    </a:cubicBezTo>
                    <a:cubicBezTo>
                      <a:pt x="190" y="78"/>
                      <a:pt x="198" y="70"/>
                      <a:pt x="195" y="64"/>
                    </a:cubicBezTo>
                    <a:cubicBezTo>
                      <a:pt x="193" y="61"/>
                      <a:pt x="131" y="45"/>
                      <a:pt x="123" y="43"/>
                    </a:cubicBezTo>
                    <a:cubicBezTo>
                      <a:pt x="88" y="8"/>
                      <a:pt x="116" y="28"/>
                      <a:pt x="59" y="14"/>
                    </a:cubicBezTo>
                    <a:cubicBezTo>
                      <a:pt x="44" y="10"/>
                      <a:pt x="16" y="0"/>
                      <a:pt x="16" y="0"/>
                    </a:cubicBezTo>
                    <a:cubicBezTo>
                      <a:pt x="11" y="7"/>
                      <a:pt x="3" y="13"/>
                      <a:pt x="2" y="22"/>
                    </a:cubicBezTo>
                    <a:cubicBezTo>
                      <a:pt x="0" y="29"/>
                      <a:pt x="5" y="36"/>
                      <a:pt x="9" y="43"/>
                    </a:cubicBezTo>
                    <a:cubicBezTo>
                      <a:pt x="10" y="45"/>
                      <a:pt x="9" y="38"/>
                      <a:pt x="9" y="3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rgbClr val="000000"/>
                  </a:gs>
                </a:gsLst>
                <a:lin ang="27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91" name="Freeform 59"/>
              <p:cNvSpPr>
                <a:spLocks/>
              </p:cNvSpPr>
              <p:nvPr/>
            </p:nvSpPr>
            <p:spPr bwMode="auto">
              <a:xfrm>
                <a:off x="1899" y="1583"/>
                <a:ext cx="177" cy="133"/>
              </a:xfrm>
              <a:custGeom>
                <a:avLst/>
                <a:gdLst>
                  <a:gd name="T0" fmla="*/ 101 w 181"/>
                  <a:gd name="T1" fmla="*/ 14 h 136"/>
                  <a:gd name="T2" fmla="*/ 30 w 181"/>
                  <a:gd name="T3" fmla="*/ 0 h 136"/>
                  <a:gd name="T4" fmla="*/ 17 w 181"/>
                  <a:gd name="T5" fmla="*/ 21 h 136"/>
                  <a:gd name="T6" fmla="*/ 3 w 181"/>
                  <a:gd name="T7" fmla="*/ 63 h 136"/>
                  <a:gd name="T8" fmla="*/ 10 w 181"/>
                  <a:gd name="T9" fmla="*/ 111 h 136"/>
                  <a:gd name="T10" fmla="*/ 66 w 181"/>
                  <a:gd name="T11" fmla="*/ 76 h 136"/>
                  <a:gd name="T12" fmla="*/ 114 w 181"/>
                  <a:gd name="T13" fmla="*/ 69 h 136"/>
                  <a:gd name="T14" fmla="*/ 177 w 181"/>
                  <a:gd name="T15" fmla="*/ 56 h 136"/>
                  <a:gd name="T16" fmla="*/ 143 w 181"/>
                  <a:gd name="T17" fmla="*/ 27 h 136"/>
                  <a:gd name="T18" fmla="*/ 101 w 181"/>
                  <a:gd name="T19" fmla="*/ 14 h 1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1"/>
                  <a:gd name="T31" fmla="*/ 0 h 136"/>
                  <a:gd name="T32" fmla="*/ 181 w 181"/>
                  <a:gd name="T33" fmla="*/ 136 h 1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1" h="136">
                    <a:moveTo>
                      <a:pt x="103" y="14"/>
                    </a:moveTo>
                    <a:cubicBezTo>
                      <a:pt x="66" y="21"/>
                      <a:pt x="57" y="24"/>
                      <a:pt x="31" y="0"/>
                    </a:cubicBezTo>
                    <a:cubicBezTo>
                      <a:pt x="26" y="7"/>
                      <a:pt x="20" y="13"/>
                      <a:pt x="17" y="21"/>
                    </a:cubicBezTo>
                    <a:cubicBezTo>
                      <a:pt x="10" y="34"/>
                      <a:pt x="3" y="64"/>
                      <a:pt x="3" y="64"/>
                    </a:cubicBezTo>
                    <a:cubicBezTo>
                      <a:pt x="5" y="80"/>
                      <a:pt x="0" y="99"/>
                      <a:pt x="10" y="114"/>
                    </a:cubicBezTo>
                    <a:cubicBezTo>
                      <a:pt x="14" y="121"/>
                      <a:pt x="62" y="80"/>
                      <a:pt x="67" y="78"/>
                    </a:cubicBezTo>
                    <a:cubicBezTo>
                      <a:pt x="103" y="136"/>
                      <a:pt x="93" y="84"/>
                      <a:pt x="117" y="71"/>
                    </a:cubicBezTo>
                    <a:cubicBezTo>
                      <a:pt x="136" y="60"/>
                      <a:pt x="159" y="62"/>
                      <a:pt x="181" y="57"/>
                    </a:cubicBezTo>
                    <a:cubicBezTo>
                      <a:pt x="169" y="44"/>
                      <a:pt x="163" y="35"/>
                      <a:pt x="146" y="28"/>
                    </a:cubicBezTo>
                    <a:cubicBezTo>
                      <a:pt x="132" y="21"/>
                      <a:pt x="103" y="14"/>
                      <a:pt x="103" y="1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rgbClr val="000000"/>
                  </a:gs>
                </a:gsLst>
                <a:lin ang="27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</p:grpSp>
        <p:sp>
          <p:nvSpPr>
            <p:cNvPr id="5132" name="AutoShape 60"/>
            <p:cNvSpPr>
              <a:spLocks noChangeArrowheads="1"/>
            </p:cNvSpPr>
            <p:nvPr/>
          </p:nvSpPr>
          <p:spPr bwMode="auto">
            <a:xfrm>
              <a:off x="4783" y="1284"/>
              <a:ext cx="279" cy="310"/>
            </a:xfrm>
            <a:prstGeom prst="sun">
              <a:avLst>
                <a:gd name="adj" fmla="val 25000"/>
              </a:avLst>
            </a:prstGeom>
            <a:solidFill>
              <a:srgbClr val="F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b="1"/>
            </a:p>
          </p:txBody>
        </p:sp>
        <p:grpSp>
          <p:nvGrpSpPr>
            <p:cNvPr id="5133" name="Group 61"/>
            <p:cNvGrpSpPr>
              <a:grpSpLocks/>
            </p:cNvGrpSpPr>
            <p:nvPr/>
          </p:nvGrpSpPr>
          <p:grpSpPr bwMode="auto">
            <a:xfrm rot="-1389363">
              <a:off x="3677" y="1267"/>
              <a:ext cx="388" cy="601"/>
              <a:chOff x="4417" y="1449"/>
              <a:chExt cx="388" cy="601"/>
            </a:xfrm>
          </p:grpSpPr>
          <p:grpSp>
            <p:nvGrpSpPr>
              <p:cNvPr id="5252" name="Group 62"/>
              <p:cNvGrpSpPr>
                <a:grpSpLocks/>
              </p:cNvGrpSpPr>
              <p:nvPr/>
            </p:nvGrpSpPr>
            <p:grpSpPr bwMode="auto">
              <a:xfrm rot="-351269">
                <a:off x="4417" y="1544"/>
                <a:ext cx="189" cy="421"/>
                <a:chOff x="3275" y="2544"/>
                <a:chExt cx="240" cy="496"/>
              </a:xfrm>
            </p:grpSpPr>
            <p:sp>
              <p:nvSpPr>
                <p:cNvPr id="5274" name="Freeform 63"/>
                <p:cNvSpPr>
                  <a:spLocks/>
                </p:cNvSpPr>
                <p:nvPr/>
              </p:nvSpPr>
              <p:spPr bwMode="auto">
                <a:xfrm>
                  <a:off x="3275" y="2544"/>
                  <a:ext cx="240" cy="496"/>
                </a:xfrm>
                <a:custGeom>
                  <a:avLst/>
                  <a:gdLst>
                    <a:gd name="T0" fmla="*/ 0 w 240"/>
                    <a:gd name="T1" fmla="*/ 0 h 496"/>
                    <a:gd name="T2" fmla="*/ 240 w 240"/>
                    <a:gd name="T3" fmla="*/ 0 h 496"/>
                    <a:gd name="T4" fmla="*/ 181 w 240"/>
                    <a:gd name="T5" fmla="*/ 496 h 496"/>
                    <a:gd name="T6" fmla="*/ 37 w 240"/>
                    <a:gd name="T7" fmla="*/ 469 h 496"/>
                    <a:gd name="T8" fmla="*/ 0 w 240"/>
                    <a:gd name="T9" fmla="*/ 0 h 4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496"/>
                    <a:gd name="T17" fmla="*/ 240 w 240"/>
                    <a:gd name="T18" fmla="*/ 496 h 4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496">
                      <a:moveTo>
                        <a:pt x="0" y="0"/>
                      </a:moveTo>
                      <a:lnTo>
                        <a:pt x="240" y="0"/>
                      </a:lnTo>
                      <a:lnTo>
                        <a:pt x="181" y="496"/>
                      </a:lnTo>
                      <a:lnTo>
                        <a:pt x="37" y="46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E84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grpSp>
              <p:nvGrpSpPr>
                <p:cNvPr id="5275" name="Group 64"/>
                <p:cNvGrpSpPr>
                  <a:grpSpLocks/>
                </p:cNvGrpSpPr>
                <p:nvPr/>
              </p:nvGrpSpPr>
              <p:grpSpPr bwMode="auto">
                <a:xfrm flipH="1">
                  <a:off x="3312" y="2604"/>
                  <a:ext cx="142" cy="279"/>
                  <a:chOff x="3686" y="3356"/>
                  <a:chExt cx="142" cy="279"/>
                </a:xfrm>
              </p:grpSpPr>
              <p:sp>
                <p:nvSpPr>
                  <p:cNvPr id="5276" name="Freeform 65"/>
                  <p:cNvSpPr>
                    <a:spLocks/>
                  </p:cNvSpPr>
                  <p:nvPr/>
                </p:nvSpPr>
                <p:spPr bwMode="auto">
                  <a:xfrm>
                    <a:off x="3686" y="3414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77" name="Freeform 66"/>
                  <p:cNvSpPr>
                    <a:spLocks/>
                  </p:cNvSpPr>
                  <p:nvPr/>
                </p:nvSpPr>
                <p:spPr bwMode="auto">
                  <a:xfrm>
                    <a:off x="3782" y="3508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78" name="Freeform 67"/>
                  <p:cNvSpPr>
                    <a:spLocks/>
                  </p:cNvSpPr>
                  <p:nvPr/>
                </p:nvSpPr>
                <p:spPr bwMode="auto">
                  <a:xfrm>
                    <a:off x="3753" y="3409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79" name="Freeform 68"/>
                  <p:cNvSpPr>
                    <a:spLocks/>
                  </p:cNvSpPr>
                  <p:nvPr/>
                </p:nvSpPr>
                <p:spPr bwMode="auto">
                  <a:xfrm>
                    <a:off x="3718" y="3356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80" name="Freeform 69"/>
                  <p:cNvSpPr>
                    <a:spLocks/>
                  </p:cNvSpPr>
                  <p:nvPr/>
                </p:nvSpPr>
                <p:spPr bwMode="auto">
                  <a:xfrm>
                    <a:off x="3728" y="3461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81" name="Freeform 70"/>
                  <p:cNvSpPr>
                    <a:spLocks/>
                  </p:cNvSpPr>
                  <p:nvPr/>
                </p:nvSpPr>
                <p:spPr bwMode="auto">
                  <a:xfrm>
                    <a:off x="3798" y="3448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82" name="Freeform 71"/>
                  <p:cNvSpPr>
                    <a:spLocks/>
                  </p:cNvSpPr>
                  <p:nvPr/>
                </p:nvSpPr>
                <p:spPr bwMode="auto">
                  <a:xfrm>
                    <a:off x="3707" y="3574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83" name="Freeform 72"/>
                  <p:cNvSpPr>
                    <a:spLocks/>
                  </p:cNvSpPr>
                  <p:nvPr/>
                </p:nvSpPr>
                <p:spPr bwMode="auto">
                  <a:xfrm>
                    <a:off x="3756" y="3608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</p:grpSp>
          </p:grpSp>
          <p:grpSp>
            <p:nvGrpSpPr>
              <p:cNvPr id="5253" name="Group 73"/>
              <p:cNvGrpSpPr>
                <a:grpSpLocks/>
              </p:cNvGrpSpPr>
              <p:nvPr/>
            </p:nvGrpSpPr>
            <p:grpSpPr bwMode="auto">
              <a:xfrm rot="1872930" flipH="1">
                <a:off x="4682" y="1775"/>
                <a:ext cx="123" cy="275"/>
                <a:chOff x="3275" y="2544"/>
                <a:chExt cx="240" cy="496"/>
              </a:xfrm>
            </p:grpSpPr>
            <p:sp>
              <p:nvSpPr>
                <p:cNvPr id="5264" name="Freeform 74"/>
                <p:cNvSpPr>
                  <a:spLocks/>
                </p:cNvSpPr>
                <p:nvPr/>
              </p:nvSpPr>
              <p:spPr bwMode="auto">
                <a:xfrm>
                  <a:off x="3275" y="2544"/>
                  <a:ext cx="240" cy="496"/>
                </a:xfrm>
                <a:custGeom>
                  <a:avLst/>
                  <a:gdLst>
                    <a:gd name="T0" fmla="*/ 0 w 240"/>
                    <a:gd name="T1" fmla="*/ 0 h 496"/>
                    <a:gd name="T2" fmla="*/ 240 w 240"/>
                    <a:gd name="T3" fmla="*/ 0 h 496"/>
                    <a:gd name="T4" fmla="*/ 181 w 240"/>
                    <a:gd name="T5" fmla="*/ 496 h 496"/>
                    <a:gd name="T6" fmla="*/ 37 w 240"/>
                    <a:gd name="T7" fmla="*/ 469 h 496"/>
                    <a:gd name="T8" fmla="*/ 0 w 240"/>
                    <a:gd name="T9" fmla="*/ 0 h 4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496"/>
                    <a:gd name="T17" fmla="*/ 240 w 240"/>
                    <a:gd name="T18" fmla="*/ 496 h 4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496">
                      <a:moveTo>
                        <a:pt x="0" y="0"/>
                      </a:moveTo>
                      <a:lnTo>
                        <a:pt x="240" y="0"/>
                      </a:lnTo>
                      <a:lnTo>
                        <a:pt x="181" y="496"/>
                      </a:lnTo>
                      <a:lnTo>
                        <a:pt x="37" y="46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E84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grpSp>
              <p:nvGrpSpPr>
                <p:cNvPr id="5265" name="Group 75"/>
                <p:cNvGrpSpPr>
                  <a:grpSpLocks/>
                </p:cNvGrpSpPr>
                <p:nvPr/>
              </p:nvGrpSpPr>
              <p:grpSpPr bwMode="auto">
                <a:xfrm flipH="1">
                  <a:off x="3312" y="2604"/>
                  <a:ext cx="142" cy="279"/>
                  <a:chOff x="3686" y="3356"/>
                  <a:chExt cx="142" cy="279"/>
                </a:xfrm>
              </p:grpSpPr>
              <p:sp>
                <p:nvSpPr>
                  <p:cNvPr id="5266" name="Freeform 76"/>
                  <p:cNvSpPr>
                    <a:spLocks/>
                  </p:cNvSpPr>
                  <p:nvPr/>
                </p:nvSpPr>
                <p:spPr bwMode="auto">
                  <a:xfrm>
                    <a:off x="3686" y="3414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67" name="Freeform 77"/>
                  <p:cNvSpPr>
                    <a:spLocks/>
                  </p:cNvSpPr>
                  <p:nvPr/>
                </p:nvSpPr>
                <p:spPr bwMode="auto">
                  <a:xfrm>
                    <a:off x="3782" y="3508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68" name="Freeform 78"/>
                  <p:cNvSpPr>
                    <a:spLocks/>
                  </p:cNvSpPr>
                  <p:nvPr/>
                </p:nvSpPr>
                <p:spPr bwMode="auto">
                  <a:xfrm>
                    <a:off x="3753" y="3409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69" name="Freeform 79"/>
                  <p:cNvSpPr>
                    <a:spLocks/>
                  </p:cNvSpPr>
                  <p:nvPr/>
                </p:nvSpPr>
                <p:spPr bwMode="auto">
                  <a:xfrm>
                    <a:off x="3718" y="3356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70" name="Freeform 80"/>
                  <p:cNvSpPr>
                    <a:spLocks/>
                  </p:cNvSpPr>
                  <p:nvPr/>
                </p:nvSpPr>
                <p:spPr bwMode="auto">
                  <a:xfrm>
                    <a:off x="3728" y="3461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71" name="Freeform 81"/>
                  <p:cNvSpPr>
                    <a:spLocks/>
                  </p:cNvSpPr>
                  <p:nvPr/>
                </p:nvSpPr>
                <p:spPr bwMode="auto">
                  <a:xfrm>
                    <a:off x="3798" y="3448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72" name="Freeform 82"/>
                  <p:cNvSpPr>
                    <a:spLocks/>
                  </p:cNvSpPr>
                  <p:nvPr/>
                </p:nvSpPr>
                <p:spPr bwMode="auto">
                  <a:xfrm>
                    <a:off x="3707" y="3574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73" name="Freeform 83"/>
                  <p:cNvSpPr>
                    <a:spLocks/>
                  </p:cNvSpPr>
                  <p:nvPr/>
                </p:nvSpPr>
                <p:spPr bwMode="auto">
                  <a:xfrm>
                    <a:off x="3756" y="3608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</p:grpSp>
          </p:grpSp>
          <p:grpSp>
            <p:nvGrpSpPr>
              <p:cNvPr id="5254" name="Group 84"/>
              <p:cNvGrpSpPr>
                <a:grpSpLocks/>
              </p:cNvGrpSpPr>
              <p:nvPr/>
            </p:nvGrpSpPr>
            <p:grpSpPr bwMode="auto">
              <a:xfrm rot="540482">
                <a:off x="4561" y="1449"/>
                <a:ext cx="224" cy="546"/>
                <a:chOff x="3781" y="2548"/>
                <a:chExt cx="224" cy="518"/>
              </a:xfrm>
            </p:grpSpPr>
            <p:sp>
              <p:nvSpPr>
                <p:cNvPr id="5255" name="Freeform 85"/>
                <p:cNvSpPr>
                  <a:spLocks/>
                </p:cNvSpPr>
                <p:nvPr/>
              </p:nvSpPr>
              <p:spPr bwMode="auto">
                <a:xfrm>
                  <a:off x="3781" y="2548"/>
                  <a:ext cx="224" cy="518"/>
                </a:xfrm>
                <a:custGeom>
                  <a:avLst/>
                  <a:gdLst>
                    <a:gd name="T0" fmla="*/ 48 w 224"/>
                    <a:gd name="T1" fmla="*/ 518 h 528"/>
                    <a:gd name="T2" fmla="*/ 155 w 224"/>
                    <a:gd name="T3" fmla="*/ 518 h 528"/>
                    <a:gd name="T4" fmla="*/ 224 w 224"/>
                    <a:gd name="T5" fmla="*/ 179 h 528"/>
                    <a:gd name="T6" fmla="*/ 134 w 224"/>
                    <a:gd name="T7" fmla="*/ 0 h 528"/>
                    <a:gd name="T8" fmla="*/ 0 w 224"/>
                    <a:gd name="T9" fmla="*/ 163 h 528"/>
                    <a:gd name="T10" fmla="*/ 48 w 224"/>
                    <a:gd name="T11" fmla="*/ 518 h 52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24"/>
                    <a:gd name="T19" fmla="*/ 0 h 528"/>
                    <a:gd name="T20" fmla="*/ 224 w 224"/>
                    <a:gd name="T21" fmla="*/ 528 h 52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24" h="528">
                      <a:moveTo>
                        <a:pt x="48" y="528"/>
                      </a:moveTo>
                      <a:lnTo>
                        <a:pt x="155" y="528"/>
                      </a:lnTo>
                      <a:lnTo>
                        <a:pt x="224" y="182"/>
                      </a:lnTo>
                      <a:lnTo>
                        <a:pt x="134" y="0"/>
                      </a:lnTo>
                      <a:lnTo>
                        <a:pt x="0" y="166"/>
                      </a:lnTo>
                      <a:lnTo>
                        <a:pt x="48" y="528"/>
                      </a:lnTo>
                      <a:close/>
                    </a:path>
                  </a:pathLst>
                </a:custGeom>
                <a:solidFill>
                  <a:srgbClr val="8C6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256" name="Freeform 86"/>
                <p:cNvSpPr>
                  <a:spLocks/>
                </p:cNvSpPr>
                <p:nvPr/>
              </p:nvSpPr>
              <p:spPr bwMode="auto">
                <a:xfrm>
                  <a:off x="3819" y="2715"/>
                  <a:ext cx="30" cy="26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6 h 48"/>
                    <a:gd name="T4" fmla="*/ 30 w 53"/>
                    <a:gd name="T5" fmla="*/ 23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257" name="Freeform 87"/>
                <p:cNvSpPr>
                  <a:spLocks/>
                </p:cNvSpPr>
                <p:nvPr/>
              </p:nvSpPr>
              <p:spPr bwMode="auto">
                <a:xfrm>
                  <a:off x="3915" y="2809"/>
                  <a:ext cx="30" cy="26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6 h 48"/>
                    <a:gd name="T4" fmla="*/ 30 w 53"/>
                    <a:gd name="T5" fmla="*/ 23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258" name="Freeform 88"/>
                <p:cNvSpPr>
                  <a:spLocks/>
                </p:cNvSpPr>
                <p:nvPr/>
              </p:nvSpPr>
              <p:spPr bwMode="auto">
                <a:xfrm>
                  <a:off x="3886" y="2710"/>
                  <a:ext cx="30" cy="26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6 h 48"/>
                    <a:gd name="T4" fmla="*/ 30 w 53"/>
                    <a:gd name="T5" fmla="*/ 23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259" name="Freeform 89"/>
                <p:cNvSpPr>
                  <a:spLocks/>
                </p:cNvSpPr>
                <p:nvPr/>
              </p:nvSpPr>
              <p:spPr bwMode="auto">
                <a:xfrm>
                  <a:off x="3851" y="2657"/>
                  <a:ext cx="30" cy="26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6 h 48"/>
                    <a:gd name="T4" fmla="*/ 30 w 53"/>
                    <a:gd name="T5" fmla="*/ 23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260" name="Freeform 90"/>
                <p:cNvSpPr>
                  <a:spLocks/>
                </p:cNvSpPr>
                <p:nvPr/>
              </p:nvSpPr>
              <p:spPr bwMode="auto">
                <a:xfrm>
                  <a:off x="3861" y="2762"/>
                  <a:ext cx="30" cy="26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6 h 48"/>
                    <a:gd name="T4" fmla="*/ 30 w 53"/>
                    <a:gd name="T5" fmla="*/ 23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261" name="Freeform 91"/>
                <p:cNvSpPr>
                  <a:spLocks/>
                </p:cNvSpPr>
                <p:nvPr/>
              </p:nvSpPr>
              <p:spPr bwMode="auto">
                <a:xfrm>
                  <a:off x="3931" y="2749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262" name="Freeform 92"/>
                <p:cNvSpPr>
                  <a:spLocks/>
                </p:cNvSpPr>
                <p:nvPr/>
              </p:nvSpPr>
              <p:spPr bwMode="auto">
                <a:xfrm>
                  <a:off x="3840" y="2875"/>
                  <a:ext cx="30" cy="26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6 h 48"/>
                    <a:gd name="T4" fmla="*/ 30 w 53"/>
                    <a:gd name="T5" fmla="*/ 23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263" name="Freeform 93"/>
                <p:cNvSpPr>
                  <a:spLocks/>
                </p:cNvSpPr>
                <p:nvPr/>
              </p:nvSpPr>
              <p:spPr bwMode="auto">
                <a:xfrm>
                  <a:off x="3889" y="2909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</p:grpSp>
        </p:grpSp>
        <p:grpSp>
          <p:nvGrpSpPr>
            <p:cNvPr id="5134" name="Group 94"/>
            <p:cNvGrpSpPr>
              <a:grpSpLocks/>
            </p:cNvGrpSpPr>
            <p:nvPr/>
          </p:nvGrpSpPr>
          <p:grpSpPr bwMode="auto">
            <a:xfrm rot="-1086050">
              <a:off x="4300" y="2538"/>
              <a:ext cx="313" cy="315"/>
              <a:chOff x="2483" y="3155"/>
              <a:chExt cx="429" cy="832"/>
            </a:xfrm>
          </p:grpSpPr>
          <p:sp>
            <p:nvSpPr>
              <p:cNvPr id="5239" name="Freeform 95"/>
              <p:cNvSpPr>
                <a:spLocks/>
              </p:cNvSpPr>
              <p:nvPr/>
            </p:nvSpPr>
            <p:spPr bwMode="auto">
              <a:xfrm>
                <a:off x="2483" y="3155"/>
                <a:ext cx="424" cy="832"/>
              </a:xfrm>
              <a:custGeom>
                <a:avLst/>
                <a:gdLst>
                  <a:gd name="T0" fmla="*/ 413 w 424"/>
                  <a:gd name="T1" fmla="*/ 0 h 832"/>
                  <a:gd name="T2" fmla="*/ 378 w 424"/>
                  <a:gd name="T3" fmla="*/ 293 h 832"/>
                  <a:gd name="T4" fmla="*/ 272 w 424"/>
                  <a:gd name="T5" fmla="*/ 589 h 832"/>
                  <a:gd name="T6" fmla="*/ 0 w 424"/>
                  <a:gd name="T7" fmla="*/ 824 h 832"/>
                  <a:gd name="T8" fmla="*/ 48 w 424"/>
                  <a:gd name="T9" fmla="*/ 832 h 832"/>
                  <a:gd name="T10" fmla="*/ 104 w 424"/>
                  <a:gd name="T11" fmla="*/ 818 h 832"/>
                  <a:gd name="T12" fmla="*/ 302 w 424"/>
                  <a:gd name="T13" fmla="*/ 605 h 832"/>
                  <a:gd name="T14" fmla="*/ 401 w 424"/>
                  <a:gd name="T15" fmla="*/ 302 h 832"/>
                  <a:gd name="T16" fmla="*/ 424 w 424"/>
                  <a:gd name="T17" fmla="*/ 0 h 832"/>
                  <a:gd name="T18" fmla="*/ 413 w 424"/>
                  <a:gd name="T19" fmla="*/ 0 h 8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24"/>
                  <a:gd name="T31" fmla="*/ 0 h 832"/>
                  <a:gd name="T32" fmla="*/ 424 w 424"/>
                  <a:gd name="T33" fmla="*/ 832 h 8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24" h="832">
                    <a:moveTo>
                      <a:pt x="413" y="0"/>
                    </a:moveTo>
                    <a:lnTo>
                      <a:pt x="378" y="293"/>
                    </a:lnTo>
                    <a:lnTo>
                      <a:pt x="272" y="589"/>
                    </a:lnTo>
                    <a:lnTo>
                      <a:pt x="0" y="824"/>
                    </a:lnTo>
                    <a:lnTo>
                      <a:pt x="48" y="832"/>
                    </a:lnTo>
                    <a:lnTo>
                      <a:pt x="104" y="818"/>
                    </a:lnTo>
                    <a:lnTo>
                      <a:pt x="302" y="605"/>
                    </a:lnTo>
                    <a:lnTo>
                      <a:pt x="401" y="302"/>
                    </a:lnTo>
                    <a:lnTo>
                      <a:pt x="424" y="0"/>
                    </a:lnTo>
                    <a:lnTo>
                      <a:pt x="41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40" name="Freeform 96"/>
              <p:cNvSpPr>
                <a:spLocks/>
              </p:cNvSpPr>
              <p:nvPr/>
            </p:nvSpPr>
            <p:spPr bwMode="auto">
              <a:xfrm rot="-1741041">
                <a:off x="2885" y="3172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41" name="Freeform 97"/>
              <p:cNvSpPr>
                <a:spLocks/>
              </p:cNvSpPr>
              <p:nvPr/>
            </p:nvSpPr>
            <p:spPr bwMode="auto">
              <a:xfrm rot="-1741041">
                <a:off x="2877" y="3250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42" name="Freeform 98"/>
              <p:cNvSpPr>
                <a:spLocks/>
              </p:cNvSpPr>
              <p:nvPr/>
            </p:nvSpPr>
            <p:spPr bwMode="auto">
              <a:xfrm rot="-1741041">
                <a:off x="2871" y="3328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43" name="Freeform 99"/>
              <p:cNvSpPr>
                <a:spLocks/>
              </p:cNvSpPr>
              <p:nvPr/>
            </p:nvSpPr>
            <p:spPr bwMode="auto">
              <a:xfrm rot="-1741041">
                <a:off x="2863" y="3406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44" name="Freeform 100"/>
              <p:cNvSpPr>
                <a:spLocks/>
              </p:cNvSpPr>
              <p:nvPr/>
            </p:nvSpPr>
            <p:spPr bwMode="auto">
              <a:xfrm rot="-1741041">
                <a:off x="2841" y="3486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45" name="Freeform 101"/>
              <p:cNvSpPr>
                <a:spLocks/>
              </p:cNvSpPr>
              <p:nvPr/>
            </p:nvSpPr>
            <p:spPr bwMode="auto">
              <a:xfrm rot="-1741041">
                <a:off x="2817" y="3566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46" name="Freeform 102"/>
              <p:cNvSpPr>
                <a:spLocks/>
              </p:cNvSpPr>
              <p:nvPr/>
            </p:nvSpPr>
            <p:spPr bwMode="auto">
              <a:xfrm rot="-1741041">
                <a:off x="2789" y="3640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47" name="Freeform 103"/>
              <p:cNvSpPr>
                <a:spLocks/>
              </p:cNvSpPr>
              <p:nvPr/>
            </p:nvSpPr>
            <p:spPr bwMode="auto">
              <a:xfrm rot="-1741041">
                <a:off x="2763" y="3708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48" name="Freeform 104"/>
              <p:cNvSpPr>
                <a:spLocks/>
              </p:cNvSpPr>
              <p:nvPr/>
            </p:nvSpPr>
            <p:spPr bwMode="auto">
              <a:xfrm rot="471152">
                <a:off x="2719" y="3772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49" name="Freeform 105"/>
              <p:cNvSpPr>
                <a:spLocks/>
              </p:cNvSpPr>
              <p:nvPr/>
            </p:nvSpPr>
            <p:spPr bwMode="auto">
              <a:xfrm rot="471152">
                <a:off x="2659" y="3832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50" name="Freeform 106"/>
              <p:cNvSpPr>
                <a:spLocks/>
              </p:cNvSpPr>
              <p:nvPr/>
            </p:nvSpPr>
            <p:spPr bwMode="auto">
              <a:xfrm rot="471152">
                <a:off x="2607" y="3882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51" name="Freeform 107"/>
              <p:cNvSpPr>
                <a:spLocks/>
              </p:cNvSpPr>
              <p:nvPr/>
            </p:nvSpPr>
            <p:spPr bwMode="auto">
              <a:xfrm rot="471152">
                <a:off x="2555" y="3932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</p:grpSp>
        <p:grpSp>
          <p:nvGrpSpPr>
            <p:cNvPr id="5135" name="Group 108"/>
            <p:cNvGrpSpPr>
              <a:grpSpLocks/>
            </p:cNvGrpSpPr>
            <p:nvPr/>
          </p:nvGrpSpPr>
          <p:grpSpPr bwMode="auto">
            <a:xfrm>
              <a:off x="4212" y="2481"/>
              <a:ext cx="208" cy="472"/>
              <a:chOff x="2483" y="3155"/>
              <a:chExt cx="429" cy="832"/>
            </a:xfrm>
          </p:grpSpPr>
          <p:sp>
            <p:nvSpPr>
              <p:cNvPr id="5226" name="Freeform 109"/>
              <p:cNvSpPr>
                <a:spLocks/>
              </p:cNvSpPr>
              <p:nvPr/>
            </p:nvSpPr>
            <p:spPr bwMode="auto">
              <a:xfrm>
                <a:off x="2483" y="3155"/>
                <a:ext cx="424" cy="832"/>
              </a:xfrm>
              <a:custGeom>
                <a:avLst/>
                <a:gdLst>
                  <a:gd name="T0" fmla="*/ 413 w 424"/>
                  <a:gd name="T1" fmla="*/ 0 h 832"/>
                  <a:gd name="T2" fmla="*/ 378 w 424"/>
                  <a:gd name="T3" fmla="*/ 293 h 832"/>
                  <a:gd name="T4" fmla="*/ 272 w 424"/>
                  <a:gd name="T5" fmla="*/ 589 h 832"/>
                  <a:gd name="T6" fmla="*/ 0 w 424"/>
                  <a:gd name="T7" fmla="*/ 824 h 832"/>
                  <a:gd name="T8" fmla="*/ 48 w 424"/>
                  <a:gd name="T9" fmla="*/ 832 h 832"/>
                  <a:gd name="T10" fmla="*/ 104 w 424"/>
                  <a:gd name="T11" fmla="*/ 818 h 832"/>
                  <a:gd name="T12" fmla="*/ 302 w 424"/>
                  <a:gd name="T13" fmla="*/ 605 h 832"/>
                  <a:gd name="T14" fmla="*/ 401 w 424"/>
                  <a:gd name="T15" fmla="*/ 302 h 832"/>
                  <a:gd name="T16" fmla="*/ 424 w 424"/>
                  <a:gd name="T17" fmla="*/ 0 h 832"/>
                  <a:gd name="T18" fmla="*/ 413 w 424"/>
                  <a:gd name="T19" fmla="*/ 0 h 8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24"/>
                  <a:gd name="T31" fmla="*/ 0 h 832"/>
                  <a:gd name="T32" fmla="*/ 424 w 424"/>
                  <a:gd name="T33" fmla="*/ 832 h 8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24" h="832">
                    <a:moveTo>
                      <a:pt x="413" y="0"/>
                    </a:moveTo>
                    <a:lnTo>
                      <a:pt x="378" y="293"/>
                    </a:lnTo>
                    <a:lnTo>
                      <a:pt x="272" y="589"/>
                    </a:lnTo>
                    <a:lnTo>
                      <a:pt x="0" y="824"/>
                    </a:lnTo>
                    <a:lnTo>
                      <a:pt x="48" y="832"/>
                    </a:lnTo>
                    <a:lnTo>
                      <a:pt x="104" y="818"/>
                    </a:lnTo>
                    <a:lnTo>
                      <a:pt x="302" y="605"/>
                    </a:lnTo>
                    <a:lnTo>
                      <a:pt x="401" y="302"/>
                    </a:lnTo>
                    <a:lnTo>
                      <a:pt x="424" y="0"/>
                    </a:lnTo>
                    <a:lnTo>
                      <a:pt x="413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27" name="Freeform 110"/>
              <p:cNvSpPr>
                <a:spLocks/>
              </p:cNvSpPr>
              <p:nvPr/>
            </p:nvSpPr>
            <p:spPr bwMode="auto">
              <a:xfrm rot="-1741041">
                <a:off x="2885" y="3172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28" name="Freeform 111"/>
              <p:cNvSpPr>
                <a:spLocks/>
              </p:cNvSpPr>
              <p:nvPr/>
            </p:nvSpPr>
            <p:spPr bwMode="auto">
              <a:xfrm rot="-1741041">
                <a:off x="2877" y="3250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29" name="Freeform 112"/>
              <p:cNvSpPr>
                <a:spLocks/>
              </p:cNvSpPr>
              <p:nvPr/>
            </p:nvSpPr>
            <p:spPr bwMode="auto">
              <a:xfrm rot="-1741041">
                <a:off x="2871" y="3328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30" name="Freeform 113"/>
              <p:cNvSpPr>
                <a:spLocks/>
              </p:cNvSpPr>
              <p:nvPr/>
            </p:nvSpPr>
            <p:spPr bwMode="auto">
              <a:xfrm rot="-1741041">
                <a:off x="2863" y="3406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31" name="Freeform 114"/>
              <p:cNvSpPr>
                <a:spLocks/>
              </p:cNvSpPr>
              <p:nvPr/>
            </p:nvSpPr>
            <p:spPr bwMode="auto">
              <a:xfrm rot="-1741041">
                <a:off x="2841" y="3486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32" name="Freeform 115"/>
              <p:cNvSpPr>
                <a:spLocks/>
              </p:cNvSpPr>
              <p:nvPr/>
            </p:nvSpPr>
            <p:spPr bwMode="auto">
              <a:xfrm rot="-1741041">
                <a:off x="2817" y="3566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33" name="Freeform 116"/>
              <p:cNvSpPr>
                <a:spLocks/>
              </p:cNvSpPr>
              <p:nvPr/>
            </p:nvSpPr>
            <p:spPr bwMode="auto">
              <a:xfrm rot="-1741041">
                <a:off x="2789" y="3640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34" name="Freeform 117"/>
              <p:cNvSpPr>
                <a:spLocks/>
              </p:cNvSpPr>
              <p:nvPr/>
            </p:nvSpPr>
            <p:spPr bwMode="auto">
              <a:xfrm rot="-1741041">
                <a:off x="2763" y="3708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35" name="Freeform 118"/>
              <p:cNvSpPr>
                <a:spLocks/>
              </p:cNvSpPr>
              <p:nvPr/>
            </p:nvSpPr>
            <p:spPr bwMode="auto">
              <a:xfrm rot="471152">
                <a:off x="2719" y="3772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36" name="Freeform 119"/>
              <p:cNvSpPr>
                <a:spLocks/>
              </p:cNvSpPr>
              <p:nvPr/>
            </p:nvSpPr>
            <p:spPr bwMode="auto">
              <a:xfrm rot="471152">
                <a:off x="2659" y="3832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37" name="Freeform 120"/>
              <p:cNvSpPr>
                <a:spLocks/>
              </p:cNvSpPr>
              <p:nvPr/>
            </p:nvSpPr>
            <p:spPr bwMode="auto">
              <a:xfrm rot="471152">
                <a:off x="2607" y="3882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38" name="Freeform 121"/>
              <p:cNvSpPr>
                <a:spLocks/>
              </p:cNvSpPr>
              <p:nvPr/>
            </p:nvSpPr>
            <p:spPr bwMode="auto">
              <a:xfrm rot="471152">
                <a:off x="2555" y="3932"/>
                <a:ext cx="27" cy="27"/>
              </a:xfrm>
              <a:custGeom>
                <a:avLst/>
                <a:gdLst>
                  <a:gd name="T0" fmla="*/ 18 w 42"/>
                  <a:gd name="T1" fmla="*/ 0 h 56"/>
                  <a:gd name="T2" fmla="*/ 27 w 42"/>
                  <a:gd name="T3" fmla="*/ 0 h 56"/>
                  <a:gd name="T4" fmla="*/ 6 w 42"/>
                  <a:gd name="T5" fmla="*/ 27 h 56"/>
                  <a:gd name="T6" fmla="*/ 0 w 42"/>
                  <a:gd name="T7" fmla="*/ 26 h 56"/>
                  <a:gd name="T8" fmla="*/ 18 w 4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6"/>
                  <a:gd name="T17" fmla="*/ 42 w 4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6">
                    <a:moveTo>
                      <a:pt x="28" y="0"/>
                    </a:moveTo>
                    <a:lnTo>
                      <a:pt x="42" y="0"/>
                    </a:lnTo>
                    <a:lnTo>
                      <a:pt x="10" y="56"/>
                    </a:lnTo>
                    <a:lnTo>
                      <a:pt x="0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</p:grpSp>
        <p:grpSp>
          <p:nvGrpSpPr>
            <p:cNvPr id="5136" name="Group 122"/>
            <p:cNvGrpSpPr>
              <a:grpSpLocks/>
            </p:cNvGrpSpPr>
            <p:nvPr/>
          </p:nvGrpSpPr>
          <p:grpSpPr bwMode="auto">
            <a:xfrm rot="19870042" flipH="1">
              <a:off x="3666" y="1974"/>
              <a:ext cx="754" cy="467"/>
              <a:chOff x="2294" y="1402"/>
              <a:chExt cx="1126" cy="698"/>
            </a:xfrm>
          </p:grpSpPr>
          <p:sp>
            <p:nvSpPr>
              <p:cNvPr id="5222" name="Freeform 123"/>
              <p:cNvSpPr>
                <a:spLocks/>
              </p:cNvSpPr>
              <p:nvPr/>
            </p:nvSpPr>
            <p:spPr bwMode="auto">
              <a:xfrm>
                <a:off x="2318" y="1402"/>
                <a:ext cx="1086" cy="682"/>
              </a:xfrm>
              <a:custGeom>
                <a:avLst/>
                <a:gdLst>
                  <a:gd name="T0" fmla="*/ 0 w 1086"/>
                  <a:gd name="T1" fmla="*/ 672 h 682"/>
                  <a:gd name="T2" fmla="*/ 1086 w 1086"/>
                  <a:gd name="T3" fmla="*/ 304 h 682"/>
                  <a:gd name="T4" fmla="*/ 987 w 1086"/>
                  <a:gd name="T5" fmla="*/ 264 h 682"/>
                  <a:gd name="T6" fmla="*/ 900 w 1086"/>
                  <a:gd name="T7" fmla="*/ 216 h 682"/>
                  <a:gd name="T8" fmla="*/ 762 w 1086"/>
                  <a:gd name="T9" fmla="*/ 124 h 682"/>
                  <a:gd name="T10" fmla="*/ 591 w 1086"/>
                  <a:gd name="T11" fmla="*/ 0 h 682"/>
                  <a:gd name="T12" fmla="*/ 574 w 1086"/>
                  <a:gd name="T13" fmla="*/ 216 h 682"/>
                  <a:gd name="T14" fmla="*/ 458 w 1086"/>
                  <a:gd name="T15" fmla="*/ 368 h 682"/>
                  <a:gd name="T16" fmla="*/ 248 w 1086"/>
                  <a:gd name="T17" fmla="*/ 302 h 682"/>
                  <a:gd name="T18" fmla="*/ 102 w 1086"/>
                  <a:gd name="T19" fmla="*/ 162 h 682"/>
                  <a:gd name="T20" fmla="*/ 59 w 1086"/>
                  <a:gd name="T21" fmla="*/ 416 h 682"/>
                  <a:gd name="T22" fmla="*/ 31 w 1086"/>
                  <a:gd name="T23" fmla="*/ 560 h 682"/>
                  <a:gd name="T24" fmla="*/ 0 w 1086"/>
                  <a:gd name="T25" fmla="*/ 672 h 68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86"/>
                  <a:gd name="T40" fmla="*/ 0 h 682"/>
                  <a:gd name="T41" fmla="*/ 1086 w 1086"/>
                  <a:gd name="T42" fmla="*/ 682 h 68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86" h="682">
                    <a:moveTo>
                      <a:pt x="0" y="672"/>
                    </a:moveTo>
                    <a:cubicBezTo>
                      <a:pt x="173" y="619"/>
                      <a:pt x="916" y="367"/>
                      <a:pt x="1086" y="304"/>
                    </a:cubicBezTo>
                    <a:cubicBezTo>
                      <a:pt x="1017" y="278"/>
                      <a:pt x="1030" y="282"/>
                      <a:pt x="987" y="264"/>
                    </a:cubicBezTo>
                    <a:cubicBezTo>
                      <a:pt x="957" y="253"/>
                      <a:pt x="934" y="229"/>
                      <a:pt x="900" y="216"/>
                    </a:cubicBezTo>
                    <a:cubicBezTo>
                      <a:pt x="881" y="201"/>
                      <a:pt x="818" y="164"/>
                      <a:pt x="762" y="124"/>
                    </a:cubicBezTo>
                    <a:cubicBezTo>
                      <a:pt x="686" y="72"/>
                      <a:pt x="645" y="44"/>
                      <a:pt x="591" y="0"/>
                    </a:cubicBezTo>
                    <a:cubicBezTo>
                      <a:pt x="576" y="104"/>
                      <a:pt x="586" y="120"/>
                      <a:pt x="574" y="216"/>
                    </a:cubicBezTo>
                    <a:cubicBezTo>
                      <a:pt x="553" y="324"/>
                      <a:pt x="519" y="328"/>
                      <a:pt x="458" y="368"/>
                    </a:cubicBezTo>
                    <a:cubicBezTo>
                      <a:pt x="376" y="386"/>
                      <a:pt x="330" y="364"/>
                      <a:pt x="248" y="302"/>
                    </a:cubicBezTo>
                    <a:cubicBezTo>
                      <a:pt x="164" y="212"/>
                      <a:pt x="154" y="216"/>
                      <a:pt x="102" y="162"/>
                    </a:cubicBezTo>
                    <a:cubicBezTo>
                      <a:pt x="79" y="306"/>
                      <a:pt x="92" y="202"/>
                      <a:pt x="59" y="416"/>
                    </a:cubicBezTo>
                    <a:cubicBezTo>
                      <a:pt x="57" y="442"/>
                      <a:pt x="36" y="512"/>
                      <a:pt x="31" y="560"/>
                    </a:cubicBezTo>
                    <a:cubicBezTo>
                      <a:pt x="15" y="604"/>
                      <a:pt x="0" y="682"/>
                      <a:pt x="0" y="672"/>
                    </a:cubicBezTo>
                    <a:close/>
                  </a:path>
                </a:pathLst>
              </a:custGeom>
              <a:solidFill>
                <a:srgbClr val="4C4C4C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223" name="Line 124"/>
              <p:cNvSpPr>
                <a:spLocks noChangeShapeType="1"/>
              </p:cNvSpPr>
              <p:nvPr/>
            </p:nvSpPr>
            <p:spPr bwMode="auto">
              <a:xfrm flipV="1">
                <a:off x="2294" y="1704"/>
                <a:ext cx="1126" cy="39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b="1"/>
              </a:p>
            </p:txBody>
          </p:sp>
          <p:sp>
            <p:nvSpPr>
              <p:cNvPr id="5224" name="Line 125"/>
              <p:cNvSpPr>
                <a:spLocks noChangeShapeType="1"/>
              </p:cNvSpPr>
              <p:nvPr/>
            </p:nvSpPr>
            <p:spPr bwMode="auto">
              <a:xfrm>
                <a:off x="2910" y="1408"/>
                <a:ext cx="170" cy="4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b="1"/>
              </a:p>
            </p:txBody>
          </p:sp>
          <p:sp>
            <p:nvSpPr>
              <p:cNvPr id="5225" name="Line 126"/>
              <p:cNvSpPr>
                <a:spLocks noChangeShapeType="1"/>
              </p:cNvSpPr>
              <p:nvPr/>
            </p:nvSpPr>
            <p:spPr bwMode="auto">
              <a:xfrm>
                <a:off x="2422" y="1570"/>
                <a:ext cx="142" cy="4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b="1"/>
              </a:p>
            </p:txBody>
          </p:sp>
        </p:grpSp>
        <p:grpSp>
          <p:nvGrpSpPr>
            <p:cNvPr id="5137" name="Group 127"/>
            <p:cNvGrpSpPr>
              <a:grpSpLocks/>
            </p:cNvGrpSpPr>
            <p:nvPr/>
          </p:nvGrpSpPr>
          <p:grpSpPr bwMode="auto">
            <a:xfrm rot="-276541">
              <a:off x="3410" y="2097"/>
              <a:ext cx="386" cy="454"/>
              <a:chOff x="4494" y="2046"/>
              <a:chExt cx="457" cy="538"/>
            </a:xfrm>
          </p:grpSpPr>
          <p:grpSp>
            <p:nvGrpSpPr>
              <p:cNvPr id="5168" name="Group 128"/>
              <p:cNvGrpSpPr>
                <a:grpSpLocks/>
              </p:cNvGrpSpPr>
              <p:nvPr/>
            </p:nvGrpSpPr>
            <p:grpSpPr bwMode="auto">
              <a:xfrm rot="-1455827">
                <a:off x="4494" y="2282"/>
                <a:ext cx="116" cy="287"/>
                <a:chOff x="3275" y="2544"/>
                <a:chExt cx="240" cy="496"/>
              </a:xfrm>
            </p:grpSpPr>
            <p:sp>
              <p:nvSpPr>
                <p:cNvPr id="5212" name="Freeform 129"/>
                <p:cNvSpPr>
                  <a:spLocks/>
                </p:cNvSpPr>
                <p:nvPr/>
              </p:nvSpPr>
              <p:spPr bwMode="auto">
                <a:xfrm>
                  <a:off x="3275" y="2544"/>
                  <a:ext cx="240" cy="496"/>
                </a:xfrm>
                <a:custGeom>
                  <a:avLst/>
                  <a:gdLst>
                    <a:gd name="T0" fmla="*/ 0 w 240"/>
                    <a:gd name="T1" fmla="*/ 0 h 496"/>
                    <a:gd name="T2" fmla="*/ 240 w 240"/>
                    <a:gd name="T3" fmla="*/ 0 h 496"/>
                    <a:gd name="T4" fmla="*/ 181 w 240"/>
                    <a:gd name="T5" fmla="*/ 496 h 496"/>
                    <a:gd name="T6" fmla="*/ 37 w 240"/>
                    <a:gd name="T7" fmla="*/ 469 h 496"/>
                    <a:gd name="T8" fmla="*/ 0 w 240"/>
                    <a:gd name="T9" fmla="*/ 0 h 4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496"/>
                    <a:gd name="T17" fmla="*/ 240 w 240"/>
                    <a:gd name="T18" fmla="*/ 496 h 4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496">
                      <a:moveTo>
                        <a:pt x="0" y="0"/>
                      </a:moveTo>
                      <a:lnTo>
                        <a:pt x="240" y="0"/>
                      </a:lnTo>
                      <a:lnTo>
                        <a:pt x="181" y="496"/>
                      </a:lnTo>
                      <a:lnTo>
                        <a:pt x="37" y="46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E84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grpSp>
              <p:nvGrpSpPr>
                <p:cNvPr id="5213" name="Group 130"/>
                <p:cNvGrpSpPr>
                  <a:grpSpLocks/>
                </p:cNvGrpSpPr>
                <p:nvPr/>
              </p:nvGrpSpPr>
              <p:grpSpPr bwMode="auto">
                <a:xfrm flipH="1">
                  <a:off x="3312" y="2604"/>
                  <a:ext cx="142" cy="279"/>
                  <a:chOff x="3686" y="3356"/>
                  <a:chExt cx="142" cy="279"/>
                </a:xfrm>
              </p:grpSpPr>
              <p:sp>
                <p:nvSpPr>
                  <p:cNvPr id="5214" name="Freeform 131"/>
                  <p:cNvSpPr>
                    <a:spLocks/>
                  </p:cNvSpPr>
                  <p:nvPr/>
                </p:nvSpPr>
                <p:spPr bwMode="auto">
                  <a:xfrm>
                    <a:off x="3686" y="3414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15" name="Freeform 132"/>
                  <p:cNvSpPr>
                    <a:spLocks/>
                  </p:cNvSpPr>
                  <p:nvPr/>
                </p:nvSpPr>
                <p:spPr bwMode="auto">
                  <a:xfrm>
                    <a:off x="3782" y="3508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16" name="Freeform 133"/>
                  <p:cNvSpPr>
                    <a:spLocks/>
                  </p:cNvSpPr>
                  <p:nvPr/>
                </p:nvSpPr>
                <p:spPr bwMode="auto">
                  <a:xfrm>
                    <a:off x="3753" y="3409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17" name="Freeform 134"/>
                  <p:cNvSpPr>
                    <a:spLocks/>
                  </p:cNvSpPr>
                  <p:nvPr/>
                </p:nvSpPr>
                <p:spPr bwMode="auto">
                  <a:xfrm>
                    <a:off x="3718" y="3356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18" name="Freeform 135"/>
                  <p:cNvSpPr>
                    <a:spLocks/>
                  </p:cNvSpPr>
                  <p:nvPr/>
                </p:nvSpPr>
                <p:spPr bwMode="auto">
                  <a:xfrm>
                    <a:off x="3728" y="3461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19" name="Freeform 136"/>
                  <p:cNvSpPr>
                    <a:spLocks/>
                  </p:cNvSpPr>
                  <p:nvPr/>
                </p:nvSpPr>
                <p:spPr bwMode="auto">
                  <a:xfrm>
                    <a:off x="3798" y="3448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20" name="Freeform 137"/>
                  <p:cNvSpPr>
                    <a:spLocks/>
                  </p:cNvSpPr>
                  <p:nvPr/>
                </p:nvSpPr>
                <p:spPr bwMode="auto">
                  <a:xfrm>
                    <a:off x="3707" y="3574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221" name="Freeform 138"/>
                  <p:cNvSpPr>
                    <a:spLocks/>
                  </p:cNvSpPr>
                  <p:nvPr/>
                </p:nvSpPr>
                <p:spPr bwMode="auto">
                  <a:xfrm>
                    <a:off x="3756" y="3608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</p:grpSp>
          </p:grpSp>
          <p:grpSp>
            <p:nvGrpSpPr>
              <p:cNvPr id="5169" name="Group 139"/>
              <p:cNvGrpSpPr>
                <a:grpSpLocks/>
              </p:cNvGrpSpPr>
              <p:nvPr/>
            </p:nvGrpSpPr>
            <p:grpSpPr bwMode="auto">
              <a:xfrm rot="21250937" flipH="1">
                <a:off x="4545" y="2046"/>
                <a:ext cx="186" cy="508"/>
                <a:chOff x="3781" y="2548"/>
                <a:chExt cx="224" cy="518"/>
              </a:xfrm>
            </p:grpSpPr>
            <p:sp>
              <p:nvSpPr>
                <p:cNvPr id="5203" name="Freeform 140"/>
                <p:cNvSpPr>
                  <a:spLocks/>
                </p:cNvSpPr>
                <p:nvPr/>
              </p:nvSpPr>
              <p:spPr bwMode="auto">
                <a:xfrm>
                  <a:off x="3781" y="2548"/>
                  <a:ext cx="224" cy="518"/>
                </a:xfrm>
                <a:custGeom>
                  <a:avLst/>
                  <a:gdLst>
                    <a:gd name="T0" fmla="*/ 48 w 224"/>
                    <a:gd name="T1" fmla="*/ 518 h 528"/>
                    <a:gd name="T2" fmla="*/ 155 w 224"/>
                    <a:gd name="T3" fmla="*/ 518 h 528"/>
                    <a:gd name="T4" fmla="*/ 224 w 224"/>
                    <a:gd name="T5" fmla="*/ 179 h 528"/>
                    <a:gd name="T6" fmla="*/ 134 w 224"/>
                    <a:gd name="T7" fmla="*/ 0 h 528"/>
                    <a:gd name="T8" fmla="*/ 0 w 224"/>
                    <a:gd name="T9" fmla="*/ 163 h 528"/>
                    <a:gd name="T10" fmla="*/ 48 w 224"/>
                    <a:gd name="T11" fmla="*/ 518 h 52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24"/>
                    <a:gd name="T19" fmla="*/ 0 h 528"/>
                    <a:gd name="T20" fmla="*/ 224 w 224"/>
                    <a:gd name="T21" fmla="*/ 528 h 52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24" h="528">
                      <a:moveTo>
                        <a:pt x="48" y="528"/>
                      </a:moveTo>
                      <a:lnTo>
                        <a:pt x="155" y="528"/>
                      </a:lnTo>
                      <a:lnTo>
                        <a:pt x="224" y="182"/>
                      </a:lnTo>
                      <a:lnTo>
                        <a:pt x="134" y="0"/>
                      </a:lnTo>
                      <a:lnTo>
                        <a:pt x="0" y="166"/>
                      </a:lnTo>
                      <a:lnTo>
                        <a:pt x="48" y="528"/>
                      </a:lnTo>
                      <a:close/>
                    </a:path>
                  </a:pathLst>
                </a:custGeom>
                <a:solidFill>
                  <a:srgbClr val="8C6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204" name="Freeform 141"/>
                <p:cNvSpPr>
                  <a:spLocks/>
                </p:cNvSpPr>
                <p:nvPr/>
              </p:nvSpPr>
              <p:spPr bwMode="auto">
                <a:xfrm>
                  <a:off x="3819" y="2715"/>
                  <a:ext cx="30" cy="26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6 h 48"/>
                    <a:gd name="T4" fmla="*/ 30 w 53"/>
                    <a:gd name="T5" fmla="*/ 23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205" name="Freeform 142"/>
                <p:cNvSpPr>
                  <a:spLocks/>
                </p:cNvSpPr>
                <p:nvPr/>
              </p:nvSpPr>
              <p:spPr bwMode="auto">
                <a:xfrm>
                  <a:off x="3915" y="2809"/>
                  <a:ext cx="30" cy="26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6 h 48"/>
                    <a:gd name="T4" fmla="*/ 30 w 53"/>
                    <a:gd name="T5" fmla="*/ 23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206" name="Freeform 143"/>
                <p:cNvSpPr>
                  <a:spLocks/>
                </p:cNvSpPr>
                <p:nvPr/>
              </p:nvSpPr>
              <p:spPr bwMode="auto">
                <a:xfrm>
                  <a:off x="3886" y="2710"/>
                  <a:ext cx="30" cy="26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6 h 48"/>
                    <a:gd name="T4" fmla="*/ 30 w 53"/>
                    <a:gd name="T5" fmla="*/ 23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207" name="Freeform 144"/>
                <p:cNvSpPr>
                  <a:spLocks/>
                </p:cNvSpPr>
                <p:nvPr/>
              </p:nvSpPr>
              <p:spPr bwMode="auto">
                <a:xfrm>
                  <a:off x="3851" y="2657"/>
                  <a:ext cx="30" cy="26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6 h 48"/>
                    <a:gd name="T4" fmla="*/ 30 w 53"/>
                    <a:gd name="T5" fmla="*/ 23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208" name="Freeform 145"/>
                <p:cNvSpPr>
                  <a:spLocks/>
                </p:cNvSpPr>
                <p:nvPr/>
              </p:nvSpPr>
              <p:spPr bwMode="auto">
                <a:xfrm>
                  <a:off x="3861" y="2762"/>
                  <a:ext cx="30" cy="26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6 h 48"/>
                    <a:gd name="T4" fmla="*/ 30 w 53"/>
                    <a:gd name="T5" fmla="*/ 23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209" name="Freeform 146"/>
                <p:cNvSpPr>
                  <a:spLocks/>
                </p:cNvSpPr>
                <p:nvPr/>
              </p:nvSpPr>
              <p:spPr bwMode="auto">
                <a:xfrm>
                  <a:off x="3931" y="2749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210" name="Freeform 147"/>
                <p:cNvSpPr>
                  <a:spLocks/>
                </p:cNvSpPr>
                <p:nvPr/>
              </p:nvSpPr>
              <p:spPr bwMode="auto">
                <a:xfrm>
                  <a:off x="3840" y="2875"/>
                  <a:ext cx="30" cy="26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6 h 48"/>
                    <a:gd name="T4" fmla="*/ 30 w 53"/>
                    <a:gd name="T5" fmla="*/ 23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211" name="Freeform 148"/>
                <p:cNvSpPr>
                  <a:spLocks/>
                </p:cNvSpPr>
                <p:nvPr/>
              </p:nvSpPr>
              <p:spPr bwMode="auto">
                <a:xfrm>
                  <a:off x="3889" y="2909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</p:grpSp>
          <p:grpSp>
            <p:nvGrpSpPr>
              <p:cNvPr id="5170" name="Group 149"/>
              <p:cNvGrpSpPr>
                <a:grpSpLocks/>
              </p:cNvGrpSpPr>
              <p:nvPr/>
            </p:nvGrpSpPr>
            <p:grpSpPr bwMode="auto">
              <a:xfrm rot="1104558" flipH="1">
                <a:off x="4713" y="2173"/>
                <a:ext cx="238" cy="411"/>
                <a:chOff x="2431" y="2830"/>
                <a:chExt cx="494" cy="709"/>
              </a:xfrm>
            </p:grpSpPr>
            <p:grpSp>
              <p:nvGrpSpPr>
                <p:cNvPr id="5171" name="Group 150"/>
                <p:cNvGrpSpPr>
                  <a:grpSpLocks/>
                </p:cNvGrpSpPr>
                <p:nvPr/>
              </p:nvGrpSpPr>
              <p:grpSpPr bwMode="auto">
                <a:xfrm rot="-351269">
                  <a:off x="2431" y="2943"/>
                  <a:ext cx="240" cy="496"/>
                  <a:chOff x="3275" y="2544"/>
                  <a:chExt cx="240" cy="496"/>
                </a:xfrm>
              </p:grpSpPr>
              <p:sp>
                <p:nvSpPr>
                  <p:cNvPr id="5193" name="Freeform 151"/>
                  <p:cNvSpPr>
                    <a:spLocks/>
                  </p:cNvSpPr>
                  <p:nvPr/>
                </p:nvSpPr>
                <p:spPr bwMode="auto">
                  <a:xfrm>
                    <a:off x="3275" y="2544"/>
                    <a:ext cx="240" cy="496"/>
                  </a:xfrm>
                  <a:custGeom>
                    <a:avLst/>
                    <a:gdLst>
                      <a:gd name="T0" fmla="*/ 0 w 240"/>
                      <a:gd name="T1" fmla="*/ 0 h 496"/>
                      <a:gd name="T2" fmla="*/ 240 w 240"/>
                      <a:gd name="T3" fmla="*/ 0 h 496"/>
                      <a:gd name="T4" fmla="*/ 181 w 240"/>
                      <a:gd name="T5" fmla="*/ 496 h 496"/>
                      <a:gd name="T6" fmla="*/ 37 w 240"/>
                      <a:gd name="T7" fmla="*/ 469 h 496"/>
                      <a:gd name="T8" fmla="*/ 0 w 240"/>
                      <a:gd name="T9" fmla="*/ 0 h 496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40"/>
                      <a:gd name="T16" fmla="*/ 0 h 496"/>
                      <a:gd name="T17" fmla="*/ 240 w 240"/>
                      <a:gd name="T18" fmla="*/ 496 h 49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40" h="496">
                        <a:moveTo>
                          <a:pt x="0" y="0"/>
                        </a:moveTo>
                        <a:lnTo>
                          <a:pt x="240" y="0"/>
                        </a:lnTo>
                        <a:lnTo>
                          <a:pt x="181" y="496"/>
                        </a:lnTo>
                        <a:lnTo>
                          <a:pt x="37" y="46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BE84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grpSp>
                <p:nvGrpSpPr>
                  <p:cNvPr id="5194" name="Group 152"/>
                  <p:cNvGrpSpPr>
                    <a:grpSpLocks/>
                  </p:cNvGrpSpPr>
                  <p:nvPr/>
                </p:nvGrpSpPr>
                <p:grpSpPr bwMode="auto">
                  <a:xfrm flipH="1">
                    <a:off x="3312" y="2604"/>
                    <a:ext cx="142" cy="279"/>
                    <a:chOff x="3686" y="3356"/>
                    <a:chExt cx="142" cy="279"/>
                  </a:xfrm>
                </p:grpSpPr>
                <p:sp>
                  <p:nvSpPr>
                    <p:cNvPr id="5195" name="Freeform 153"/>
                    <p:cNvSpPr>
                      <a:spLocks/>
                    </p:cNvSpPr>
                    <p:nvPr/>
                  </p:nvSpPr>
                  <p:spPr bwMode="auto">
                    <a:xfrm>
                      <a:off x="3686" y="3414"/>
                      <a:ext cx="30" cy="27"/>
                    </a:xfrm>
                    <a:custGeom>
                      <a:avLst/>
                      <a:gdLst>
                        <a:gd name="T0" fmla="*/ 0 w 53"/>
                        <a:gd name="T1" fmla="*/ 3 h 48"/>
                        <a:gd name="T2" fmla="*/ 3 w 53"/>
                        <a:gd name="T3" fmla="*/ 27 h 48"/>
                        <a:gd name="T4" fmla="*/ 30 w 53"/>
                        <a:gd name="T5" fmla="*/ 24 h 48"/>
                        <a:gd name="T6" fmla="*/ 24 w 53"/>
                        <a:gd name="T7" fmla="*/ 0 h 48"/>
                        <a:gd name="T8" fmla="*/ 0 w 53"/>
                        <a:gd name="T9" fmla="*/ 3 h 4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3"/>
                        <a:gd name="T16" fmla="*/ 0 h 48"/>
                        <a:gd name="T17" fmla="*/ 53 w 53"/>
                        <a:gd name="T18" fmla="*/ 48 h 4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3" h="48">
                          <a:moveTo>
                            <a:pt x="0" y="6"/>
                          </a:moveTo>
                          <a:lnTo>
                            <a:pt x="5" y="48"/>
                          </a:lnTo>
                          <a:lnTo>
                            <a:pt x="53" y="43"/>
                          </a:lnTo>
                          <a:lnTo>
                            <a:pt x="43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b="1"/>
                    </a:p>
                  </p:txBody>
                </p:sp>
                <p:sp>
                  <p:nvSpPr>
                    <p:cNvPr id="5196" name="Freeform 154"/>
                    <p:cNvSpPr>
                      <a:spLocks/>
                    </p:cNvSpPr>
                    <p:nvPr/>
                  </p:nvSpPr>
                  <p:spPr bwMode="auto">
                    <a:xfrm>
                      <a:off x="3782" y="3508"/>
                      <a:ext cx="30" cy="27"/>
                    </a:xfrm>
                    <a:custGeom>
                      <a:avLst/>
                      <a:gdLst>
                        <a:gd name="T0" fmla="*/ 0 w 53"/>
                        <a:gd name="T1" fmla="*/ 3 h 48"/>
                        <a:gd name="T2" fmla="*/ 3 w 53"/>
                        <a:gd name="T3" fmla="*/ 27 h 48"/>
                        <a:gd name="T4" fmla="*/ 30 w 53"/>
                        <a:gd name="T5" fmla="*/ 24 h 48"/>
                        <a:gd name="T6" fmla="*/ 24 w 53"/>
                        <a:gd name="T7" fmla="*/ 0 h 48"/>
                        <a:gd name="T8" fmla="*/ 0 w 53"/>
                        <a:gd name="T9" fmla="*/ 3 h 4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3"/>
                        <a:gd name="T16" fmla="*/ 0 h 48"/>
                        <a:gd name="T17" fmla="*/ 53 w 53"/>
                        <a:gd name="T18" fmla="*/ 48 h 4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3" h="48">
                          <a:moveTo>
                            <a:pt x="0" y="6"/>
                          </a:moveTo>
                          <a:lnTo>
                            <a:pt x="5" y="48"/>
                          </a:lnTo>
                          <a:lnTo>
                            <a:pt x="53" y="43"/>
                          </a:lnTo>
                          <a:lnTo>
                            <a:pt x="43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b="1"/>
                    </a:p>
                  </p:txBody>
                </p:sp>
                <p:sp>
                  <p:nvSpPr>
                    <p:cNvPr id="5197" name="Freeform 155"/>
                    <p:cNvSpPr>
                      <a:spLocks/>
                    </p:cNvSpPr>
                    <p:nvPr/>
                  </p:nvSpPr>
                  <p:spPr bwMode="auto">
                    <a:xfrm>
                      <a:off x="3753" y="3409"/>
                      <a:ext cx="30" cy="27"/>
                    </a:xfrm>
                    <a:custGeom>
                      <a:avLst/>
                      <a:gdLst>
                        <a:gd name="T0" fmla="*/ 0 w 53"/>
                        <a:gd name="T1" fmla="*/ 3 h 48"/>
                        <a:gd name="T2" fmla="*/ 3 w 53"/>
                        <a:gd name="T3" fmla="*/ 27 h 48"/>
                        <a:gd name="T4" fmla="*/ 30 w 53"/>
                        <a:gd name="T5" fmla="*/ 24 h 48"/>
                        <a:gd name="T6" fmla="*/ 24 w 53"/>
                        <a:gd name="T7" fmla="*/ 0 h 48"/>
                        <a:gd name="T8" fmla="*/ 0 w 53"/>
                        <a:gd name="T9" fmla="*/ 3 h 4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3"/>
                        <a:gd name="T16" fmla="*/ 0 h 48"/>
                        <a:gd name="T17" fmla="*/ 53 w 53"/>
                        <a:gd name="T18" fmla="*/ 48 h 4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3" h="48">
                          <a:moveTo>
                            <a:pt x="0" y="6"/>
                          </a:moveTo>
                          <a:lnTo>
                            <a:pt x="5" y="48"/>
                          </a:lnTo>
                          <a:lnTo>
                            <a:pt x="53" y="43"/>
                          </a:lnTo>
                          <a:lnTo>
                            <a:pt x="43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b="1"/>
                    </a:p>
                  </p:txBody>
                </p:sp>
                <p:sp>
                  <p:nvSpPr>
                    <p:cNvPr id="5198" name="Freeform 156"/>
                    <p:cNvSpPr>
                      <a:spLocks/>
                    </p:cNvSpPr>
                    <p:nvPr/>
                  </p:nvSpPr>
                  <p:spPr bwMode="auto">
                    <a:xfrm>
                      <a:off x="3718" y="3356"/>
                      <a:ext cx="30" cy="27"/>
                    </a:xfrm>
                    <a:custGeom>
                      <a:avLst/>
                      <a:gdLst>
                        <a:gd name="T0" fmla="*/ 0 w 53"/>
                        <a:gd name="T1" fmla="*/ 3 h 48"/>
                        <a:gd name="T2" fmla="*/ 3 w 53"/>
                        <a:gd name="T3" fmla="*/ 27 h 48"/>
                        <a:gd name="T4" fmla="*/ 30 w 53"/>
                        <a:gd name="T5" fmla="*/ 24 h 48"/>
                        <a:gd name="T6" fmla="*/ 24 w 53"/>
                        <a:gd name="T7" fmla="*/ 0 h 48"/>
                        <a:gd name="T8" fmla="*/ 0 w 53"/>
                        <a:gd name="T9" fmla="*/ 3 h 4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3"/>
                        <a:gd name="T16" fmla="*/ 0 h 48"/>
                        <a:gd name="T17" fmla="*/ 53 w 53"/>
                        <a:gd name="T18" fmla="*/ 48 h 4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3" h="48">
                          <a:moveTo>
                            <a:pt x="0" y="6"/>
                          </a:moveTo>
                          <a:lnTo>
                            <a:pt x="5" y="48"/>
                          </a:lnTo>
                          <a:lnTo>
                            <a:pt x="53" y="43"/>
                          </a:lnTo>
                          <a:lnTo>
                            <a:pt x="43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b="1"/>
                    </a:p>
                  </p:txBody>
                </p:sp>
                <p:sp>
                  <p:nvSpPr>
                    <p:cNvPr id="5199" name="Freeform 157"/>
                    <p:cNvSpPr>
                      <a:spLocks/>
                    </p:cNvSpPr>
                    <p:nvPr/>
                  </p:nvSpPr>
                  <p:spPr bwMode="auto">
                    <a:xfrm>
                      <a:off x="3728" y="3461"/>
                      <a:ext cx="30" cy="27"/>
                    </a:xfrm>
                    <a:custGeom>
                      <a:avLst/>
                      <a:gdLst>
                        <a:gd name="T0" fmla="*/ 0 w 53"/>
                        <a:gd name="T1" fmla="*/ 3 h 48"/>
                        <a:gd name="T2" fmla="*/ 3 w 53"/>
                        <a:gd name="T3" fmla="*/ 27 h 48"/>
                        <a:gd name="T4" fmla="*/ 30 w 53"/>
                        <a:gd name="T5" fmla="*/ 24 h 48"/>
                        <a:gd name="T6" fmla="*/ 24 w 53"/>
                        <a:gd name="T7" fmla="*/ 0 h 48"/>
                        <a:gd name="T8" fmla="*/ 0 w 53"/>
                        <a:gd name="T9" fmla="*/ 3 h 4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3"/>
                        <a:gd name="T16" fmla="*/ 0 h 48"/>
                        <a:gd name="T17" fmla="*/ 53 w 53"/>
                        <a:gd name="T18" fmla="*/ 48 h 4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3" h="48">
                          <a:moveTo>
                            <a:pt x="0" y="6"/>
                          </a:moveTo>
                          <a:lnTo>
                            <a:pt x="5" y="48"/>
                          </a:lnTo>
                          <a:lnTo>
                            <a:pt x="53" y="43"/>
                          </a:lnTo>
                          <a:lnTo>
                            <a:pt x="43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b="1"/>
                    </a:p>
                  </p:txBody>
                </p:sp>
                <p:sp>
                  <p:nvSpPr>
                    <p:cNvPr id="5200" name="Freeform 158"/>
                    <p:cNvSpPr>
                      <a:spLocks/>
                    </p:cNvSpPr>
                    <p:nvPr/>
                  </p:nvSpPr>
                  <p:spPr bwMode="auto">
                    <a:xfrm>
                      <a:off x="3798" y="3448"/>
                      <a:ext cx="30" cy="27"/>
                    </a:xfrm>
                    <a:custGeom>
                      <a:avLst/>
                      <a:gdLst>
                        <a:gd name="T0" fmla="*/ 0 w 53"/>
                        <a:gd name="T1" fmla="*/ 3 h 48"/>
                        <a:gd name="T2" fmla="*/ 3 w 53"/>
                        <a:gd name="T3" fmla="*/ 27 h 48"/>
                        <a:gd name="T4" fmla="*/ 30 w 53"/>
                        <a:gd name="T5" fmla="*/ 24 h 48"/>
                        <a:gd name="T6" fmla="*/ 24 w 53"/>
                        <a:gd name="T7" fmla="*/ 0 h 48"/>
                        <a:gd name="T8" fmla="*/ 0 w 53"/>
                        <a:gd name="T9" fmla="*/ 3 h 4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3"/>
                        <a:gd name="T16" fmla="*/ 0 h 48"/>
                        <a:gd name="T17" fmla="*/ 53 w 53"/>
                        <a:gd name="T18" fmla="*/ 48 h 4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3" h="48">
                          <a:moveTo>
                            <a:pt x="0" y="6"/>
                          </a:moveTo>
                          <a:lnTo>
                            <a:pt x="5" y="48"/>
                          </a:lnTo>
                          <a:lnTo>
                            <a:pt x="53" y="43"/>
                          </a:lnTo>
                          <a:lnTo>
                            <a:pt x="43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b="1"/>
                    </a:p>
                  </p:txBody>
                </p:sp>
                <p:sp>
                  <p:nvSpPr>
                    <p:cNvPr id="5201" name="Freeform 159"/>
                    <p:cNvSpPr>
                      <a:spLocks/>
                    </p:cNvSpPr>
                    <p:nvPr/>
                  </p:nvSpPr>
                  <p:spPr bwMode="auto">
                    <a:xfrm>
                      <a:off x="3707" y="3574"/>
                      <a:ext cx="30" cy="27"/>
                    </a:xfrm>
                    <a:custGeom>
                      <a:avLst/>
                      <a:gdLst>
                        <a:gd name="T0" fmla="*/ 0 w 53"/>
                        <a:gd name="T1" fmla="*/ 3 h 48"/>
                        <a:gd name="T2" fmla="*/ 3 w 53"/>
                        <a:gd name="T3" fmla="*/ 27 h 48"/>
                        <a:gd name="T4" fmla="*/ 30 w 53"/>
                        <a:gd name="T5" fmla="*/ 24 h 48"/>
                        <a:gd name="T6" fmla="*/ 24 w 53"/>
                        <a:gd name="T7" fmla="*/ 0 h 48"/>
                        <a:gd name="T8" fmla="*/ 0 w 53"/>
                        <a:gd name="T9" fmla="*/ 3 h 4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3"/>
                        <a:gd name="T16" fmla="*/ 0 h 48"/>
                        <a:gd name="T17" fmla="*/ 53 w 53"/>
                        <a:gd name="T18" fmla="*/ 48 h 4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3" h="48">
                          <a:moveTo>
                            <a:pt x="0" y="6"/>
                          </a:moveTo>
                          <a:lnTo>
                            <a:pt x="5" y="48"/>
                          </a:lnTo>
                          <a:lnTo>
                            <a:pt x="53" y="43"/>
                          </a:lnTo>
                          <a:lnTo>
                            <a:pt x="43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b="1"/>
                    </a:p>
                  </p:txBody>
                </p:sp>
                <p:sp>
                  <p:nvSpPr>
                    <p:cNvPr id="5202" name="Freeform 160"/>
                    <p:cNvSpPr>
                      <a:spLocks/>
                    </p:cNvSpPr>
                    <p:nvPr/>
                  </p:nvSpPr>
                  <p:spPr bwMode="auto">
                    <a:xfrm>
                      <a:off x="3756" y="3608"/>
                      <a:ext cx="30" cy="27"/>
                    </a:xfrm>
                    <a:custGeom>
                      <a:avLst/>
                      <a:gdLst>
                        <a:gd name="T0" fmla="*/ 0 w 53"/>
                        <a:gd name="T1" fmla="*/ 3 h 48"/>
                        <a:gd name="T2" fmla="*/ 3 w 53"/>
                        <a:gd name="T3" fmla="*/ 27 h 48"/>
                        <a:gd name="T4" fmla="*/ 30 w 53"/>
                        <a:gd name="T5" fmla="*/ 24 h 48"/>
                        <a:gd name="T6" fmla="*/ 24 w 53"/>
                        <a:gd name="T7" fmla="*/ 0 h 48"/>
                        <a:gd name="T8" fmla="*/ 0 w 53"/>
                        <a:gd name="T9" fmla="*/ 3 h 4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3"/>
                        <a:gd name="T16" fmla="*/ 0 h 48"/>
                        <a:gd name="T17" fmla="*/ 53 w 53"/>
                        <a:gd name="T18" fmla="*/ 48 h 4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3" h="48">
                          <a:moveTo>
                            <a:pt x="0" y="6"/>
                          </a:moveTo>
                          <a:lnTo>
                            <a:pt x="5" y="48"/>
                          </a:lnTo>
                          <a:lnTo>
                            <a:pt x="53" y="43"/>
                          </a:lnTo>
                          <a:lnTo>
                            <a:pt x="43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b="1"/>
                    </a:p>
                  </p:txBody>
                </p:sp>
              </p:grpSp>
            </p:grpSp>
            <p:grpSp>
              <p:nvGrpSpPr>
                <p:cNvPr id="5172" name="Group 161"/>
                <p:cNvGrpSpPr>
                  <a:grpSpLocks/>
                </p:cNvGrpSpPr>
                <p:nvPr/>
              </p:nvGrpSpPr>
              <p:grpSpPr bwMode="auto">
                <a:xfrm rot="1872930" flipH="1">
                  <a:off x="2768" y="3215"/>
                  <a:ext cx="157" cy="324"/>
                  <a:chOff x="3275" y="2544"/>
                  <a:chExt cx="240" cy="496"/>
                </a:xfrm>
              </p:grpSpPr>
              <p:sp>
                <p:nvSpPr>
                  <p:cNvPr id="5183" name="Freeform 162"/>
                  <p:cNvSpPr>
                    <a:spLocks/>
                  </p:cNvSpPr>
                  <p:nvPr/>
                </p:nvSpPr>
                <p:spPr bwMode="auto">
                  <a:xfrm>
                    <a:off x="3275" y="2544"/>
                    <a:ext cx="240" cy="496"/>
                  </a:xfrm>
                  <a:custGeom>
                    <a:avLst/>
                    <a:gdLst>
                      <a:gd name="T0" fmla="*/ 0 w 240"/>
                      <a:gd name="T1" fmla="*/ 0 h 496"/>
                      <a:gd name="T2" fmla="*/ 240 w 240"/>
                      <a:gd name="T3" fmla="*/ 0 h 496"/>
                      <a:gd name="T4" fmla="*/ 181 w 240"/>
                      <a:gd name="T5" fmla="*/ 496 h 496"/>
                      <a:gd name="T6" fmla="*/ 37 w 240"/>
                      <a:gd name="T7" fmla="*/ 469 h 496"/>
                      <a:gd name="T8" fmla="*/ 0 w 240"/>
                      <a:gd name="T9" fmla="*/ 0 h 496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40"/>
                      <a:gd name="T16" fmla="*/ 0 h 496"/>
                      <a:gd name="T17" fmla="*/ 240 w 240"/>
                      <a:gd name="T18" fmla="*/ 496 h 49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40" h="496">
                        <a:moveTo>
                          <a:pt x="0" y="0"/>
                        </a:moveTo>
                        <a:lnTo>
                          <a:pt x="240" y="0"/>
                        </a:lnTo>
                        <a:lnTo>
                          <a:pt x="181" y="496"/>
                        </a:lnTo>
                        <a:lnTo>
                          <a:pt x="37" y="46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BE84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grpSp>
                <p:nvGrpSpPr>
                  <p:cNvPr id="5184" name="Group 163"/>
                  <p:cNvGrpSpPr>
                    <a:grpSpLocks/>
                  </p:cNvGrpSpPr>
                  <p:nvPr/>
                </p:nvGrpSpPr>
                <p:grpSpPr bwMode="auto">
                  <a:xfrm flipH="1">
                    <a:off x="3312" y="2604"/>
                    <a:ext cx="142" cy="279"/>
                    <a:chOff x="3686" y="3356"/>
                    <a:chExt cx="142" cy="279"/>
                  </a:xfrm>
                </p:grpSpPr>
                <p:sp>
                  <p:nvSpPr>
                    <p:cNvPr id="5185" name="Freeform 164"/>
                    <p:cNvSpPr>
                      <a:spLocks/>
                    </p:cNvSpPr>
                    <p:nvPr/>
                  </p:nvSpPr>
                  <p:spPr bwMode="auto">
                    <a:xfrm>
                      <a:off x="3686" y="3414"/>
                      <a:ext cx="30" cy="27"/>
                    </a:xfrm>
                    <a:custGeom>
                      <a:avLst/>
                      <a:gdLst>
                        <a:gd name="T0" fmla="*/ 0 w 53"/>
                        <a:gd name="T1" fmla="*/ 3 h 48"/>
                        <a:gd name="T2" fmla="*/ 3 w 53"/>
                        <a:gd name="T3" fmla="*/ 27 h 48"/>
                        <a:gd name="T4" fmla="*/ 30 w 53"/>
                        <a:gd name="T5" fmla="*/ 24 h 48"/>
                        <a:gd name="T6" fmla="*/ 24 w 53"/>
                        <a:gd name="T7" fmla="*/ 0 h 48"/>
                        <a:gd name="T8" fmla="*/ 0 w 53"/>
                        <a:gd name="T9" fmla="*/ 3 h 4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3"/>
                        <a:gd name="T16" fmla="*/ 0 h 48"/>
                        <a:gd name="T17" fmla="*/ 53 w 53"/>
                        <a:gd name="T18" fmla="*/ 48 h 4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3" h="48">
                          <a:moveTo>
                            <a:pt x="0" y="6"/>
                          </a:moveTo>
                          <a:lnTo>
                            <a:pt x="5" y="48"/>
                          </a:lnTo>
                          <a:lnTo>
                            <a:pt x="53" y="43"/>
                          </a:lnTo>
                          <a:lnTo>
                            <a:pt x="43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b="1"/>
                    </a:p>
                  </p:txBody>
                </p:sp>
                <p:sp>
                  <p:nvSpPr>
                    <p:cNvPr id="5186" name="Freeform 165"/>
                    <p:cNvSpPr>
                      <a:spLocks/>
                    </p:cNvSpPr>
                    <p:nvPr/>
                  </p:nvSpPr>
                  <p:spPr bwMode="auto">
                    <a:xfrm>
                      <a:off x="3782" y="3508"/>
                      <a:ext cx="30" cy="27"/>
                    </a:xfrm>
                    <a:custGeom>
                      <a:avLst/>
                      <a:gdLst>
                        <a:gd name="T0" fmla="*/ 0 w 53"/>
                        <a:gd name="T1" fmla="*/ 3 h 48"/>
                        <a:gd name="T2" fmla="*/ 3 w 53"/>
                        <a:gd name="T3" fmla="*/ 27 h 48"/>
                        <a:gd name="T4" fmla="*/ 30 w 53"/>
                        <a:gd name="T5" fmla="*/ 24 h 48"/>
                        <a:gd name="T6" fmla="*/ 24 w 53"/>
                        <a:gd name="T7" fmla="*/ 0 h 48"/>
                        <a:gd name="T8" fmla="*/ 0 w 53"/>
                        <a:gd name="T9" fmla="*/ 3 h 4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3"/>
                        <a:gd name="T16" fmla="*/ 0 h 48"/>
                        <a:gd name="T17" fmla="*/ 53 w 53"/>
                        <a:gd name="T18" fmla="*/ 48 h 4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3" h="48">
                          <a:moveTo>
                            <a:pt x="0" y="6"/>
                          </a:moveTo>
                          <a:lnTo>
                            <a:pt x="5" y="48"/>
                          </a:lnTo>
                          <a:lnTo>
                            <a:pt x="53" y="43"/>
                          </a:lnTo>
                          <a:lnTo>
                            <a:pt x="43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b="1"/>
                    </a:p>
                  </p:txBody>
                </p:sp>
                <p:sp>
                  <p:nvSpPr>
                    <p:cNvPr id="5187" name="Freeform 166"/>
                    <p:cNvSpPr>
                      <a:spLocks/>
                    </p:cNvSpPr>
                    <p:nvPr/>
                  </p:nvSpPr>
                  <p:spPr bwMode="auto">
                    <a:xfrm>
                      <a:off x="3753" y="3409"/>
                      <a:ext cx="30" cy="27"/>
                    </a:xfrm>
                    <a:custGeom>
                      <a:avLst/>
                      <a:gdLst>
                        <a:gd name="T0" fmla="*/ 0 w 53"/>
                        <a:gd name="T1" fmla="*/ 3 h 48"/>
                        <a:gd name="T2" fmla="*/ 3 w 53"/>
                        <a:gd name="T3" fmla="*/ 27 h 48"/>
                        <a:gd name="T4" fmla="*/ 30 w 53"/>
                        <a:gd name="T5" fmla="*/ 24 h 48"/>
                        <a:gd name="T6" fmla="*/ 24 w 53"/>
                        <a:gd name="T7" fmla="*/ 0 h 48"/>
                        <a:gd name="T8" fmla="*/ 0 w 53"/>
                        <a:gd name="T9" fmla="*/ 3 h 4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3"/>
                        <a:gd name="T16" fmla="*/ 0 h 48"/>
                        <a:gd name="T17" fmla="*/ 53 w 53"/>
                        <a:gd name="T18" fmla="*/ 48 h 4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3" h="48">
                          <a:moveTo>
                            <a:pt x="0" y="6"/>
                          </a:moveTo>
                          <a:lnTo>
                            <a:pt x="5" y="48"/>
                          </a:lnTo>
                          <a:lnTo>
                            <a:pt x="53" y="43"/>
                          </a:lnTo>
                          <a:lnTo>
                            <a:pt x="43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b="1"/>
                    </a:p>
                  </p:txBody>
                </p:sp>
                <p:sp>
                  <p:nvSpPr>
                    <p:cNvPr id="5188" name="Freeform 167"/>
                    <p:cNvSpPr>
                      <a:spLocks/>
                    </p:cNvSpPr>
                    <p:nvPr/>
                  </p:nvSpPr>
                  <p:spPr bwMode="auto">
                    <a:xfrm>
                      <a:off x="3718" y="3356"/>
                      <a:ext cx="30" cy="27"/>
                    </a:xfrm>
                    <a:custGeom>
                      <a:avLst/>
                      <a:gdLst>
                        <a:gd name="T0" fmla="*/ 0 w 53"/>
                        <a:gd name="T1" fmla="*/ 3 h 48"/>
                        <a:gd name="T2" fmla="*/ 3 w 53"/>
                        <a:gd name="T3" fmla="*/ 27 h 48"/>
                        <a:gd name="T4" fmla="*/ 30 w 53"/>
                        <a:gd name="T5" fmla="*/ 24 h 48"/>
                        <a:gd name="T6" fmla="*/ 24 w 53"/>
                        <a:gd name="T7" fmla="*/ 0 h 48"/>
                        <a:gd name="T8" fmla="*/ 0 w 53"/>
                        <a:gd name="T9" fmla="*/ 3 h 4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3"/>
                        <a:gd name="T16" fmla="*/ 0 h 48"/>
                        <a:gd name="T17" fmla="*/ 53 w 53"/>
                        <a:gd name="T18" fmla="*/ 48 h 4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3" h="48">
                          <a:moveTo>
                            <a:pt x="0" y="6"/>
                          </a:moveTo>
                          <a:lnTo>
                            <a:pt x="5" y="48"/>
                          </a:lnTo>
                          <a:lnTo>
                            <a:pt x="53" y="43"/>
                          </a:lnTo>
                          <a:lnTo>
                            <a:pt x="43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b="1"/>
                    </a:p>
                  </p:txBody>
                </p:sp>
                <p:sp>
                  <p:nvSpPr>
                    <p:cNvPr id="5189" name="Freeform 168"/>
                    <p:cNvSpPr>
                      <a:spLocks/>
                    </p:cNvSpPr>
                    <p:nvPr/>
                  </p:nvSpPr>
                  <p:spPr bwMode="auto">
                    <a:xfrm>
                      <a:off x="3728" y="3461"/>
                      <a:ext cx="30" cy="27"/>
                    </a:xfrm>
                    <a:custGeom>
                      <a:avLst/>
                      <a:gdLst>
                        <a:gd name="T0" fmla="*/ 0 w 53"/>
                        <a:gd name="T1" fmla="*/ 3 h 48"/>
                        <a:gd name="T2" fmla="*/ 3 w 53"/>
                        <a:gd name="T3" fmla="*/ 27 h 48"/>
                        <a:gd name="T4" fmla="*/ 30 w 53"/>
                        <a:gd name="T5" fmla="*/ 24 h 48"/>
                        <a:gd name="T6" fmla="*/ 24 w 53"/>
                        <a:gd name="T7" fmla="*/ 0 h 48"/>
                        <a:gd name="T8" fmla="*/ 0 w 53"/>
                        <a:gd name="T9" fmla="*/ 3 h 4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3"/>
                        <a:gd name="T16" fmla="*/ 0 h 48"/>
                        <a:gd name="T17" fmla="*/ 53 w 53"/>
                        <a:gd name="T18" fmla="*/ 48 h 4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3" h="48">
                          <a:moveTo>
                            <a:pt x="0" y="6"/>
                          </a:moveTo>
                          <a:lnTo>
                            <a:pt x="5" y="48"/>
                          </a:lnTo>
                          <a:lnTo>
                            <a:pt x="53" y="43"/>
                          </a:lnTo>
                          <a:lnTo>
                            <a:pt x="43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b="1"/>
                    </a:p>
                  </p:txBody>
                </p:sp>
                <p:sp>
                  <p:nvSpPr>
                    <p:cNvPr id="5190" name="Freeform 169"/>
                    <p:cNvSpPr>
                      <a:spLocks/>
                    </p:cNvSpPr>
                    <p:nvPr/>
                  </p:nvSpPr>
                  <p:spPr bwMode="auto">
                    <a:xfrm>
                      <a:off x="3798" y="3448"/>
                      <a:ext cx="30" cy="27"/>
                    </a:xfrm>
                    <a:custGeom>
                      <a:avLst/>
                      <a:gdLst>
                        <a:gd name="T0" fmla="*/ 0 w 53"/>
                        <a:gd name="T1" fmla="*/ 3 h 48"/>
                        <a:gd name="T2" fmla="*/ 3 w 53"/>
                        <a:gd name="T3" fmla="*/ 27 h 48"/>
                        <a:gd name="T4" fmla="*/ 30 w 53"/>
                        <a:gd name="T5" fmla="*/ 24 h 48"/>
                        <a:gd name="T6" fmla="*/ 24 w 53"/>
                        <a:gd name="T7" fmla="*/ 0 h 48"/>
                        <a:gd name="T8" fmla="*/ 0 w 53"/>
                        <a:gd name="T9" fmla="*/ 3 h 4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3"/>
                        <a:gd name="T16" fmla="*/ 0 h 48"/>
                        <a:gd name="T17" fmla="*/ 53 w 53"/>
                        <a:gd name="T18" fmla="*/ 48 h 4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3" h="48">
                          <a:moveTo>
                            <a:pt x="0" y="6"/>
                          </a:moveTo>
                          <a:lnTo>
                            <a:pt x="5" y="48"/>
                          </a:lnTo>
                          <a:lnTo>
                            <a:pt x="53" y="43"/>
                          </a:lnTo>
                          <a:lnTo>
                            <a:pt x="43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b="1"/>
                    </a:p>
                  </p:txBody>
                </p:sp>
                <p:sp>
                  <p:nvSpPr>
                    <p:cNvPr id="5191" name="Freeform 170"/>
                    <p:cNvSpPr>
                      <a:spLocks/>
                    </p:cNvSpPr>
                    <p:nvPr/>
                  </p:nvSpPr>
                  <p:spPr bwMode="auto">
                    <a:xfrm>
                      <a:off x="3707" y="3574"/>
                      <a:ext cx="30" cy="27"/>
                    </a:xfrm>
                    <a:custGeom>
                      <a:avLst/>
                      <a:gdLst>
                        <a:gd name="T0" fmla="*/ 0 w 53"/>
                        <a:gd name="T1" fmla="*/ 3 h 48"/>
                        <a:gd name="T2" fmla="*/ 3 w 53"/>
                        <a:gd name="T3" fmla="*/ 27 h 48"/>
                        <a:gd name="T4" fmla="*/ 30 w 53"/>
                        <a:gd name="T5" fmla="*/ 24 h 48"/>
                        <a:gd name="T6" fmla="*/ 24 w 53"/>
                        <a:gd name="T7" fmla="*/ 0 h 48"/>
                        <a:gd name="T8" fmla="*/ 0 w 53"/>
                        <a:gd name="T9" fmla="*/ 3 h 4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3"/>
                        <a:gd name="T16" fmla="*/ 0 h 48"/>
                        <a:gd name="T17" fmla="*/ 53 w 53"/>
                        <a:gd name="T18" fmla="*/ 48 h 4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3" h="48">
                          <a:moveTo>
                            <a:pt x="0" y="6"/>
                          </a:moveTo>
                          <a:lnTo>
                            <a:pt x="5" y="48"/>
                          </a:lnTo>
                          <a:lnTo>
                            <a:pt x="53" y="43"/>
                          </a:lnTo>
                          <a:lnTo>
                            <a:pt x="43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b="1"/>
                    </a:p>
                  </p:txBody>
                </p:sp>
                <p:sp>
                  <p:nvSpPr>
                    <p:cNvPr id="5192" name="Freeform 171"/>
                    <p:cNvSpPr>
                      <a:spLocks/>
                    </p:cNvSpPr>
                    <p:nvPr/>
                  </p:nvSpPr>
                  <p:spPr bwMode="auto">
                    <a:xfrm>
                      <a:off x="3756" y="3608"/>
                      <a:ext cx="30" cy="27"/>
                    </a:xfrm>
                    <a:custGeom>
                      <a:avLst/>
                      <a:gdLst>
                        <a:gd name="T0" fmla="*/ 0 w 53"/>
                        <a:gd name="T1" fmla="*/ 3 h 48"/>
                        <a:gd name="T2" fmla="*/ 3 w 53"/>
                        <a:gd name="T3" fmla="*/ 27 h 48"/>
                        <a:gd name="T4" fmla="*/ 30 w 53"/>
                        <a:gd name="T5" fmla="*/ 24 h 48"/>
                        <a:gd name="T6" fmla="*/ 24 w 53"/>
                        <a:gd name="T7" fmla="*/ 0 h 48"/>
                        <a:gd name="T8" fmla="*/ 0 w 53"/>
                        <a:gd name="T9" fmla="*/ 3 h 4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3"/>
                        <a:gd name="T16" fmla="*/ 0 h 48"/>
                        <a:gd name="T17" fmla="*/ 53 w 53"/>
                        <a:gd name="T18" fmla="*/ 48 h 4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3" h="48">
                          <a:moveTo>
                            <a:pt x="0" y="6"/>
                          </a:moveTo>
                          <a:lnTo>
                            <a:pt x="5" y="48"/>
                          </a:lnTo>
                          <a:lnTo>
                            <a:pt x="53" y="43"/>
                          </a:lnTo>
                          <a:lnTo>
                            <a:pt x="43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b="1"/>
                    </a:p>
                  </p:txBody>
                </p:sp>
              </p:grpSp>
            </p:grpSp>
            <p:grpSp>
              <p:nvGrpSpPr>
                <p:cNvPr id="5173" name="Group 172"/>
                <p:cNvGrpSpPr>
                  <a:grpSpLocks/>
                </p:cNvGrpSpPr>
                <p:nvPr/>
              </p:nvGrpSpPr>
              <p:grpSpPr bwMode="auto">
                <a:xfrm rot="540482">
                  <a:off x="2614" y="2830"/>
                  <a:ext cx="285" cy="645"/>
                  <a:chOff x="3781" y="2548"/>
                  <a:chExt cx="224" cy="518"/>
                </a:xfrm>
              </p:grpSpPr>
              <p:sp>
                <p:nvSpPr>
                  <p:cNvPr id="5174" name="Freeform 173"/>
                  <p:cNvSpPr>
                    <a:spLocks/>
                  </p:cNvSpPr>
                  <p:nvPr/>
                </p:nvSpPr>
                <p:spPr bwMode="auto">
                  <a:xfrm>
                    <a:off x="3781" y="2548"/>
                    <a:ext cx="224" cy="518"/>
                  </a:xfrm>
                  <a:custGeom>
                    <a:avLst/>
                    <a:gdLst>
                      <a:gd name="T0" fmla="*/ 48 w 224"/>
                      <a:gd name="T1" fmla="*/ 518 h 528"/>
                      <a:gd name="T2" fmla="*/ 155 w 224"/>
                      <a:gd name="T3" fmla="*/ 518 h 528"/>
                      <a:gd name="T4" fmla="*/ 224 w 224"/>
                      <a:gd name="T5" fmla="*/ 179 h 528"/>
                      <a:gd name="T6" fmla="*/ 134 w 224"/>
                      <a:gd name="T7" fmla="*/ 0 h 528"/>
                      <a:gd name="T8" fmla="*/ 0 w 224"/>
                      <a:gd name="T9" fmla="*/ 163 h 528"/>
                      <a:gd name="T10" fmla="*/ 48 w 224"/>
                      <a:gd name="T11" fmla="*/ 518 h 52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24"/>
                      <a:gd name="T19" fmla="*/ 0 h 528"/>
                      <a:gd name="T20" fmla="*/ 224 w 224"/>
                      <a:gd name="T21" fmla="*/ 528 h 528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24" h="528">
                        <a:moveTo>
                          <a:pt x="48" y="528"/>
                        </a:moveTo>
                        <a:lnTo>
                          <a:pt x="155" y="528"/>
                        </a:lnTo>
                        <a:lnTo>
                          <a:pt x="224" y="182"/>
                        </a:lnTo>
                        <a:lnTo>
                          <a:pt x="134" y="0"/>
                        </a:lnTo>
                        <a:lnTo>
                          <a:pt x="0" y="166"/>
                        </a:lnTo>
                        <a:lnTo>
                          <a:pt x="48" y="528"/>
                        </a:lnTo>
                        <a:close/>
                      </a:path>
                    </a:pathLst>
                  </a:custGeom>
                  <a:solidFill>
                    <a:srgbClr val="8C61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175" name="Freeform 174"/>
                  <p:cNvSpPr>
                    <a:spLocks/>
                  </p:cNvSpPr>
                  <p:nvPr/>
                </p:nvSpPr>
                <p:spPr bwMode="auto">
                  <a:xfrm>
                    <a:off x="3819" y="2715"/>
                    <a:ext cx="30" cy="26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6 h 48"/>
                      <a:gd name="T4" fmla="*/ 30 w 53"/>
                      <a:gd name="T5" fmla="*/ 23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176" name="Freeform 175"/>
                  <p:cNvSpPr>
                    <a:spLocks/>
                  </p:cNvSpPr>
                  <p:nvPr/>
                </p:nvSpPr>
                <p:spPr bwMode="auto">
                  <a:xfrm>
                    <a:off x="3915" y="2809"/>
                    <a:ext cx="30" cy="26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6 h 48"/>
                      <a:gd name="T4" fmla="*/ 30 w 53"/>
                      <a:gd name="T5" fmla="*/ 23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177" name="Freeform 176"/>
                  <p:cNvSpPr>
                    <a:spLocks/>
                  </p:cNvSpPr>
                  <p:nvPr/>
                </p:nvSpPr>
                <p:spPr bwMode="auto">
                  <a:xfrm>
                    <a:off x="3886" y="2710"/>
                    <a:ext cx="30" cy="26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6 h 48"/>
                      <a:gd name="T4" fmla="*/ 30 w 53"/>
                      <a:gd name="T5" fmla="*/ 23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178" name="Freeform 177"/>
                  <p:cNvSpPr>
                    <a:spLocks/>
                  </p:cNvSpPr>
                  <p:nvPr/>
                </p:nvSpPr>
                <p:spPr bwMode="auto">
                  <a:xfrm>
                    <a:off x="3851" y="2657"/>
                    <a:ext cx="30" cy="26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6 h 48"/>
                      <a:gd name="T4" fmla="*/ 30 w 53"/>
                      <a:gd name="T5" fmla="*/ 23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179" name="Freeform 178"/>
                  <p:cNvSpPr>
                    <a:spLocks/>
                  </p:cNvSpPr>
                  <p:nvPr/>
                </p:nvSpPr>
                <p:spPr bwMode="auto">
                  <a:xfrm>
                    <a:off x="3861" y="2762"/>
                    <a:ext cx="30" cy="26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6 h 48"/>
                      <a:gd name="T4" fmla="*/ 30 w 53"/>
                      <a:gd name="T5" fmla="*/ 23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180" name="Freeform 179"/>
                  <p:cNvSpPr>
                    <a:spLocks/>
                  </p:cNvSpPr>
                  <p:nvPr/>
                </p:nvSpPr>
                <p:spPr bwMode="auto">
                  <a:xfrm>
                    <a:off x="3931" y="2749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181" name="Freeform 180"/>
                  <p:cNvSpPr>
                    <a:spLocks/>
                  </p:cNvSpPr>
                  <p:nvPr/>
                </p:nvSpPr>
                <p:spPr bwMode="auto">
                  <a:xfrm>
                    <a:off x="3840" y="2875"/>
                    <a:ext cx="30" cy="26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6 h 48"/>
                      <a:gd name="T4" fmla="*/ 30 w 53"/>
                      <a:gd name="T5" fmla="*/ 23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182" name="Freeform 181"/>
                  <p:cNvSpPr>
                    <a:spLocks/>
                  </p:cNvSpPr>
                  <p:nvPr/>
                </p:nvSpPr>
                <p:spPr bwMode="auto">
                  <a:xfrm>
                    <a:off x="3889" y="2909"/>
                    <a:ext cx="30" cy="27"/>
                  </a:xfrm>
                  <a:custGeom>
                    <a:avLst/>
                    <a:gdLst>
                      <a:gd name="T0" fmla="*/ 0 w 53"/>
                      <a:gd name="T1" fmla="*/ 3 h 48"/>
                      <a:gd name="T2" fmla="*/ 3 w 53"/>
                      <a:gd name="T3" fmla="*/ 27 h 48"/>
                      <a:gd name="T4" fmla="*/ 30 w 53"/>
                      <a:gd name="T5" fmla="*/ 24 h 48"/>
                      <a:gd name="T6" fmla="*/ 24 w 53"/>
                      <a:gd name="T7" fmla="*/ 0 h 48"/>
                      <a:gd name="T8" fmla="*/ 0 w 53"/>
                      <a:gd name="T9" fmla="*/ 3 h 4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3"/>
                      <a:gd name="T16" fmla="*/ 0 h 48"/>
                      <a:gd name="T17" fmla="*/ 53 w 53"/>
                      <a:gd name="T18" fmla="*/ 48 h 4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3" h="48">
                        <a:moveTo>
                          <a:pt x="0" y="6"/>
                        </a:moveTo>
                        <a:lnTo>
                          <a:pt x="5" y="48"/>
                        </a:lnTo>
                        <a:lnTo>
                          <a:pt x="53" y="43"/>
                        </a:lnTo>
                        <a:lnTo>
                          <a:pt x="43" y="0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</p:grpSp>
          </p:grpSp>
        </p:grpSp>
        <p:grpSp>
          <p:nvGrpSpPr>
            <p:cNvPr id="5138" name="Group 182"/>
            <p:cNvGrpSpPr>
              <a:grpSpLocks/>
            </p:cNvGrpSpPr>
            <p:nvPr/>
          </p:nvGrpSpPr>
          <p:grpSpPr bwMode="auto">
            <a:xfrm rot="20993155" flipH="1">
              <a:off x="4385" y="1676"/>
              <a:ext cx="429" cy="705"/>
              <a:chOff x="3569" y="1849"/>
              <a:chExt cx="518" cy="851"/>
            </a:xfrm>
          </p:grpSpPr>
          <p:sp>
            <p:nvSpPr>
              <p:cNvPr id="5139" name="Freeform 183"/>
              <p:cNvSpPr>
                <a:spLocks/>
              </p:cNvSpPr>
              <p:nvPr/>
            </p:nvSpPr>
            <p:spPr bwMode="auto">
              <a:xfrm rot="21468448" flipH="1">
                <a:off x="3823" y="1950"/>
                <a:ext cx="264" cy="588"/>
              </a:xfrm>
              <a:custGeom>
                <a:avLst/>
                <a:gdLst>
                  <a:gd name="T0" fmla="*/ 0 w 240"/>
                  <a:gd name="T1" fmla="*/ 0 h 496"/>
                  <a:gd name="T2" fmla="*/ 264 w 240"/>
                  <a:gd name="T3" fmla="*/ 0 h 496"/>
                  <a:gd name="T4" fmla="*/ 199 w 240"/>
                  <a:gd name="T5" fmla="*/ 588 h 496"/>
                  <a:gd name="T6" fmla="*/ 41 w 240"/>
                  <a:gd name="T7" fmla="*/ 556 h 496"/>
                  <a:gd name="T8" fmla="*/ 0 w 240"/>
                  <a:gd name="T9" fmla="*/ 0 h 4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496"/>
                  <a:gd name="T17" fmla="*/ 240 w 240"/>
                  <a:gd name="T18" fmla="*/ 496 h 4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496">
                    <a:moveTo>
                      <a:pt x="0" y="0"/>
                    </a:moveTo>
                    <a:lnTo>
                      <a:pt x="240" y="0"/>
                    </a:lnTo>
                    <a:lnTo>
                      <a:pt x="181" y="496"/>
                    </a:lnTo>
                    <a:lnTo>
                      <a:pt x="37" y="4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4C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grpSp>
            <p:nvGrpSpPr>
              <p:cNvPr id="5140" name="Group 184"/>
              <p:cNvGrpSpPr>
                <a:grpSpLocks/>
              </p:cNvGrpSpPr>
              <p:nvPr/>
            </p:nvGrpSpPr>
            <p:grpSpPr bwMode="auto">
              <a:xfrm rot="-131552">
                <a:off x="3887" y="2020"/>
                <a:ext cx="156" cy="331"/>
                <a:chOff x="3686" y="3356"/>
                <a:chExt cx="142" cy="279"/>
              </a:xfrm>
            </p:grpSpPr>
            <p:sp>
              <p:nvSpPr>
                <p:cNvPr id="5160" name="Freeform 185"/>
                <p:cNvSpPr>
                  <a:spLocks/>
                </p:cNvSpPr>
                <p:nvPr/>
              </p:nvSpPr>
              <p:spPr bwMode="auto">
                <a:xfrm>
                  <a:off x="3686" y="3414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161" name="Freeform 186"/>
                <p:cNvSpPr>
                  <a:spLocks/>
                </p:cNvSpPr>
                <p:nvPr/>
              </p:nvSpPr>
              <p:spPr bwMode="auto">
                <a:xfrm>
                  <a:off x="3782" y="3508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162" name="Freeform 187"/>
                <p:cNvSpPr>
                  <a:spLocks/>
                </p:cNvSpPr>
                <p:nvPr/>
              </p:nvSpPr>
              <p:spPr bwMode="auto">
                <a:xfrm>
                  <a:off x="3753" y="3409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163" name="Freeform 188"/>
                <p:cNvSpPr>
                  <a:spLocks/>
                </p:cNvSpPr>
                <p:nvPr/>
              </p:nvSpPr>
              <p:spPr bwMode="auto">
                <a:xfrm>
                  <a:off x="3718" y="3356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164" name="Freeform 189"/>
                <p:cNvSpPr>
                  <a:spLocks/>
                </p:cNvSpPr>
                <p:nvPr/>
              </p:nvSpPr>
              <p:spPr bwMode="auto">
                <a:xfrm>
                  <a:off x="3728" y="3461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165" name="Freeform 190"/>
                <p:cNvSpPr>
                  <a:spLocks/>
                </p:cNvSpPr>
                <p:nvPr/>
              </p:nvSpPr>
              <p:spPr bwMode="auto">
                <a:xfrm>
                  <a:off x="3798" y="3448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166" name="Freeform 191"/>
                <p:cNvSpPr>
                  <a:spLocks/>
                </p:cNvSpPr>
                <p:nvPr/>
              </p:nvSpPr>
              <p:spPr bwMode="auto">
                <a:xfrm>
                  <a:off x="3707" y="3574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167" name="Freeform 192"/>
                <p:cNvSpPr>
                  <a:spLocks/>
                </p:cNvSpPr>
                <p:nvPr/>
              </p:nvSpPr>
              <p:spPr bwMode="auto">
                <a:xfrm>
                  <a:off x="3756" y="3608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</p:grpSp>
          <p:sp>
            <p:nvSpPr>
              <p:cNvPr id="5141" name="Freeform 193"/>
              <p:cNvSpPr>
                <a:spLocks/>
              </p:cNvSpPr>
              <p:nvPr/>
            </p:nvSpPr>
            <p:spPr bwMode="auto">
              <a:xfrm rot="-2355751">
                <a:off x="3579" y="2316"/>
                <a:ext cx="172" cy="384"/>
              </a:xfrm>
              <a:custGeom>
                <a:avLst/>
                <a:gdLst>
                  <a:gd name="T0" fmla="*/ 0 w 240"/>
                  <a:gd name="T1" fmla="*/ 0 h 496"/>
                  <a:gd name="T2" fmla="*/ 172 w 240"/>
                  <a:gd name="T3" fmla="*/ 0 h 496"/>
                  <a:gd name="T4" fmla="*/ 130 w 240"/>
                  <a:gd name="T5" fmla="*/ 384 h 496"/>
                  <a:gd name="T6" fmla="*/ 27 w 240"/>
                  <a:gd name="T7" fmla="*/ 363 h 496"/>
                  <a:gd name="T8" fmla="*/ 0 w 240"/>
                  <a:gd name="T9" fmla="*/ 0 h 4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496"/>
                  <a:gd name="T17" fmla="*/ 240 w 240"/>
                  <a:gd name="T18" fmla="*/ 496 h 4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496">
                    <a:moveTo>
                      <a:pt x="0" y="0"/>
                    </a:moveTo>
                    <a:lnTo>
                      <a:pt x="240" y="0"/>
                    </a:lnTo>
                    <a:lnTo>
                      <a:pt x="181" y="496"/>
                    </a:lnTo>
                    <a:lnTo>
                      <a:pt x="37" y="4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4C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grpSp>
            <p:nvGrpSpPr>
              <p:cNvPr id="5142" name="Group 194"/>
              <p:cNvGrpSpPr>
                <a:grpSpLocks/>
              </p:cNvGrpSpPr>
              <p:nvPr/>
            </p:nvGrpSpPr>
            <p:grpSpPr bwMode="auto">
              <a:xfrm rot="19244249" flipH="1">
                <a:off x="3583" y="2375"/>
                <a:ext cx="101" cy="216"/>
                <a:chOff x="3686" y="3356"/>
                <a:chExt cx="142" cy="279"/>
              </a:xfrm>
            </p:grpSpPr>
            <p:sp>
              <p:nvSpPr>
                <p:cNvPr id="5152" name="Freeform 195"/>
                <p:cNvSpPr>
                  <a:spLocks/>
                </p:cNvSpPr>
                <p:nvPr/>
              </p:nvSpPr>
              <p:spPr bwMode="auto">
                <a:xfrm>
                  <a:off x="3686" y="3414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153" name="Freeform 196"/>
                <p:cNvSpPr>
                  <a:spLocks/>
                </p:cNvSpPr>
                <p:nvPr/>
              </p:nvSpPr>
              <p:spPr bwMode="auto">
                <a:xfrm>
                  <a:off x="3782" y="3508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154" name="Freeform 197"/>
                <p:cNvSpPr>
                  <a:spLocks/>
                </p:cNvSpPr>
                <p:nvPr/>
              </p:nvSpPr>
              <p:spPr bwMode="auto">
                <a:xfrm>
                  <a:off x="3753" y="3409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155" name="Freeform 198"/>
                <p:cNvSpPr>
                  <a:spLocks/>
                </p:cNvSpPr>
                <p:nvPr/>
              </p:nvSpPr>
              <p:spPr bwMode="auto">
                <a:xfrm>
                  <a:off x="3718" y="3356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156" name="Freeform 199"/>
                <p:cNvSpPr>
                  <a:spLocks/>
                </p:cNvSpPr>
                <p:nvPr/>
              </p:nvSpPr>
              <p:spPr bwMode="auto">
                <a:xfrm>
                  <a:off x="3728" y="3461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157" name="Freeform 200"/>
                <p:cNvSpPr>
                  <a:spLocks/>
                </p:cNvSpPr>
                <p:nvPr/>
              </p:nvSpPr>
              <p:spPr bwMode="auto">
                <a:xfrm>
                  <a:off x="3798" y="3448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158" name="Freeform 201"/>
                <p:cNvSpPr>
                  <a:spLocks/>
                </p:cNvSpPr>
                <p:nvPr/>
              </p:nvSpPr>
              <p:spPr bwMode="auto">
                <a:xfrm>
                  <a:off x="3707" y="3574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159" name="Freeform 202"/>
                <p:cNvSpPr>
                  <a:spLocks/>
                </p:cNvSpPr>
                <p:nvPr/>
              </p:nvSpPr>
              <p:spPr bwMode="auto">
                <a:xfrm>
                  <a:off x="3756" y="3608"/>
                  <a:ext cx="30" cy="27"/>
                </a:xfrm>
                <a:custGeom>
                  <a:avLst/>
                  <a:gdLst>
                    <a:gd name="T0" fmla="*/ 0 w 53"/>
                    <a:gd name="T1" fmla="*/ 3 h 48"/>
                    <a:gd name="T2" fmla="*/ 3 w 53"/>
                    <a:gd name="T3" fmla="*/ 27 h 48"/>
                    <a:gd name="T4" fmla="*/ 30 w 53"/>
                    <a:gd name="T5" fmla="*/ 24 h 48"/>
                    <a:gd name="T6" fmla="*/ 24 w 53"/>
                    <a:gd name="T7" fmla="*/ 0 h 48"/>
                    <a:gd name="T8" fmla="*/ 0 w 53"/>
                    <a:gd name="T9" fmla="*/ 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48"/>
                    <a:gd name="T17" fmla="*/ 53 w 53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48">
                      <a:moveTo>
                        <a:pt x="0" y="6"/>
                      </a:moveTo>
                      <a:lnTo>
                        <a:pt x="5" y="48"/>
                      </a:lnTo>
                      <a:lnTo>
                        <a:pt x="53" y="43"/>
                      </a:lnTo>
                      <a:lnTo>
                        <a:pt x="4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</p:grpSp>
          <p:sp>
            <p:nvSpPr>
              <p:cNvPr id="5143" name="Freeform 203"/>
              <p:cNvSpPr>
                <a:spLocks/>
              </p:cNvSpPr>
              <p:nvPr/>
            </p:nvSpPr>
            <p:spPr bwMode="auto">
              <a:xfrm rot="20576698" flipH="1">
                <a:off x="3569" y="1849"/>
                <a:ext cx="313" cy="763"/>
              </a:xfrm>
              <a:custGeom>
                <a:avLst/>
                <a:gdLst>
                  <a:gd name="T0" fmla="*/ 67 w 224"/>
                  <a:gd name="T1" fmla="*/ 763 h 528"/>
                  <a:gd name="T2" fmla="*/ 217 w 224"/>
                  <a:gd name="T3" fmla="*/ 763 h 528"/>
                  <a:gd name="T4" fmla="*/ 313 w 224"/>
                  <a:gd name="T5" fmla="*/ 263 h 528"/>
                  <a:gd name="T6" fmla="*/ 187 w 224"/>
                  <a:gd name="T7" fmla="*/ 0 h 528"/>
                  <a:gd name="T8" fmla="*/ 0 w 224"/>
                  <a:gd name="T9" fmla="*/ 240 h 528"/>
                  <a:gd name="T10" fmla="*/ 67 w 224"/>
                  <a:gd name="T11" fmla="*/ 763 h 5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4"/>
                  <a:gd name="T19" fmla="*/ 0 h 528"/>
                  <a:gd name="T20" fmla="*/ 224 w 224"/>
                  <a:gd name="T21" fmla="*/ 528 h 5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4" h="528">
                    <a:moveTo>
                      <a:pt x="48" y="528"/>
                    </a:moveTo>
                    <a:lnTo>
                      <a:pt x="155" y="528"/>
                    </a:lnTo>
                    <a:lnTo>
                      <a:pt x="224" y="182"/>
                    </a:lnTo>
                    <a:lnTo>
                      <a:pt x="134" y="0"/>
                    </a:lnTo>
                    <a:lnTo>
                      <a:pt x="0" y="166"/>
                    </a:lnTo>
                    <a:lnTo>
                      <a:pt x="48" y="528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144" name="Freeform 204"/>
              <p:cNvSpPr>
                <a:spLocks/>
              </p:cNvSpPr>
              <p:nvPr/>
            </p:nvSpPr>
            <p:spPr bwMode="auto">
              <a:xfrm rot="20576698" flipH="1">
                <a:off x="3749" y="2076"/>
                <a:ext cx="42" cy="38"/>
              </a:xfrm>
              <a:custGeom>
                <a:avLst/>
                <a:gdLst>
                  <a:gd name="T0" fmla="*/ 0 w 53"/>
                  <a:gd name="T1" fmla="*/ 5 h 48"/>
                  <a:gd name="T2" fmla="*/ 4 w 53"/>
                  <a:gd name="T3" fmla="*/ 38 h 48"/>
                  <a:gd name="T4" fmla="*/ 42 w 53"/>
                  <a:gd name="T5" fmla="*/ 34 h 48"/>
                  <a:gd name="T6" fmla="*/ 34 w 53"/>
                  <a:gd name="T7" fmla="*/ 0 h 48"/>
                  <a:gd name="T8" fmla="*/ 0 w 53"/>
                  <a:gd name="T9" fmla="*/ 5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48"/>
                  <a:gd name="T17" fmla="*/ 53 w 53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48">
                    <a:moveTo>
                      <a:pt x="0" y="6"/>
                    </a:moveTo>
                    <a:lnTo>
                      <a:pt x="5" y="48"/>
                    </a:lnTo>
                    <a:lnTo>
                      <a:pt x="53" y="43"/>
                    </a:lnTo>
                    <a:lnTo>
                      <a:pt x="43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145" name="Freeform 205"/>
              <p:cNvSpPr>
                <a:spLocks/>
              </p:cNvSpPr>
              <p:nvPr/>
            </p:nvSpPr>
            <p:spPr bwMode="auto">
              <a:xfrm rot="20576698" flipH="1">
                <a:off x="3661" y="2247"/>
                <a:ext cx="42" cy="39"/>
              </a:xfrm>
              <a:custGeom>
                <a:avLst/>
                <a:gdLst>
                  <a:gd name="T0" fmla="*/ 0 w 53"/>
                  <a:gd name="T1" fmla="*/ 5 h 48"/>
                  <a:gd name="T2" fmla="*/ 4 w 53"/>
                  <a:gd name="T3" fmla="*/ 39 h 48"/>
                  <a:gd name="T4" fmla="*/ 42 w 53"/>
                  <a:gd name="T5" fmla="*/ 35 h 48"/>
                  <a:gd name="T6" fmla="*/ 34 w 53"/>
                  <a:gd name="T7" fmla="*/ 0 h 48"/>
                  <a:gd name="T8" fmla="*/ 0 w 53"/>
                  <a:gd name="T9" fmla="*/ 5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48"/>
                  <a:gd name="T17" fmla="*/ 53 w 53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48">
                    <a:moveTo>
                      <a:pt x="0" y="6"/>
                    </a:moveTo>
                    <a:lnTo>
                      <a:pt x="5" y="48"/>
                    </a:lnTo>
                    <a:lnTo>
                      <a:pt x="53" y="43"/>
                    </a:lnTo>
                    <a:lnTo>
                      <a:pt x="43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146" name="Freeform 206"/>
              <p:cNvSpPr>
                <a:spLocks/>
              </p:cNvSpPr>
              <p:nvPr/>
            </p:nvSpPr>
            <p:spPr bwMode="auto">
              <a:xfrm rot="20576698" flipH="1">
                <a:off x="3657" y="2096"/>
                <a:ext cx="42" cy="38"/>
              </a:xfrm>
              <a:custGeom>
                <a:avLst/>
                <a:gdLst>
                  <a:gd name="T0" fmla="*/ 0 w 53"/>
                  <a:gd name="T1" fmla="*/ 5 h 48"/>
                  <a:gd name="T2" fmla="*/ 4 w 53"/>
                  <a:gd name="T3" fmla="*/ 38 h 48"/>
                  <a:gd name="T4" fmla="*/ 42 w 53"/>
                  <a:gd name="T5" fmla="*/ 34 h 48"/>
                  <a:gd name="T6" fmla="*/ 34 w 53"/>
                  <a:gd name="T7" fmla="*/ 0 h 48"/>
                  <a:gd name="T8" fmla="*/ 0 w 53"/>
                  <a:gd name="T9" fmla="*/ 5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48"/>
                  <a:gd name="T17" fmla="*/ 53 w 53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48">
                    <a:moveTo>
                      <a:pt x="0" y="6"/>
                    </a:moveTo>
                    <a:lnTo>
                      <a:pt x="5" y="48"/>
                    </a:lnTo>
                    <a:lnTo>
                      <a:pt x="53" y="43"/>
                    </a:lnTo>
                    <a:lnTo>
                      <a:pt x="43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147" name="Freeform 207"/>
              <p:cNvSpPr>
                <a:spLocks/>
              </p:cNvSpPr>
              <p:nvPr/>
            </p:nvSpPr>
            <p:spPr bwMode="auto">
              <a:xfrm rot="20576698" flipH="1">
                <a:off x="3681" y="2008"/>
                <a:ext cx="42" cy="38"/>
              </a:xfrm>
              <a:custGeom>
                <a:avLst/>
                <a:gdLst>
                  <a:gd name="T0" fmla="*/ 0 w 53"/>
                  <a:gd name="T1" fmla="*/ 5 h 48"/>
                  <a:gd name="T2" fmla="*/ 4 w 53"/>
                  <a:gd name="T3" fmla="*/ 38 h 48"/>
                  <a:gd name="T4" fmla="*/ 42 w 53"/>
                  <a:gd name="T5" fmla="*/ 34 h 48"/>
                  <a:gd name="T6" fmla="*/ 34 w 53"/>
                  <a:gd name="T7" fmla="*/ 0 h 48"/>
                  <a:gd name="T8" fmla="*/ 0 w 53"/>
                  <a:gd name="T9" fmla="*/ 5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48"/>
                  <a:gd name="T17" fmla="*/ 53 w 53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48">
                    <a:moveTo>
                      <a:pt x="0" y="6"/>
                    </a:moveTo>
                    <a:lnTo>
                      <a:pt x="5" y="48"/>
                    </a:lnTo>
                    <a:lnTo>
                      <a:pt x="53" y="43"/>
                    </a:lnTo>
                    <a:lnTo>
                      <a:pt x="43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148" name="Freeform 208"/>
              <p:cNvSpPr>
                <a:spLocks/>
              </p:cNvSpPr>
              <p:nvPr/>
            </p:nvSpPr>
            <p:spPr bwMode="auto">
              <a:xfrm rot="20576698" flipH="1">
                <a:off x="3713" y="2159"/>
                <a:ext cx="42" cy="39"/>
              </a:xfrm>
              <a:custGeom>
                <a:avLst/>
                <a:gdLst>
                  <a:gd name="T0" fmla="*/ 0 w 53"/>
                  <a:gd name="T1" fmla="*/ 5 h 48"/>
                  <a:gd name="T2" fmla="*/ 4 w 53"/>
                  <a:gd name="T3" fmla="*/ 39 h 48"/>
                  <a:gd name="T4" fmla="*/ 42 w 53"/>
                  <a:gd name="T5" fmla="*/ 35 h 48"/>
                  <a:gd name="T6" fmla="*/ 34 w 53"/>
                  <a:gd name="T7" fmla="*/ 0 h 48"/>
                  <a:gd name="T8" fmla="*/ 0 w 53"/>
                  <a:gd name="T9" fmla="*/ 5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48"/>
                  <a:gd name="T17" fmla="*/ 53 w 53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48">
                    <a:moveTo>
                      <a:pt x="0" y="6"/>
                    </a:moveTo>
                    <a:lnTo>
                      <a:pt x="5" y="48"/>
                    </a:lnTo>
                    <a:lnTo>
                      <a:pt x="53" y="43"/>
                    </a:lnTo>
                    <a:lnTo>
                      <a:pt x="43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149" name="Freeform 209"/>
              <p:cNvSpPr>
                <a:spLocks/>
              </p:cNvSpPr>
              <p:nvPr/>
            </p:nvSpPr>
            <p:spPr bwMode="auto">
              <a:xfrm rot="20576698" flipH="1">
                <a:off x="3613" y="2169"/>
                <a:ext cx="42" cy="40"/>
              </a:xfrm>
              <a:custGeom>
                <a:avLst/>
                <a:gdLst>
                  <a:gd name="T0" fmla="*/ 0 w 53"/>
                  <a:gd name="T1" fmla="*/ 5 h 48"/>
                  <a:gd name="T2" fmla="*/ 4 w 53"/>
                  <a:gd name="T3" fmla="*/ 40 h 48"/>
                  <a:gd name="T4" fmla="*/ 42 w 53"/>
                  <a:gd name="T5" fmla="*/ 36 h 48"/>
                  <a:gd name="T6" fmla="*/ 34 w 53"/>
                  <a:gd name="T7" fmla="*/ 0 h 48"/>
                  <a:gd name="T8" fmla="*/ 0 w 53"/>
                  <a:gd name="T9" fmla="*/ 5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48"/>
                  <a:gd name="T17" fmla="*/ 53 w 53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48">
                    <a:moveTo>
                      <a:pt x="0" y="6"/>
                    </a:moveTo>
                    <a:lnTo>
                      <a:pt x="5" y="48"/>
                    </a:lnTo>
                    <a:lnTo>
                      <a:pt x="53" y="43"/>
                    </a:lnTo>
                    <a:lnTo>
                      <a:pt x="43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150" name="Freeform 210"/>
              <p:cNvSpPr>
                <a:spLocks/>
              </p:cNvSpPr>
              <p:nvPr/>
            </p:nvSpPr>
            <p:spPr bwMode="auto">
              <a:xfrm rot="20576698" flipH="1">
                <a:off x="3790" y="2310"/>
                <a:ext cx="42" cy="38"/>
              </a:xfrm>
              <a:custGeom>
                <a:avLst/>
                <a:gdLst>
                  <a:gd name="T0" fmla="*/ 0 w 53"/>
                  <a:gd name="T1" fmla="*/ 5 h 48"/>
                  <a:gd name="T2" fmla="*/ 4 w 53"/>
                  <a:gd name="T3" fmla="*/ 38 h 48"/>
                  <a:gd name="T4" fmla="*/ 42 w 53"/>
                  <a:gd name="T5" fmla="*/ 34 h 48"/>
                  <a:gd name="T6" fmla="*/ 34 w 53"/>
                  <a:gd name="T7" fmla="*/ 0 h 48"/>
                  <a:gd name="T8" fmla="*/ 0 w 53"/>
                  <a:gd name="T9" fmla="*/ 5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48"/>
                  <a:gd name="T17" fmla="*/ 53 w 53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48">
                    <a:moveTo>
                      <a:pt x="0" y="6"/>
                    </a:moveTo>
                    <a:lnTo>
                      <a:pt x="5" y="48"/>
                    </a:lnTo>
                    <a:lnTo>
                      <a:pt x="53" y="43"/>
                    </a:lnTo>
                    <a:lnTo>
                      <a:pt x="43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  <p:sp>
            <p:nvSpPr>
              <p:cNvPr id="5151" name="Freeform 211"/>
              <p:cNvSpPr>
                <a:spLocks/>
              </p:cNvSpPr>
              <p:nvPr/>
            </p:nvSpPr>
            <p:spPr bwMode="auto">
              <a:xfrm rot="20576698" flipH="1">
                <a:off x="3739" y="2378"/>
                <a:ext cx="42" cy="40"/>
              </a:xfrm>
              <a:custGeom>
                <a:avLst/>
                <a:gdLst>
                  <a:gd name="T0" fmla="*/ 0 w 53"/>
                  <a:gd name="T1" fmla="*/ 5 h 48"/>
                  <a:gd name="T2" fmla="*/ 4 w 53"/>
                  <a:gd name="T3" fmla="*/ 40 h 48"/>
                  <a:gd name="T4" fmla="*/ 42 w 53"/>
                  <a:gd name="T5" fmla="*/ 36 h 48"/>
                  <a:gd name="T6" fmla="*/ 34 w 53"/>
                  <a:gd name="T7" fmla="*/ 0 h 48"/>
                  <a:gd name="T8" fmla="*/ 0 w 53"/>
                  <a:gd name="T9" fmla="*/ 5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48"/>
                  <a:gd name="T17" fmla="*/ 53 w 53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48">
                    <a:moveTo>
                      <a:pt x="0" y="6"/>
                    </a:moveTo>
                    <a:lnTo>
                      <a:pt x="5" y="48"/>
                    </a:lnTo>
                    <a:lnTo>
                      <a:pt x="53" y="43"/>
                    </a:lnTo>
                    <a:lnTo>
                      <a:pt x="43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="1"/>
              </a:p>
            </p:txBody>
          </p:sp>
        </p:grpSp>
      </p:grpSp>
      <p:sp>
        <p:nvSpPr>
          <p:cNvPr id="5127" name="Rectangle 212"/>
          <p:cNvSpPr>
            <a:spLocks noChangeArrowheads="1"/>
          </p:cNvSpPr>
          <p:nvPr/>
        </p:nvSpPr>
        <p:spPr bwMode="auto">
          <a:xfrm>
            <a:off x="850152" y="654993"/>
            <a:ext cx="28272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2400" b="1" dirty="0" smtClean="0">
                <a:solidFill>
                  <a:srgbClr val="FFFF00"/>
                </a:solidFill>
              </a:rPr>
              <a:t>The Natural </a:t>
            </a:r>
            <a:r>
              <a:rPr lang="en-US" sz="2400" b="1" dirty="0">
                <a:solidFill>
                  <a:srgbClr val="FFFF00"/>
                </a:solidFill>
              </a:rPr>
              <a:t>World</a:t>
            </a:r>
          </a:p>
        </p:txBody>
      </p:sp>
      <p:sp>
        <p:nvSpPr>
          <p:cNvPr id="5128" name="Rectangle 213"/>
          <p:cNvSpPr>
            <a:spLocks noChangeArrowheads="1"/>
          </p:cNvSpPr>
          <p:nvPr/>
        </p:nvSpPr>
        <p:spPr bwMode="auto">
          <a:xfrm>
            <a:off x="4869242" y="664518"/>
            <a:ext cx="35790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2400" b="1" dirty="0" smtClean="0">
                <a:solidFill>
                  <a:srgbClr val="FFFF00"/>
                </a:solidFill>
              </a:rPr>
              <a:t>The Constructed </a:t>
            </a:r>
            <a:r>
              <a:rPr lang="en-US" sz="2400" b="1" dirty="0">
                <a:solidFill>
                  <a:srgbClr val="FFFF00"/>
                </a:solidFill>
              </a:rPr>
              <a:t>World</a:t>
            </a:r>
          </a:p>
        </p:txBody>
      </p:sp>
      <p:sp>
        <p:nvSpPr>
          <p:cNvPr id="5129" name="Rectangle 214"/>
          <p:cNvSpPr>
            <a:spLocks noChangeArrowheads="1"/>
          </p:cNvSpPr>
          <p:nvPr/>
        </p:nvSpPr>
        <p:spPr bwMode="auto">
          <a:xfrm>
            <a:off x="900113" y="6220097"/>
            <a:ext cx="7812087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2600" b="1" dirty="0" smtClean="0">
                <a:solidFill>
                  <a:srgbClr val="FFFF66"/>
                </a:solidFill>
              </a:rPr>
              <a:t>The two are </a:t>
            </a:r>
            <a:r>
              <a:rPr lang="en-US" sz="2600" b="1" dirty="0">
                <a:solidFill>
                  <a:srgbClr val="FFFF66"/>
                </a:solidFill>
              </a:rPr>
              <a:t>Increasingly </a:t>
            </a:r>
            <a:r>
              <a:rPr lang="en-US" sz="2600" b="1" dirty="0" smtClean="0">
                <a:solidFill>
                  <a:srgbClr val="FFFF66"/>
                </a:solidFill>
              </a:rPr>
              <a:t>in </a:t>
            </a:r>
            <a:r>
              <a:rPr lang="en-US" sz="2600" b="1" dirty="0">
                <a:solidFill>
                  <a:srgbClr val="FFFF66"/>
                </a:solidFill>
              </a:rPr>
              <a:t>Conflict </a:t>
            </a:r>
          </a:p>
        </p:txBody>
      </p:sp>
      <p:sp>
        <p:nvSpPr>
          <p:cNvPr id="5130" name="Line 215"/>
          <p:cNvSpPr>
            <a:spLocks noChangeShapeType="1"/>
          </p:cNvSpPr>
          <p:nvPr/>
        </p:nvSpPr>
        <p:spPr bwMode="auto">
          <a:xfrm>
            <a:off x="4368800" y="766763"/>
            <a:ext cx="0" cy="4583112"/>
          </a:xfrm>
          <a:prstGeom prst="line">
            <a:avLst/>
          </a:prstGeom>
          <a:noFill/>
          <a:ln w="952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b="1"/>
          </a:p>
        </p:txBody>
      </p:sp>
      <p:grpSp>
        <p:nvGrpSpPr>
          <p:cNvPr id="4" name="Group 3"/>
          <p:cNvGrpSpPr/>
          <p:nvPr/>
        </p:nvGrpSpPr>
        <p:grpSpPr>
          <a:xfrm>
            <a:off x="-108520" y="1116658"/>
            <a:ext cx="4565515" cy="4472582"/>
            <a:chOff x="107504" y="1126183"/>
            <a:chExt cx="4349491" cy="4420060"/>
          </a:xfrm>
        </p:grpSpPr>
        <p:grpSp>
          <p:nvGrpSpPr>
            <p:cNvPr id="5125" name="Group 5"/>
            <p:cNvGrpSpPr>
              <a:grpSpLocks/>
            </p:cNvGrpSpPr>
            <p:nvPr/>
          </p:nvGrpSpPr>
          <p:grpSpPr bwMode="auto">
            <a:xfrm>
              <a:off x="1082675" y="1126183"/>
              <a:ext cx="2985269" cy="3803005"/>
              <a:chOff x="2104" y="1255"/>
              <a:chExt cx="1380" cy="1946"/>
            </a:xfrm>
          </p:grpSpPr>
          <p:grpSp>
            <p:nvGrpSpPr>
              <p:cNvPr id="5292" name="Group 6"/>
              <p:cNvGrpSpPr>
                <a:grpSpLocks/>
              </p:cNvGrpSpPr>
              <p:nvPr/>
            </p:nvGrpSpPr>
            <p:grpSpPr bwMode="auto">
              <a:xfrm>
                <a:off x="2165" y="1883"/>
                <a:ext cx="1319" cy="1318"/>
                <a:chOff x="492" y="1312"/>
                <a:chExt cx="2097" cy="2095"/>
              </a:xfrm>
            </p:grpSpPr>
            <p:sp>
              <p:nvSpPr>
                <p:cNvPr id="5328" name="Oval 7"/>
                <p:cNvSpPr>
                  <a:spLocks noChangeArrowheads="1"/>
                </p:cNvSpPr>
                <p:nvPr/>
              </p:nvSpPr>
              <p:spPr bwMode="auto">
                <a:xfrm>
                  <a:off x="492" y="1330"/>
                  <a:ext cx="2075" cy="2077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00A1"/>
                    </a:gs>
                    <a:gs pos="100000">
                      <a:srgbClr val="00004B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ru-RU" b="1"/>
                </a:p>
              </p:txBody>
            </p:sp>
            <p:sp>
              <p:nvSpPr>
                <p:cNvPr id="5329" name="Freeform 8"/>
                <p:cNvSpPr>
                  <a:spLocks/>
                </p:cNvSpPr>
                <p:nvPr/>
              </p:nvSpPr>
              <p:spPr bwMode="auto">
                <a:xfrm>
                  <a:off x="1601" y="1623"/>
                  <a:ext cx="988" cy="1757"/>
                </a:xfrm>
                <a:custGeom>
                  <a:avLst/>
                  <a:gdLst>
                    <a:gd name="T0" fmla="*/ 602 w 1006"/>
                    <a:gd name="T1" fmla="*/ 49 h 1786"/>
                    <a:gd name="T2" fmla="*/ 560 w 1006"/>
                    <a:gd name="T3" fmla="*/ 134 h 1786"/>
                    <a:gd name="T4" fmla="*/ 384 w 1006"/>
                    <a:gd name="T5" fmla="*/ 373 h 1786"/>
                    <a:gd name="T6" fmla="*/ 524 w 1006"/>
                    <a:gd name="T7" fmla="*/ 331 h 1786"/>
                    <a:gd name="T8" fmla="*/ 651 w 1006"/>
                    <a:gd name="T9" fmla="*/ 239 h 1786"/>
                    <a:gd name="T10" fmla="*/ 707 w 1006"/>
                    <a:gd name="T11" fmla="*/ 366 h 1786"/>
                    <a:gd name="T12" fmla="*/ 602 w 1006"/>
                    <a:gd name="T13" fmla="*/ 401 h 1786"/>
                    <a:gd name="T14" fmla="*/ 511 w 1006"/>
                    <a:gd name="T15" fmla="*/ 542 h 1786"/>
                    <a:gd name="T16" fmla="*/ 363 w 1006"/>
                    <a:gd name="T17" fmla="*/ 640 h 1786"/>
                    <a:gd name="T18" fmla="*/ 343 w 1006"/>
                    <a:gd name="T19" fmla="*/ 766 h 1786"/>
                    <a:gd name="T20" fmla="*/ 448 w 1006"/>
                    <a:gd name="T21" fmla="*/ 766 h 1786"/>
                    <a:gd name="T22" fmla="*/ 623 w 1006"/>
                    <a:gd name="T23" fmla="*/ 753 h 1786"/>
                    <a:gd name="T24" fmla="*/ 812 w 1006"/>
                    <a:gd name="T25" fmla="*/ 731 h 1786"/>
                    <a:gd name="T26" fmla="*/ 841 w 1006"/>
                    <a:gd name="T27" fmla="*/ 759 h 1786"/>
                    <a:gd name="T28" fmla="*/ 904 w 1006"/>
                    <a:gd name="T29" fmla="*/ 1005 h 1786"/>
                    <a:gd name="T30" fmla="*/ 812 w 1006"/>
                    <a:gd name="T31" fmla="*/ 1019 h 1786"/>
                    <a:gd name="T32" fmla="*/ 672 w 1006"/>
                    <a:gd name="T33" fmla="*/ 956 h 1786"/>
                    <a:gd name="T34" fmla="*/ 433 w 1006"/>
                    <a:gd name="T35" fmla="*/ 921 h 1786"/>
                    <a:gd name="T36" fmla="*/ 272 w 1006"/>
                    <a:gd name="T37" fmla="*/ 963 h 1786"/>
                    <a:gd name="T38" fmla="*/ 62 w 1006"/>
                    <a:gd name="T39" fmla="*/ 1146 h 1786"/>
                    <a:gd name="T40" fmla="*/ 89 w 1006"/>
                    <a:gd name="T41" fmla="*/ 1209 h 1786"/>
                    <a:gd name="T42" fmla="*/ 188 w 1006"/>
                    <a:gd name="T43" fmla="*/ 1329 h 1786"/>
                    <a:gd name="T44" fmla="*/ 174 w 1006"/>
                    <a:gd name="T45" fmla="*/ 1526 h 1786"/>
                    <a:gd name="T46" fmla="*/ 55 w 1006"/>
                    <a:gd name="T47" fmla="*/ 1659 h 1786"/>
                    <a:gd name="T48" fmla="*/ 33 w 1006"/>
                    <a:gd name="T49" fmla="*/ 1757 h 1786"/>
                    <a:gd name="T50" fmla="*/ 167 w 1006"/>
                    <a:gd name="T51" fmla="*/ 1687 h 1786"/>
                    <a:gd name="T52" fmla="*/ 294 w 1006"/>
                    <a:gd name="T53" fmla="*/ 1638 h 1786"/>
                    <a:gd name="T54" fmla="*/ 462 w 1006"/>
                    <a:gd name="T55" fmla="*/ 1582 h 1786"/>
                    <a:gd name="T56" fmla="*/ 524 w 1006"/>
                    <a:gd name="T57" fmla="*/ 1560 h 1786"/>
                    <a:gd name="T58" fmla="*/ 756 w 1006"/>
                    <a:gd name="T59" fmla="*/ 1363 h 1786"/>
                    <a:gd name="T60" fmla="*/ 875 w 1006"/>
                    <a:gd name="T61" fmla="*/ 1195 h 1786"/>
                    <a:gd name="T62" fmla="*/ 931 w 1006"/>
                    <a:gd name="T63" fmla="*/ 1083 h 1786"/>
                    <a:gd name="T64" fmla="*/ 988 w 1006"/>
                    <a:gd name="T65" fmla="*/ 816 h 1786"/>
                    <a:gd name="T66" fmla="*/ 924 w 1006"/>
                    <a:gd name="T67" fmla="*/ 514 h 1786"/>
                    <a:gd name="T68" fmla="*/ 875 w 1006"/>
                    <a:gd name="T69" fmla="*/ 268 h 1786"/>
                    <a:gd name="T70" fmla="*/ 819 w 1006"/>
                    <a:gd name="T71" fmla="*/ 71 h 1786"/>
                    <a:gd name="T72" fmla="*/ 651 w 1006"/>
                    <a:gd name="T73" fmla="*/ 0 h 178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006"/>
                    <a:gd name="T112" fmla="*/ 0 h 1786"/>
                    <a:gd name="T113" fmla="*/ 1006 w 1006"/>
                    <a:gd name="T114" fmla="*/ 1786 h 178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006" h="1786">
                      <a:moveTo>
                        <a:pt x="663" y="0"/>
                      </a:moveTo>
                      <a:cubicBezTo>
                        <a:pt x="644" y="18"/>
                        <a:pt x="634" y="35"/>
                        <a:pt x="613" y="50"/>
                      </a:cubicBezTo>
                      <a:cubicBezTo>
                        <a:pt x="603" y="64"/>
                        <a:pt x="589" y="76"/>
                        <a:pt x="584" y="93"/>
                      </a:cubicBezTo>
                      <a:cubicBezTo>
                        <a:pt x="579" y="107"/>
                        <a:pt x="578" y="123"/>
                        <a:pt x="570" y="136"/>
                      </a:cubicBezTo>
                      <a:cubicBezTo>
                        <a:pt x="529" y="192"/>
                        <a:pt x="479" y="243"/>
                        <a:pt x="441" y="301"/>
                      </a:cubicBezTo>
                      <a:cubicBezTo>
                        <a:pt x="423" y="327"/>
                        <a:pt x="411" y="353"/>
                        <a:pt x="391" y="379"/>
                      </a:cubicBezTo>
                      <a:cubicBezTo>
                        <a:pt x="375" y="444"/>
                        <a:pt x="391" y="431"/>
                        <a:pt x="441" y="415"/>
                      </a:cubicBezTo>
                      <a:cubicBezTo>
                        <a:pt x="476" y="382"/>
                        <a:pt x="486" y="349"/>
                        <a:pt x="534" y="336"/>
                      </a:cubicBezTo>
                      <a:cubicBezTo>
                        <a:pt x="561" y="328"/>
                        <a:pt x="613" y="301"/>
                        <a:pt x="613" y="301"/>
                      </a:cubicBezTo>
                      <a:cubicBezTo>
                        <a:pt x="631" y="282"/>
                        <a:pt x="644" y="261"/>
                        <a:pt x="663" y="243"/>
                      </a:cubicBezTo>
                      <a:cubicBezTo>
                        <a:pt x="721" y="257"/>
                        <a:pt x="698" y="285"/>
                        <a:pt x="727" y="329"/>
                      </a:cubicBezTo>
                      <a:cubicBezTo>
                        <a:pt x="724" y="343"/>
                        <a:pt x="727" y="359"/>
                        <a:pt x="720" y="372"/>
                      </a:cubicBezTo>
                      <a:cubicBezTo>
                        <a:pt x="716" y="378"/>
                        <a:pt x="704" y="375"/>
                        <a:pt x="698" y="379"/>
                      </a:cubicBezTo>
                      <a:cubicBezTo>
                        <a:pt x="632" y="412"/>
                        <a:pt x="696" y="396"/>
                        <a:pt x="613" y="408"/>
                      </a:cubicBezTo>
                      <a:cubicBezTo>
                        <a:pt x="598" y="417"/>
                        <a:pt x="574" y="419"/>
                        <a:pt x="570" y="436"/>
                      </a:cubicBezTo>
                      <a:cubicBezTo>
                        <a:pt x="560" y="475"/>
                        <a:pt x="542" y="516"/>
                        <a:pt x="520" y="551"/>
                      </a:cubicBezTo>
                      <a:cubicBezTo>
                        <a:pt x="481" y="543"/>
                        <a:pt x="457" y="533"/>
                        <a:pt x="420" y="543"/>
                      </a:cubicBezTo>
                      <a:cubicBezTo>
                        <a:pt x="403" y="577"/>
                        <a:pt x="395" y="623"/>
                        <a:pt x="370" y="651"/>
                      </a:cubicBezTo>
                      <a:cubicBezTo>
                        <a:pt x="362" y="688"/>
                        <a:pt x="345" y="721"/>
                        <a:pt x="334" y="758"/>
                      </a:cubicBezTo>
                      <a:cubicBezTo>
                        <a:pt x="339" y="765"/>
                        <a:pt x="340" y="776"/>
                        <a:pt x="349" y="779"/>
                      </a:cubicBezTo>
                      <a:cubicBezTo>
                        <a:pt x="358" y="781"/>
                        <a:pt x="367" y="772"/>
                        <a:pt x="377" y="772"/>
                      </a:cubicBezTo>
                      <a:cubicBezTo>
                        <a:pt x="403" y="772"/>
                        <a:pt x="429" y="776"/>
                        <a:pt x="456" y="779"/>
                      </a:cubicBezTo>
                      <a:cubicBezTo>
                        <a:pt x="478" y="794"/>
                        <a:pt x="500" y="806"/>
                        <a:pt x="527" y="815"/>
                      </a:cubicBezTo>
                      <a:cubicBezTo>
                        <a:pt x="595" y="808"/>
                        <a:pt x="600" y="815"/>
                        <a:pt x="634" y="765"/>
                      </a:cubicBezTo>
                      <a:cubicBezTo>
                        <a:pt x="690" y="774"/>
                        <a:pt x="723" y="767"/>
                        <a:pt x="770" y="736"/>
                      </a:cubicBezTo>
                      <a:cubicBezTo>
                        <a:pt x="789" y="738"/>
                        <a:pt x="809" y="735"/>
                        <a:pt x="827" y="743"/>
                      </a:cubicBezTo>
                      <a:cubicBezTo>
                        <a:pt x="834" y="746"/>
                        <a:pt x="828" y="759"/>
                        <a:pt x="834" y="765"/>
                      </a:cubicBezTo>
                      <a:cubicBezTo>
                        <a:pt x="839" y="770"/>
                        <a:pt x="848" y="769"/>
                        <a:pt x="856" y="772"/>
                      </a:cubicBezTo>
                      <a:cubicBezTo>
                        <a:pt x="869" y="799"/>
                        <a:pt x="888" y="821"/>
                        <a:pt x="898" y="851"/>
                      </a:cubicBezTo>
                      <a:cubicBezTo>
                        <a:pt x="903" y="937"/>
                        <a:pt x="904" y="956"/>
                        <a:pt x="920" y="1022"/>
                      </a:cubicBezTo>
                      <a:cubicBezTo>
                        <a:pt x="903" y="1057"/>
                        <a:pt x="900" y="1062"/>
                        <a:pt x="863" y="1072"/>
                      </a:cubicBezTo>
                      <a:cubicBezTo>
                        <a:pt x="862" y="1071"/>
                        <a:pt x="830" y="1041"/>
                        <a:pt x="827" y="1036"/>
                      </a:cubicBezTo>
                      <a:cubicBezTo>
                        <a:pt x="818" y="1021"/>
                        <a:pt x="812" y="982"/>
                        <a:pt x="791" y="979"/>
                      </a:cubicBezTo>
                      <a:cubicBezTo>
                        <a:pt x="755" y="972"/>
                        <a:pt x="719" y="974"/>
                        <a:pt x="684" y="972"/>
                      </a:cubicBezTo>
                      <a:cubicBezTo>
                        <a:pt x="657" y="967"/>
                        <a:pt x="632" y="961"/>
                        <a:pt x="606" y="958"/>
                      </a:cubicBezTo>
                      <a:cubicBezTo>
                        <a:pt x="551" y="950"/>
                        <a:pt x="441" y="936"/>
                        <a:pt x="441" y="936"/>
                      </a:cubicBezTo>
                      <a:cubicBezTo>
                        <a:pt x="391" y="941"/>
                        <a:pt x="339" y="938"/>
                        <a:pt x="291" y="951"/>
                      </a:cubicBezTo>
                      <a:cubicBezTo>
                        <a:pt x="280" y="953"/>
                        <a:pt x="283" y="971"/>
                        <a:pt x="277" y="979"/>
                      </a:cubicBezTo>
                      <a:cubicBezTo>
                        <a:pt x="250" y="1008"/>
                        <a:pt x="177" y="1074"/>
                        <a:pt x="141" y="1086"/>
                      </a:cubicBezTo>
                      <a:cubicBezTo>
                        <a:pt x="114" y="1114"/>
                        <a:pt x="84" y="1131"/>
                        <a:pt x="63" y="1165"/>
                      </a:cubicBezTo>
                      <a:cubicBezTo>
                        <a:pt x="65" y="1181"/>
                        <a:pt x="63" y="1199"/>
                        <a:pt x="70" y="1215"/>
                      </a:cubicBezTo>
                      <a:cubicBezTo>
                        <a:pt x="73" y="1222"/>
                        <a:pt x="84" y="1223"/>
                        <a:pt x="91" y="1229"/>
                      </a:cubicBezTo>
                      <a:cubicBezTo>
                        <a:pt x="112" y="1245"/>
                        <a:pt x="134" y="1263"/>
                        <a:pt x="149" y="1286"/>
                      </a:cubicBezTo>
                      <a:cubicBezTo>
                        <a:pt x="163" y="1307"/>
                        <a:pt x="181" y="1326"/>
                        <a:pt x="191" y="1351"/>
                      </a:cubicBezTo>
                      <a:cubicBezTo>
                        <a:pt x="203" y="1384"/>
                        <a:pt x="211" y="1418"/>
                        <a:pt x="227" y="1451"/>
                      </a:cubicBezTo>
                      <a:cubicBezTo>
                        <a:pt x="214" y="1505"/>
                        <a:pt x="219" y="1522"/>
                        <a:pt x="177" y="1551"/>
                      </a:cubicBezTo>
                      <a:cubicBezTo>
                        <a:pt x="155" y="1594"/>
                        <a:pt x="118" y="1623"/>
                        <a:pt x="84" y="1658"/>
                      </a:cubicBezTo>
                      <a:cubicBezTo>
                        <a:pt x="74" y="1667"/>
                        <a:pt x="62" y="1674"/>
                        <a:pt x="56" y="1686"/>
                      </a:cubicBezTo>
                      <a:cubicBezTo>
                        <a:pt x="43" y="1709"/>
                        <a:pt x="37" y="1731"/>
                        <a:pt x="20" y="1751"/>
                      </a:cubicBezTo>
                      <a:cubicBezTo>
                        <a:pt x="15" y="1764"/>
                        <a:pt x="0" y="1786"/>
                        <a:pt x="34" y="1786"/>
                      </a:cubicBezTo>
                      <a:cubicBezTo>
                        <a:pt x="44" y="1786"/>
                        <a:pt x="53" y="1776"/>
                        <a:pt x="63" y="1772"/>
                      </a:cubicBezTo>
                      <a:cubicBezTo>
                        <a:pt x="101" y="1755"/>
                        <a:pt x="132" y="1733"/>
                        <a:pt x="170" y="1715"/>
                      </a:cubicBezTo>
                      <a:cubicBezTo>
                        <a:pt x="203" y="1699"/>
                        <a:pt x="233" y="1693"/>
                        <a:pt x="270" y="1686"/>
                      </a:cubicBezTo>
                      <a:cubicBezTo>
                        <a:pt x="279" y="1679"/>
                        <a:pt x="288" y="1670"/>
                        <a:pt x="299" y="1665"/>
                      </a:cubicBezTo>
                      <a:cubicBezTo>
                        <a:pt x="312" y="1658"/>
                        <a:pt x="341" y="1651"/>
                        <a:pt x="341" y="1651"/>
                      </a:cubicBezTo>
                      <a:cubicBezTo>
                        <a:pt x="375" y="1616"/>
                        <a:pt x="425" y="1621"/>
                        <a:pt x="470" y="1608"/>
                      </a:cubicBezTo>
                      <a:cubicBezTo>
                        <a:pt x="484" y="1603"/>
                        <a:pt x="498" y="1597"/>
                        <a:pt x="513" y="1593"/>
                      </a:cubicBezTo>
                      <a:cubicBezTo>
                        <a:pt x="519" y="1590"/>
                        <a:pt x="534" y="1586"/>
                        <a:pt x="534" y="1586"/>
                      </a:cubicBezTo>
                      <a:cubicBezTo>
                        <a:pt x="585" y="1536"/>
                        <a:pt x="646" y="1450"/>
                        <a:pt x="713" y="1429"/>
                      </a:cubicBezTo>
                      <a:cubicBezTo>
                        <a:pt x="761" y="1397"/>
                        <a:pt x="744" y="1413"/>
                        <a:pt x="770" y="1386"/>
                      </a:cubicBezTo>
                      <a:cubicBezTo>
                        <a:pt x="780" y="1343"/>
                        <a:pt x="768" y="1301"/>
                        <a:pt x="763" y="1258"/>
                      </a:cubicBezTo>
                      <a:cubicBezTo>
                        <a:pt x="794" y="1208"/>
                        <a:pt x="831" y="1219"/>
                        <a:pt x="891" y="1215"/>
                      </a:cubicBezTo>
                      <a:cubicBezTo>
                        <a:pt x="915" y="1137"/>
                        <a:pt x="876" y="1252"/>
                        <a:pt x="913" y="1172"/>
                      </a:cubicBezTo>
                      <a:cubicBezTo>
                        <a:pt x="948" y="1094"/>
                        <a:pt x="904" y="1159"/>
                        <a:pt x="948" y="1101"/>
                      </a:cubicBezTo>
                      <a:cubicBezTo>
                        <a:pt x="969" y="1021"/>
                        <a:pt x="972" y="1084"/>
                        <a:pt x="963" y="965"/>
                      </a:cubicBezTo>
                      <a:cubicBezTo>
                        <a:pt x="971" y="904"/>
                        <a:pt x="987" y="880"/>
                        <a:pt x="1006" y="829"/>
                      </a:cubicBezTo>
                      <a:cubicBezTo>
                        <a:pt x="1003" y="774"/>
                        <a:pt x="1003" y="719"/>
                        <a:pt x="998" y="665"/>
                      </a:cubicBezTo>
                      <a:cubicBezTo>
                        <a:pt x="992" y="617"/>
                        <a:pt x="952" y="570"/>
                        <a:pt x="941" y="522"/>
                      </a:cubicBezTo>
                      <a:cubicBezTo>
                        <a:pt x="942" y="473"/>
                        <a:pt x="991" y="314"/>
                        <a:pt x="906" y="286"/>
                      </a:cubicBezTo>
                      <a:cubicBezTo>
                        <a:pt x="901" y="281"/>
                        <a:pt x="894" y="278"/>
                        <a:pt x="891" y="272"/>
                      </a:cubicBezTo>
                      <a:cubicBezTo>
                        <a:pt x="884" y="258"/>
                        <a:pt x="877" y="229"/>
                        <a:pt x="877" y="229"/>
                      </a:cubicBezTo>
                      <a:cubicBezTo>
                        <a:pt x="872" y="187"/>
                        <a:pt x="889" y="89"/>
                        <a:pt x="834" y="72"/>
                      </a:cubicBezTo>
                      <a:cubicBezTo>
                        <a:pt x="796" y="32"/>
                        <a:pt x="741" y="24"/>
                        <a:pt x="691" y="8"/>
                      </a:cubicBezTo>
                      <a:cubicBezTo>
                        <a:pt x="650" y="16"/>
                        <a:pt x="650" y="25"/>
                        <a:pt x="663" y="0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rgbClr val="000000"/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30" name="Freeform 9"/>
                <p:cNvSpPr>
                  <a:spLocks/>
                </p:cNvSpPr>
                <p:nvPr/>
              </p:nvSpPr>
              <p:spPr bwMode="auto">
                <a:xfrm>
                  <a:off x="501" y="1334"/>
                  <a:ext cx="1113" cy="1914"/>
                </a:xfrm>
                <a:custGeom>
                  <a:avLst/>
                  <a:gdLst>
                    <a:gd name="T0" fmla="*/ 1085 w 1133"/>
                    <a:gd name="T1" fmla="*/ 58 h 1947"/>
                    <a:gd name="T2" fmla="*/ 1113 w 1133"/>
                    <a:gd name="T3" fmla="*/ 128 h 1947"/>
                    <a:gd name="T4" fmla="*/ 1071 w 1133"/>
                    <a:gd name="T5" fmla="*/ 191 h 1947"/>
                    <a:gd name="T6" fmla="*/ 861 w 1133"/>
                    <a:gd name="T7" fmla="*/ 255 h 1947"/>
                    <a:gd name="T8" fmla="*/ 762 w 1133"/>
                    <a:gd name="T9" fmla="*/ 289 h 1947"/>
                    <a:gd name="T10" fmla="*/ 713 w 1133"/>
                    <a:gd name="T11" fmla="*/ 374 h 1947"/>
                    <a:gd name="T12" fmla="*/ 642 w 1133"/>
                    <a:gd name="T13" fmla="*/ 395 h 1947"/>
                    <a:gd name="T14" fmla="*/ 488 w 1133"/>
                    <a:gd name="T15" fmla="*/ 380 h 1947"/>
                    <a:gd name="T16" fmla="*/ 425 w 1133"/>
                    <a:gd name="T17" fmla="*/ 528 h 1947"/>
                    <a:gd name="T18" fmla="*/ 468 w 1133"/>
                    <a:gd name="T19" fmla="*/ 718 h 1947"/>
                    <a:gd name="T20" fmla="*/ 390 w 1133"/>
                    <a:gd name="T21" fmla="*/ 774 h 1947"/>
                    <a:gd name="T22" fmla="*/ 306 w 1133"/>
                    <a:gd name="T23" fmla="*/ 612 h 1947"/>
                    <a:gd name="T24" fmla="*/ 158 w 1133"/>
                    <a:gd name="T25" fmla="*/ 683 h 1947"/>
                    <a:gd name="T26" fmla="*/ 131 w 1133"/>
                    <a:gd name="T27" fmla="*/ 718 h 1947"/>
                    <a:gd name="T28" fmla="*/ 151 w 1133"/>
                    <a:gd name="T29" fmla="*/ 788 h 1947"/>
                    <a:gd name="T30" fmla="*/ 138 w 1133"/>
                    <a:gd name="T31" fmla="*/ 936 h 1947"/>
                    <a:gd name="T32" fmla="*/ 320 w 1133"/>
                    <a:gd name="T33" fmla="*/ 1041 h 1947"/>
                    <a:gd name="T34" fmla="*/ 404 w 1133"/>
                    <a:gd name="T35" fmla="*/ 1111 h 1947"/>
                    <a:gd name="T36" fmla="*/ 461 w 1133"/>
                    <a:gd name="T37" fmla="*/ 1224 h 1947"/>
                    <a:gd name="T38" fmla="*/ 474 w 1133"/>
                    <a:gd name="T39" fmla="*/ 1421 h 1947"/>
                    <a:gd name="T40" fmla="*/ 412 w 1133"/>
                    <a:gd name="T41" fmla="*/ 1441 h 1947"/>
                    <a:gd name="T42" fmla="*/ 348 w 1133"/>
                    <a:gd name="T43" fmla="*/ 1602 h 1947"/>
                    <a:gd name="T44" fmla="*/ 412 w 1133"/>
                    <a:gd name="T45" fmla="*/ 1841 h 1947"/>
                    <a:gd name="T46" fmla="*/ 256 w 1133"/>
                    <a:gd name="T47" fmla="*/ 1736 h 1947"/>
                    <a:gd name="T48" fmla="*/ 187 w 1133"/>
                    <a:gd name="T49" fmla="*/ 1511 h 1947"/>
                    <a:gd name="T50" fmla="*/ 39 w 1133"/>
                    <a:gd name="T51" fmla="*/ 1258 h 1947"/>
                    <a:gd name="T52" fmla="*/ 75 w 1133"/>
                    <a:gd name="T53" fmla="*/ 865 h 1947"/>
                    <a:gd name="T54" fmla="*/ 39 w 1133"/>
                    <a:gd name="T55" fmla="*/ 668 h 1947"/>
                    <a:gd name="T56" fmla="*/ 102 w 1133"/>
                    <a:gd name="T57" fmla="*/ 550 h 1947"/>
                    <a:gd name="T58" fmla="*/ 138 w 1133"/>
                    <a:gd name="T59" fmla="*/ 444 h 1947"/>
                    <a:gd name="T60" fmla="*/ 264 w 1133"/>
                    <a:gd name="T61" fmla="*/ 395 h 1947"/>
                    <a:gd name="T62" fmla="*/ 334 w 1133"/>
                    <a:gd name="T63" fmla="*/ 318 h 1947"/>
                    <a:gd name="T64" fmla="*/ 376 w 1133"/>
                    <a:gd name="T65" fmla="*/ 255 h 1947"/>
                    <a:gd name="T66" fmla="*/ 432 w 1133"/>
                    <a:gd name="T67" fmla="*/ 219 h 1947"/>
                    <a:gd name="T68" fmla="*/ 488 w 1133"/>
                    <a:gd name="T69" fmla="*/ 142 h 1947"/>
                    <a:gd name="T70" fmla="*/ 622 w 1133"/>
                    <a:gd name="T71" fmla="*/ 9 h 1947"/>
                    <a:gd name="T72" fmla="*/ 944 w 1133"/>
                    <a:gd name="T73" fmla="*/ 16 h 1947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133"/>
                    <a:gd name="T112" fmla="*/ 0 h 1947"/>
                    <a:gd name="T113" fmla="*/ 1133 w 1133"/>
                    <a:gd name="T114" fmla="*/ 1947 h 1947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133" h="1947">
                      <a:moveTo>
                        <a:pt x="990" y="30"/>
                      </a:moveTo>
                      <a:cubicBezTo>
                        <a:pt x="1043" y="35"/>
                        <a:pt x="1064" y="30"/>
                        <a:pt x="1104" y="59"/>
                      </a:cubicBezTo>
                      <a:cubicBezTo>
                        <a:pt x="1109" y="68"/>
                        <a:pt x="1114" y="77"/>
                        <a:pt x="1119" y="87"/>
                      </a:cubicBezTo>
                      <a:cubicBezTo>
                        <a:pt x="1124" y="100"/>
                        <a:pt x="1133" y="130"/>
                        <a:pt x="1133" y="130"/>
                      </a:cubicBezTo>
                      <a:cubicBezTo>
                        <a:pt x="1130" y="144"/>
                        <a:pt x="1131" y="159"/>
                        <a:pt x="1126" y="173"/>
                      </a:cubicBezTo>
                      <a:cubicBezTo>
                        <a:pt x="1120" y="187"/>
                        <a:pt x="1101" y="189"/>
                        <a:pt x="1090" y="194"/>
                      </a:cubicBezTo>
                      <a:cubicBezTo>
                        <a:pt x="1038" y="212"/>
                        <a:pt x="987" y="223"/>
                        <a:pt x="933" y="230"/>
                      </a:cubicBezTo>
                      <a:cubicBezTo>
                        <a:pt x="883" y="246"/>
                        <a:pt x="900" y="232"/>
                        <a:pt x="876" y="259"/>
                      </a:cubicBezTo>
                      <a:cubicBezTo>
                        <a:pt x="880" y="260"/>
                        <a:pt x="943" y="277"/>
                        <a:pt x="904" y="287"/>
                      </a:cubicBezTo>
                      <a:cubicBezTo>
                        <a:pt x="862" y="296"/>
                        <a:pt x="818" y="291"/>
                        <a:pt x="776" y="294"/>
                      </a:cubicBezTo>
                      <a:cubicBezTo>
                        <a:pt x="763" y="345"/>
                        <a:pt x="763" y="349"/>
                        <a:pt x="711" y="366"/>
                      </a:cubicBezTo>
                      <a:cubicBezTo>
                        <a:pt x="716" y="370"/>
                        <a:pt x="728" y="373"/>
                        <a:pt x="726" y="380"/>
                      </a:cubicBezTo>
                      <a:cubicBezTo>
                        <a:pt x="723" y="387"/>
                        <a:pt x="711" y="384"/>
                        <a:pt x="704" y="387"/>
                      </a:cubicBezTo>
                      <a:cubicBezTo>
                        <a:pt x="655" y="400"/>
                        <a:pt x="695" y="386"/>
                        <a:pt x="654" y="402"/>
                      </a:cubicBezTo>
                      <a:cubicBezTo>
                        <a:pt x="635" y="382"/>
                        <a:pt x="612" y="373"/>
                        <a:pt x="590" y="359"/>
                      </a:cubicBezTo>
                      <a:cubicBezTo>
                        <a:pt x="558" y="369"/>
                        <a:pt x="528" y="379"/>
                        <a:pt x="497" y="387"/>
                      </a:cubicBezTo>
                      <a:cubicBezTo>
                        <a:pt x="463" y="405"/>
                        <a:pt x="432" y="410"/>
                        <a:pt x="404" y="437"/>
                      </a:cubicBezTo>
                      <a:cubicBezTo>
                        <a:pt x="389" y="481"/>
                        <a:pt x="417" y="488"/>
                        <a:pt x="433" y="537"/>
                      </a:cubicBezTo>
                      <a:cubicBezTo>
                        <a:pt x="437" y="551"/>
                        <a:pt x="447" y="580"/>
                        <a:pt x="447" y="580"/>
                      </a:cubicBezTo>
                      <a:cubicBezTo>
                        <a:pt x="451" y="638"/>
                        <a:pt x="449" y="680"/>
                        <a:pt x="476" y="730"/>
                      </a:cubicBezTo>
                      <a:cubicBezTo>
                        <a:pt x="463" y="754"/>
                        <a:pt x="451" y="774"/>
                        <a:pt x="433" y="795"/>
                      </a:cubicBezTo>
                      <a:cubicBezTo>
                        <a:pt x="421" y="792"/>
                        <a:pt x="405" y="795"/>
                        <a:pt x="397" y="787"/>
                      </a:cubicBezTo>
                      <a:cubicBezTo>
                        <a:pt x="388" y="778"/>
                        <a:pt x="393" y="763"/>
                        <a:pt x="390" y="752"/>
                      </a:cubicBezTo>
                      <a:cubicBezTo>
                        <a:pt x="374" y="694"/>
                        <a:pt x="372" y="637"/>
                        <a:pt x="311" y="623"/>
                      </a:cubicBezTo>
                      <a:cubicBezTo>
                        <a:pt x="277" y="629"/>
                        <a:pt x="237" y="623"/>
                        <a:pt x="211" y="645"/>
                      </a:cubicBezTo>
                      <a:cubicBezTo>
                        <a:pt x="192" y="659"/>
                        <a:pt x="161" y="695"/>
                        <a:pt x="161" y="695"/>
                      </a:cubicBezTo>
                      <a:cubicBezTo>
                        <a:pt x="158" y="702"/>
                        <a:pt x="158" y="710"/>
                        <a:pt x="154" y="716"/>
                      </a:cubicBezTo>
                      <a:cubicBezTo>
                        <a:pt x="148" y="722"/>
                        <a:pt x="135" y="722"/>
                        <a:pt x="133" y="730"/>
                      </a:cubicBezTo>
                      <a:cubicBezTo>
                        <a:pt x="129" y="739"/>
                        <a:pt x="137" y="749"/>
                        <a:pt x="140" y="759"/>
                      </a:cubicBezTo>
                      <a:cubicBezTo>
                        <a:pt x="144" y="773"/>
                        <a:pt x="154" y="802"/>
                        <a:pt x="154" y="802"/>
                      </a:cubicBezTo>
                      <a:cubicBezTo>
                        <a:pt x="136" y="856"/>
                        <a:pt x="142" y="830"/>
                        <a:pt x="133" y="880"/>
                      </a:cubicBezTo>
                      <a:cubicBezTo>
                        <a:pt x="135" y="904"/>
                        <a:pt x="135" y="928"/>
                        <a:pt x="140" y="952"/>
                      </a:cubicBezTo>
                      <a:cubicBezTo>
                        <a:pt x="150" y="1009"/>
                        <a:pt x="188" y="1017"/>
                        <a:pt x="240" y="1030"/>
                      </a:cubicBezTo>
                      <a:cubicBezTo>
                        <a:pt x="263" y="1055"/>
                        <a:pt x="294" y="1049"/>
                        <a:pt x="326" y="1059"/>
                      </a:cubicBezTo>
                      <a:cubicBezTo>
                        <a:pt x="340" y="1063"/>
                        <a:pt x="369" y="1073"/>
                        <a:pt x="369" y="1073"/>
                      </a:cubicBezTo>
                      <a:cubicBezTo>
                        <a:pt x="381" y="1092"/>
                        <a:pt x="399" y="1109"/>
                        <a:pt x="411" y="1130"/>
                      </a:cubicBezTo>
                      <a:cubicBezTo>
                        <a:pt x="425" y="1155"/>
                        <a:pt x="419" y="1172"/>
                        <a:pt x="440" y="1195"/>
                      </a:cubicBezTo>
                      <a:cubicBezTo>
                        <a:pt x="455" y="1242"/>
                        <a:pt x="434" y="1184"/>
                        <a:pt x="469" y="1245"/>
                      </a:cubicBezTo>
                      <a:cubicBezTo>
                        <a:pt x="493" y="1286"/>
                        <a:pt x="512" y="1338"/>
                        <a:pt x="547" y="1373"/>
                      </a:cubicBezTo>
                      <a:cubicBezTo>
                        <a:pt x="536" y="1407"/>
                        <a:pt x="517" y="1433"/>
                        <a:pt x="483" y="1445"/>
                      </a:cubicBezTo>
                      <a:cubicBezTo>
                        <a:pt x="468" y="1449"/>
                        <a:pt x="454" y="1454"/>
                        <a:pt x="440" y="1459"/>
                      </a:cubicBezTo>
                      <a:cubicBezTo>
                        <a:pt x="432" y="1461"/>
                        <a:pt x="419" y="1466"/>
                        <a:pt x="419" y="1466"/>
                      </a:cubicBezTo>
                      <a:cubicBezTo>
                        <a:pt x="409" y="1491"/>
                        <a:pt x="392" y="1507"/>
                        <a:pt x="376" y="1530"/>
                      </a:cubicBezTo>
                      <a:cubicBezTo>
                        <a:pt x="365" y="1563"/>
                        <a:pt x="364" y="1597"/>
                        <a:pt x="354" y="1630"/>
                      </a:cubicBezTo>
                      <a:cubicBezTo>
                        <a:pt x="363" y="1679"/>
                        <a:pt x="389" y="1714"/>
                        <a:pt x="411" y="1759"/>
                      </a:cubicBezTo>
                      <a:cubicBezTo>
                        <a:pt x="403" y="1809"/>
                        <a:pt x="389" y="1831"/>
                        <a:pt x="419" y="1873"/>
                      </a:cubicBezTo>
                      <a:cubicBezTo>
                        <a:pt x="442" y="1947"/>
                        <a:pt x="331" y="1871"/>
                        <a:pt x="311" y="1852"/>
                      </a:cubicBezTo>
                      <a:cubicBezTo>
                        <a:pt x="295" y="1819"/>
                        <a:pt x="287" y="1791"/>
                        <a:pt x="261" y="1766"/>
                      </a:cubicBezTo>
                      <a:cubicBezTo>
                        <a:pt x="246" y="1704"/>
                        <a:pt x="248" y="1631"/>
                        <a:pt x="226" y="1573"/>
                      </a:cubicBezTo>
                      <a:cubicBezTo>
                        <a:pt x="219" y="1557"/>
                        <a:pt x="200" y="1550"/>
                        <a:pt x="190" y="1537"/>
                      </a:cubicBezTo>
                      <a:cubicBezTo>
                        <a:pt x="163" y="1501"/>
                        <a:pt x="142" y="1461"/>
                        <a:pt x="111" y="1430"/>
                      </a:cubicBezTo>
                      <a:cubicBezTo>
                        <a:pt x="93" y="1378"/>
                        <a:pt x="57" y="1333"/>
                        <a:pt x="40" y="1280"/>
                      </a:cubicBezTo>
                      <a:cubicBezTo>
                        <a:pt x="36" y="1197"/>
                        <a:pt x="21" y="1116"/>
                        <a:pt x="47" y="1037"/>
                      </a:cubicBezTo>
                      <a:cubicBezTo>
                        <a:pt x="52" y="977"/>
                        <a:pt x="62" y="935"/>
                        <a:pt x="76" y="880"/>
                      </a:cubicBezTo>
                      <a:cubicBezTo>
                        <a:pt x="66" y="852"/>
                        <a:pt x="57" y="839"/>
                        <a:pt x="33" y="823"/>
                      </a:cubicBezTo>
                      <a:cubicBezTo>
                        <a:pt x="17" y="775"/>
                        <a:pt x="0" y="722"/>
                        <a:pt x="40" y="680"/>
                      </a:cubicBezTo>
                      <a:cubicBezTo>
                        <a:pt x="51" y="644"/>
                        <a:pt x="71" y="607"/>
                        <a:pt x="97" y="580"/>
                      </a:cubicBezTo>
                      <a:cubicBezTo>
                        <a:pt x="99" y="573"/>
                        <a:pt x="100" y="565"/>
                        <a:pt x="104" y="559"/>
                      </a:cubicBezTo>
                      <a:cubicBezTo>
                        <a:pt x="108" y="551"/>
                        <a:pt x="115" y="545"/>
                        <a:pt x="119" y="537"/>
                      </a:cubicBezTo>
                      <a:cubicBezTo>
                        <a:pt x="131" y="502"/>
                        <a:pt x="129" y="483"/>
                        <a:pt x="140" y="452"/>
                      </a:cubicBezTo>
                      <a:cubicBezTo>
                        <a:pt x="142" y="444"/>
                        <a:pt x="150" y="411"/>
                        <a:pt x="161" y="409"/>
                      </a:cubicBezTo>
                      <a:cubicBezTo>
                        <a:pt x="196" y="400"/>
                        <a:pt x="233" y="404"/>
                        <a:pt x="269" y="402"/>
                      </a:cubicBezTo>
                      <a:cubicBezTo>
                        <a:pt x="285" y="384"/>
                        <a:pt x="304" y="384"/>
                        <a:pt x="319" y="366"/>
                      </a:cubicBezTo>
                      <a:cubicBezTo>
                        <a:pt x="380" y="289"/>
                        <a:pt x="293" y="393"/>
                        <a:pt x="340" y="323"/>
                      </a:cubicBezTo>
                      <a:cubicBezTo>
                        <a:pt x="350" y="307"/>
                        <a:pt x="365" y="295"/>
                        <a:pt x="376" y="280"/>
                      </a:cubicBezTo>
                      <a:cubicBezTo>
                        <a:pt x="378" y="273"/>
                        <a:pt x="377" y="264"/>
                        <a:pt x="383" y="259"/>
                      </a:cubicBezTo>
                      <a:cubicBezTo>
                        <a:pt x="388" y="253"/>
                        <a:pt x="397" y="255"/>
                        <a:pt x="404" y="252"/>
                      </a:cubicBezTo>
                      <a:cubicBezTo>
                        <a:pt x="417" y="243"/>
                        <a:pt x="427" y="231"/>
                        <a:pt x="440" y="223"/>
                      </a:cubicBezTo>
                      <a:cubicBezTo>
                        <a:pt x="456" y="197"/>
                        <a:pt x="459" y="176"/>
                        <a:pt x="490" y="166"/>
                      </a:cubicBezTo>
                      <a:cubicBezTo>
                        <a:pt x="492" y="158"/>
                        <a:pt x="491" y="149"/>
                        <a:pt x="497" y="144"/>
                      </a:cubicBezTo>
                      <a:cubicBezTo>
                        <a:pt x="509" y="131"/>
                        <a:pt x="540" y="116"/>
                        <a:pt x="540" y="116"/>
                      </a:cubicBezTo>
                      <a:cubicBezTo>
                        <a:pt x="567" y="77"/>
                        <a:pt x="603" y="46"/>
                        <a:pt x="633" y="9"/>
                      </a:cubicBezTo>
                      <a:cubicBezTo>
                        <a:pt x="708" y="34"/>
                        <a:pt x="792" y="19"/>
                        <a:pt x="869" y="16"/>
                      </a:cubicBezTo>
                      <a:cubicBezTo>
                        <a:pt x="914" y="0"/>
                        <a:pt x="916" y="1"/>
                        <a:pt x="961" y="16"/>
                      </a:cubicBezTo>
                      <a:cubicBezTo>
                        <a:pt x="962" y="16"/>
                        <a:pt x="1014" y="54"/>
                        <a:pt x="990" y="30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rgbClr val="000000"/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31" name="Freeform 10"/>
                <p:cNvSpPr>
                  <a:spLocks/>
                </p:cNvSpPr>
                <p:nvPr/>
              </p:nvSpPr>
              <p:spPr bwMode="auto">
                <a:xfrm>
                  <a:off x="1649" y="1312"/>
                  <a:ext cx="322" cy="271"/>
                </a:xfrm>
                <a:custGeom>
                  <a:avLst/>
                  <a:gdLst>
                    <a:gd name="T0" fmla="*/ 21 w 328"/>
                    <a:gd name="T1" fmla="*/ 52 h 275"/>
                    <a:gd name="T2" fmla="*/ 41 w 328"/>
                    <a:gd name="T3" fmla="*/ 102 h 275"/>
                    <a:gd name="T4" fmla="*/ 56 w 328"/>
                    <a:gd name="T5" fmla="*/ 144 h 275"/>
                    <a:gd name="T6" fmla="*/ 90 w 328"/>
                    <a:gd name="T7" fmla="*/ 271 h 275"/>
                    <a:gd name="T8" fmla="*/ 133 w 328"/>
                    <a:gd name="T9" fmla="*/ 214 h 275"/>
                    <a:gd name="T10" fmla="*/ 217 w 328"/>
                    <a:gd name="T11" fmla="*/ 158 h 275"/>
                    <a:gd name="T12" fmla="*/ 259 w 328"/>
                    <a:gd name="T13" fmla="*/ 144 h 275"/>
                    <a:gd name="T14" fmla="*/ 280 w 328"/>
                    <a:gd name="T15" fmla="*/ 108 h 275"/>
                    <a:gd name="T16" fmla="*/ 322 w 328"/>
                    <a:gd name="T17" fmla="*/ 81 h 275"/>
                    <a:gd name="T18" fmla="*/ 49 w 328"/>
                    <a:gd name="T19" fmla="*/ 10 h 275"/>
                    <a:gd name="T20" fmla="*/ 0 w 328"/>
                    <a:gd name="T21" fmla="*/ 32 h 275"/>
                    <a:gd name="T22" fmla="*/ 21 w 328"/>
                    <a:gd name="T23" fmla="*/ 52 h 27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8"/>
                    <a:gd name="T37" fmla="*/ 0 h 275"/>
                    <a:gd name="T38" fmla="*/ 328 w 328"/>
                    <a:gd name="T39" fmla="*/ 275 h 27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8" h="275">
                      <a:moveTo>
                        <a:pt x="21" y="53"/>
                      </a:moveTo>
                      <a:cubicBezTo>
                        <a:pt x="39" y="111"/>
                        <a:pt x="13" y="32"/>
                        <a:pt x="42" y="103"/>
                      </a:cubicBezTo>
                      <a:cubicBezTo>
                        <a:pt x="47" y="117"/>
                        <a:pt x="57" y="146"/>
                        <a:pt x="57" y="146"/>
                      </a:cubicBezTo>
                      <a:cubicBezTo>
                        <a:pt x="63" y="192"/>
                        <a:pt x="75" y="231"/>
                        <a:pt x="92" y="275"/>
                      </a:cubicBezTo>
                      <a:cubicBezTo>
                        <a:pt x="124" y="253"/>
                        <a:pt x="110" y="242"/>
                        <a:pt x="135" y="217"/>
                      </a:cubicBezTo>
                      <a:cubicBezTo>
                        <a:pt x="148" y="175"/>
                        <a:pt x="181" y="173"/>
                        <a:pt x="221" y="160"/>
                      </a:cubicBezTo>
                      <a:cubicBezTo>
                        <a:pt x="235" y="155"/>
                        <a:pt x="264" y="146"/>
                        <a:pt x="264" y="146"/>
                      </a:cubicBezTo>
                      <a:cubicBezTo>
                        <a:pt x="270" y="127"/>
                        <a:pt x="268" y="122"/>
                        <a:pt x="285" y="110"/>
                      </a:cubicBezTo>
                      <a:cubicBezTo>
                        <a:pt x="298" y="99"/>
                        <a:pt x="328" y="82"/>
                        <a:pt x="328" y="82"/>
                      </a:cubicBezTo>
                      <a:cubicBezTo>
                        <a:pt x="235" y="58"/>
                        <a:pt x="144" y="23"/>
                        <a:pt x="50" y="10"/>
                      </a:cubicBezTo>
                      <a:cubicBezTo>
                        <a:pt x="19" y="0"/>
                        <a:pt x="9" y="0"/>
                        <a:pt x="0" y="32"/>
                      </a:cubicBezTo>
                      <a:cubicBezTo>
                        <a:pt x="9" y="38"/>
                        <a:pt x="58" y="90"/>
                        <a:pt x="21" y="53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rgbClr val="000000"/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32" name="Freeform 11"/>
                <p:cNvSpPr>
                  <a:spLocks/>
                </p:cNvSpPr>
                <p:nvPr/>
              </p:nvSpPr>
              <p:spPr bwMode="auto">
                <a:xfrm>
                  <a:off x="1657" y="2038"/>
                  <a:ext cx="274" cy="319"/>
                </a:xfrm>
                <a:custGeom>
                  <a:avLst/>
                  <a:gdLst>
                    <a:gd name="T0" fmla="*/ 223 w 279"/>
                    <a:gd name="T1" fmla="*/ 56 h 324"/>
                    <a:gd name="T2" fmla="*/ 181 w 279"/>
                    <a:gd name="T3" fmla="*/ 14 h 324"/>
                    <a:gd name="T4" fmla="*/ 139 w 279"/>
                    <a:gd name="T5" fmla="*/ 0 h 324"/>
                    <a:gd name="T6" fmla="*/ 139 w 279"/>
                    <a:gd name="T7" fmla="*/ 70 h 324"/>
                    <a:gd name="T8" fmla="*/ 41 w 279"/>
                    <a:gd name="T9" fmla="*/ 155 h 324"/>
                    <a:gd name="T10" fmla="*/ 13 w 279"/>
                    <a:gd name="T11" fmla="*/ 211 h 324"/>
                    <a:gd name="T12" fmla="*/ 6 w 279"/>
                    <a:gd name="T13" fmla="*/ 232 h 324"/>
                    <a:gd name="T14" fmla="*/ 55 w 279"/>
                    <a:gd name="T15" fmla="*/ 204 h 324"/>
                    <a:gd name="T16" fmla="*/ 104 w 279"/>
                    <a:gd name="T17" fmla="*/ 225 h 324"/>
                    <a:gd name="T18" fmla="*/ 146 w 279"/>
                    <a:gd name="T19" fmla="*/ 239 h 324"/>
                    <a:gd name="T20" fmla="*/ 189 w 279"/>
                    <a:gd name="T21" fmla="*/ 197 h 324"/>
                    <a:gd name="T22" fmla="*/ 245 w 279"/>
                    <a:gd name="T23" fmla="*/ 148 h 324"/>
                    <a:gd name="T24" fmla="*/ 245 w 279"/>
                    <a:gd name="T25" fmla="*/ 85 h 324"/>
                    <a:gd name="T26" fmla="*/ 223 w 279"/>
                    <a:gd name="T27" fmla="*/ 56 h 324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279"/>
                    <a:gd name="T43" fmla="*/ 0 h 324"/>
                    <a:gd name="T44" fmla="*/ 279 w 279"/>
                    <a:gd name="T45" fmla="*/ 324 h 324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279" h="324">
                      <a:moveTo>
                        <a:pt x="227" y="57"/>
                      </a:moveTo>
                      <a:cubicBezTo>
                        <a:pt x="211" y="36"/>
                        <a:pt x="207" y="24"/>
                        <a:pt x="184" y="14"/>
                      </a:cubicBezTo>
                      <a:cubicBezTo>
                        <a:pt x="170" y="7"/>
                        <a:pt x="142" y="0"/>
                        <a:pt x="142" y="0"/>
                      </a:cubicBezTo>
                      <a:cubicBezTo>
                        <a:pt x="96" y="14"/>
                        <a:pt x="125" y="40"/>
                        <a:pt x="142" y="71"/>
                      </a:cubicBezTo>
                      <a:cubicBezTo>
                        <a:pt x="160" y="148"/>
                        <a:pt x="105" y="150"/>
                        <a:pt x="42" y="157"/>
                      </a:cubicBezTo>
                      <a:cubicBezTo>
                        <a:pt x="16" y="181"/>
                        <a:pt x="28" y="164"/>
                        <a:pt x="13" y="214"/>
                      </a:cubicBezTo>
                      <a:cubicBezTo>
                        <a:pt x="10" y="221"/>
                        <a:pt x="0" y="241"/>
                        <a:pt x="6" y="236"/>
                      </a:cubicBezTo>
                      <a:cubicBezTo>
                        <a:pt x="28" y="211"/>
                        <a:pt x="13" y="223"/>
                        <a:pt x="56" y="207"/>
                      </a:cubicBezTo>
                      <a:cubicBezTo>
                        <a:pt x="131" y="225"/>
                        <a:pt x="40" y="199"/>
                        <a:pt x="106" y="229"/>
                      </a:cubicBezTo>
                      <a:cubicBezTo>
                        <a:pt x="119" y="235"/>
                        <a:pt x="149" y="243"/>
                        <a:pt x="149" y="243"/>
                      </a:cubicBezTo>
                      <a:cubicBezTo>
                        <a:pt x="203" y="324"/>
                        <a:pt x="182" y="238"/>
                        <a:pt x="192" y="200"/>
                      </a:cubicBezTo>
                      <a:cubicBezTo>
                        <a:pt x="197" y="175"/>
                        <a:pt x="230" y="161"/>
                        <a:pt x="249" y="150"/>
                      </a:cubicBezTo>
                      <a:cubicBezTo>
                        <a:pt x="263" y="127"/>
                        <a:pt x="279" y="116"/>
                        <a:pt x="249" y="86"/>
                      </a:cubicBezTo>
                      <a:cubicBezTo>
                        <a:pt x="248" y="85"/>
                        <a:pt x="201" y="31"/>
                        <a:pt x="227" y="57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rgbClr val="000000"/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33" name="Freeform 12"/>
                <p:cNvSpPr>
                  <a:spLocks/>
                </p:cNvSpPr>
                <p:nvPr/>
              </p:nvSpPr>
              <p:spPr bwMode="auto">
                <a:xfrm>
                  <a:off x="1506" y="2036"/>
                  <a:ext cx="200" cy="143"/>
                </a:xfrm>
                <a:custGeom>
                  <a:avLst/>
                  <a:gdLst>
                    <a:gd name="T0" fmla="*/ 184 w 204"/>
                    <a:gd name="T1" fmla="*/ 65 h 145"/>
                    <a:gd name="T2" fmla="*/ 143 w 204"/>
                    <a:gd name="T3" fmla="*/ 44 h 145"/>
                    <a:gd name="T4" fmla="*/ 101 w 204"/>
                    <a:gd name="T5" fmla="*/ 16 h 145"/>
                    <a:gd name="T6" fmla="*/ 86 w 204"/>
                    <a:gd name="T7" fmla="*/ 2 h 145"/>
                    <a:gd name="T8" fmla="*/ 73 w 204"/>
                    <a:gd name="T9" fmla="*/ 23 h 145"/>
                    <a:gd name="T10" fmla="*/ 37 w 204"/>
                    <a:gd name="T11" fmla="*/ 51 h 145"/>
                    <a:gd name="T12" fmla="*/ 45 w 204"/>
                    <a:gd name="T13" fmla="*/ 143 h 145"/>
                    <a:gd name="T14" fmla="*/ 192 w 204"/>
                    <a:gd name="T15" fmla="*/ 114 h 145"/>
                    <a:gd name="T16" fmla="*/ 199 w 204"/>
                    <a:gd name="T17" fmla="*/ 94 h 145"/>
                    <a:gd name="T18" fmla="*/ 184 w 204"/>
                    <a:gd name="T19" fmla="*/ 65 h 14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04"/>
                    <a:gd name="T31" fmla="*/ 0 h 145"/>
                    <a:gd name="T32" fmla="*/ 204 w 204"/>
                    <a:gd name="T33" fmla="*/ 145 h 14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04" h="145">
                      <a:moveTo>
                        <a:pt x="188" y="66"/>
                      </a:moveTo>
                      <a:cubicBezTo>
                        <a:pt x="174" y="57"/>
                        <a:pt x="158" y="53"/>
                        <a:pt x="146" y="45"/>
                      </a:cubicBezTo>
                      <a:cubicBezTo>
                        <a:pt x="92" y="9"/>
                        <a:pt x="152" y="32"/>
                        <a:pt x="103" y="16"/>
                      </a:cubicBezTo>
                      <a:cubicBezTo>
                        <a:pt x="98" y="11"/>
                        <a:pt x="94" y="0"/>
                        <a:pt x="88" y="2"/>
                      </a:cubicBezTo>
                      <a:cubicBezTo>
                        <a:pt x="79" y="3"/>
                        <a:pt x="79" y="16"/>
                        <a:pt x="74" y="23"/>
                      </a:cubicBezTo>
                      <a:cubicBezTo>
                        <a:pt x="63" y="34"/>
                        <a:pt x="49" y="41"/>
                        <a:pt x="38" y="52"/>
                      </a:cubicBezTo>
                      <a:cubicBezTo>
                        <a:pt x="26" y="100"/>
                        <a:pt x="0" y="102"/>
                        <a:pt x="46" y="145"/>
                      </a:cubicBezTo>
                      <a:cubicBezTo>
                        <a:pt x="111" y="123"/>
                        <a:pt x="119" y="122"/>
                        <a:pt x="196" y="116"/>
                      </a:cubicBezTo>
                      <a:cubicBezTo>
                        <a:pt x="198" y="109"/>
                        <a:pt x="204" y="102"/>
                        <a:pt x="203" y="95"/>
                      </a:cubicBezTo>
                      <a:cubicBezTo>
                        <a:pt x="200" y="82"/>
                        <a:pt x="151" y="66"/>
                        <a:pt x="188" y="66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rgbClr val="000000"/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34" name="Freeform 13"/>
                <p:cNvSpPr>
                  <a:spLocks/>
                </p:cNvSpPr>
                <p:nvPr/>
              </p:nvSpPr>
              <p:spPr bwMode="auto">
                <a:xfrm>
                  <a:off x="931" y="2193"/>
                  <a:ext cx="194" cy="114"/>
                </a:xfrm>
                <a:custGeom>
                  <a:avLst/>
                  <a:gdLst>
                    <a:gd name="T0" fmla="*/ 9 w 198"/>
                    <a:gd name="T1" fmla="*/ 35 h 116"/>
                    <a:gd name="T2" fmla="*/ 51 w 198"/>
                    <a:gd name="T3" fmla="*/ 42 h 116"/>
                    <a:gd name="T4" fmla="*/ 65 w 198"/>
                    <a:gd name="T5" fmla="*/ 71 h 116"/>
                    <a:gd name="T6" fmla="*/ 114 w 198"/>
                    <a:gd name="T7" fmla="*/ 91 h 116"/>
                    <a:gd name="T8" fmla="*/ 184 w 198"/>
                    <a:gd name="T9" fmla="*/ 85 h 116"/>
                    <a:gd name="T10" fmla="*/ 191 w 198"/>
                    <a:gd name="T11" fmla="*/ 63 h 116"/>
                    <a:gd name="T12" fmla="*/ 121 w 198"/>
                    <a:gd name="T13" fmla="*/ 42 h 116"/>
                    <a:gd name="T14" fmla="*/ 58 w 198"/>
                    <a:gd name="T15" fmla="*/ 14 h 116"/>
                    <a:gd name="T16" fmla="*/ 16 w 198"/>
                    <a:gd name="T17" fmla="*/ 0 h 116"/>
                    <a:gd name="T18" fmla="*/ 2 w 198"/>
                    <a:gd name="T19" fmla="*/ 22 h 116"/>
                    <a:gd name="T20" fmla="*/ 9 w 198"/>
                    <a:gd name="T21" fmla="*/ 42 h 116"/>
                    <a:gd name="T22" fmla="*/ 9 w 198"/>
                    <a:gd name="T23" fmla="*/ 35 h 1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98"/>
                    <a:gd name="T37" fmla="*/ 0 h 116"/>
                    <a:gd name="T38" fmla="*/ 198 w 198"/>
                    <a:gd name="T39" fmla="*/ 116 h 1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98" h="116">
                      <a:moveTo>
                        <a:pt x="9" y="36"/>
                      </a:moveTo>
                      <a:cubicBezTo>
                        <a:pt x="23" y="38"/>
                        <a:pt x="39" y="35"/>
                        <a:pt x="52" y="43"/>
                      </a:cubicBezTo>
                      <a:cubicBezTo>
                        <a:pt x="61" y="48"/>
                        <a:pt x="59" y="63"/>
                        <a:pt x="66" y="72"/>
                      </a:cubicBezTo>
                      <a:cubicBezTo>
                        <a:pt x="79" y="92"/>
                        <a:pt x="91" y="88"/>
                        <a:pt x="116" y="93"/>
                      </a:cubicBezTo>
                      <a:cubicBezTo>
                        <a:pt x="140" y="116"/>
                        <a:pt x="164" y="107"/>
                        <a:pt x="188" y="86"/>
                      </a:cubicBezTo>
                      <a:cubicBezTo>
                        <a:pt x="190" y="78"/>
                        <a:pt x="198" y="70"/>
                        <a:pt x="195" y="64"/>
                      </a:cubicBezTo>
                      <a:cubicBezTo>
                        <a:pt x="193" y="61"/>
                        <a:pt x="131" y="45"/>
                        <a:pt x="123" y="43"/>
                      </a:cubicBezTo>
                      <a:cubicBezTo>
                        <a:pt x="88" y="8"/>
                        <a:pt x="116" y="28"/>
                        <a:pt x="59" y="14"/>
                      </a:cubicBezTo>
                      <a:cubicBezTo>
                        <a:pt x="44" y="10"/>
                        <a:pt x="16" y="0"/>
                        <a:pt x="16" y="0"/>
                      </a:cubicBezTo>
                      <a:cubicBezTo>
                        <a:pt x="11" y="7"/>
                        <a:pt x="3" y="13"/>
                        <a:pt x="2" y="22"/>
                      </a:cubicBezTo>
                      <a:cubicBezTo>
                        <a:pt x="0" y="29"/>
                        <a:pt x="5" y="36"/>
                        <a:pt x="9" y="43"/>
                      </a:cubicBezTo>
                      <a:cubicBezTo>
                        <a:pt x="10" y="45"/>
                        <a:pt x="9" y="38"/>
                        <a:pt x="9" y="36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rgbClr val="000000"/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35" name="Freeform 14"/>
                <p:cNvSpPr>
                  <a:spLocks/>
                </p:cNvSpPr>
                <p:nvPr/>
              </p:nvSpPr>
              <p:spPr bwMode="auto">
                <a:xfrm>
                  <a:off x="1899" y="1583"/>
                  <a:ext cx="177" cy="133"/>
                </a:xfrm>
                <a:custGeom>
                  <a:avLst/>
                  <a:gdLst>
                    <a:gd name="T0" fmla="*/ 101 w 181"/>
                    <a:gd name="T1" fmla="*/ 14 h 136"/>
                    <a:gd name="T2" fmla="*/ 30 w 181"/>
                    <a:gd name="T3" fmla="*/ 0 h 136"/>
                    <a:gd name="T4" fmla="*/ 17 w 181"/>
                    <a:gd name="T5" fmla="*/ 21 h 136"/>
                    <a:gd name="T6" fmla="*/ 3 w 181"/>
                    <a:gd name="T7" fmla="*/ 63 h 136"/>
                    <a:gd name="T8" fmla="*/ 10 w 181"/>
                    <a:gd name="T9" fmla="*/ 111 h 136"/>
                    <a:gd name="T10" fmla="*/ 66 w 181"/>
                    <a:gd name="T11" fmla="*/ 76 h 136"/>
                    <a:gd name="T12" fmla="*/ 114 w 181"/>
                    <a:gd name="T13" fmla="*/ 69 h 136"/>
                    <a:gd name="T14" fmla="*/ 177 w 181"/>
                    <a:gd name="T15" fmla="*/ 56 h 136"/>
                    <a:gd name="T16" fmla="*/ 143 w 181"/>
                    <a:gd name="T17" fmla="*/ 27 h 136"/>
                    <a:gd name="T18" fmla="*/ 101 w 181"/>
                    <a:gd name="T19" fmla="*/ 14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81"/>
                    <a:gd name="T31" fmla="*/ 0 h 136"/>
                    <a:gd name="T32" fmla="*/ 181 w 181"/>
                    <a:gd name="T33" fmla="*/ 136 h 1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81" h="136">
                      <a:moveTo>
                        <a:pt x="103" y="14"/>
                      </a:moveTo>
                      <a:cubicBezTo>
                        <a:pt x="66" y="21"/>
                        <a:pt x="57" y="24"/>
                        <a:pt x="31" y="0"/>
                      </a:cubicBezTo>
                      <a:cubicBezTo>
                        <a:pt x="26" y="7"/>
                        <a:pt x="20" y="13"/>
                        <a:pt x="17" y="21"/>
                      </a:cubicBezTo>
                      <a:cubicBezTo>
                        <a:pt x="10" y="34"/>
                        <a:pt x="3" y="64"/>
                        <a:pt x="3" y="64"/>
                      </a:cubicBezTo>
                      <a:cubicBezTo>
                        <a:pt x="5" y="80"/>
                        <a:pt x="0" y="99"/>
                        <a:pt x="10" y="114"/>
                      </a:cubicBezTo>
                      <a:cubicBezTo>
                        <a:pt x="14" y="121"/>
                        <a:pt x="62" y="80"/>
                        <a:pt x="67" y="78"/>
                      </a:cubicBezTo>
                      <a:cubicBezTo>
                        <a:pt x="103" y="136"/>
                        <a:pt x="93" y="84"/>
                        <a:pt x="117" y="71"/>
                      </a:cubicBezTo>
                      <a:cubicBezTo>
                        <a:pt x="136" y="60"/>
                        <a:pt x="159" y="62"/>
                        <a:pt x="181" y="57"/>
                      </a:cubicBezTo>
                      <a:cubicBezTo>
                        <a:pt x="169" y="44"/>
                        <a:pt x="163" y="35"/>
                        <a:pt x="146" y="28"/>
                      </a:cubicBezTo>
                      <a:cubicBezTo>
                        <a:pt x="132" y="21"/>
                        <a:pt x="103" y="14"/>
                        <a:pt x="103" y="1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rgbClr val="000000"/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</p:grpSp>
          <p:grpSp>
            <p:nvGrpSpPr>
              <p:cNvPr id="5293" name="Group 15"/>
              <p:cNvGrpSpPr>
                <a:grpSpLocks/>
              </p:cNvGrpSpPr>
              <p:nvPr/>
            </p:nvGrpSpPr>
            <p:grpSpPr bwMode="auto">
              <a:xfrm>
                <a:off x="2104" y="1419"/>
                <a:ext cx="944" cy="755"/>
                <a:chOff x="1117" y="2380"/>
                <a:chExt cx="728" cy="643"/>
              </a:xfrm>
            </p:grpSpPr>
            <p:grpSp>
              <p:nvGrpSpPr>
                <p:cNvPr id="5319" name="Group 16"/>
                <p:cNvGrpSpPr>
                  <a:grpSpLocks/>
                </p:cNvGrpSpPr>
                <p:nvPr/>
              </p:nvGrpSpPr>
              <p:grpSpPr bwMode="auto">
                <a:xfrm>
                  <a:off x="1261" y="2380"/>
                  <a:ext cx="488" cy="515"/>
                  <a:chOff x="469" y="2306"/>
                  <a:chExt cx="604" cy="637"/>
                </a:xfrm>
              </p:grpSpPr>
              <p:sp>
                <p:nvSpPr>
                  <p:cNvPr id="5326" name="Freeform 17"/>
                  <p:cNvSpPr>
                    <a:spLocks/>
                  </p:cNvSpPr>
                  <p:nvPr/>
                </p:nvSpPr>
                <p:spPr bwMode="auto">
                  <a:xfrm>
                    <a:off x="733" y="2637"/>
                    <a:ext cx="90" cy="306"/>
                  </a:xfrm>
                  <a:custGeom>
                    <a:avLst/>
                    <a:gdLst>
                      <a:gd name="T0" fmla="*/ 11 w 90"/>
                      <a:gd name="T1" fmla="*/ 39 h 306"/>
                      <a:gd name="T2" fmla="*/ 11 w 90"/>
                      <a:gd name="T3" fmla="*/ 267 h 306"/>
                      <a:gd name="T4" fmla="*/ 75 w 90"/>
                      <a:gd name="T5" fmla="*/ 275 h 306"/>
                      <a:gd name="T6" fmla="*/ 79 w 90"/>
                      <a:gd name="T7" fmla="*/ 159 h 306"/>
                      <a:gd name="T8" fmla="*/ 79 w 90"/>
                      <a:gd name="T9" fmla="*/ 35 h 306"/>
                      <a:gd name="T10" fmla="*/ 11 w 90"/>
                      <a:gd name="T11" fmla="*/ 39 h 306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90"/>
                      <a:gd name="T19" fmla="*/ 0 h 306"/>
                      <a:gd name="T20" fmla="*/ 90 w 90"/>
                      <a:gd name="T21" fmla="*/ 306 h 30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90" h="306">
                        <a:moveTo>
                          <a:pt x="11" y="39"/>
                        </a:moveTo>
                        <a:cubicBezTo>
                          <a:pt x="0" y="78"/>
                          <a:pt x="0" y="228"/>
                          <a:pt x="11" y="267"/>
                        </a:cubicBezTo>
                        <a:cubicBezTo>
                          <a:pt x="22" y="306"/>
                          <a:pt x="64" y="293"/>
                          <a:pt x="75" y="275"/>
                        </a:cubicBezTo>
                        <a:cubicBezTo>
                          <a:pt x="86" y="257"/>
                          <a:pt x="78" y="199"/>
                          <a:pt x="79" y="159"/>
                        </a:cubicBezTo>
                        <a:cubicBezTo>
                          <a:pt x="80" y="119"/>
                          <a:pt x="90" y="58"/>
                          <a:pt x="79" y="35"/>
                        </a:cubicBezTo>
                        <a:cubicBezTo>
                          <a:pt x="68" y="12"/>
                          <a:pt x="22" y="0"/>
                          <a:pt x="11" y="39"/>
                        </a:cubicBezTo>
                        <a:close/>
                      </a:path>
                    </a:pathLst>
                  </a:custGeom>
                  <a:solidFill>
                    <a:srgbClr val="4747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327" name="Freeform 18"/>
                  <p:cNvSpPr>
                    <a:spLocks/>
                  </p:cNvSpPr>
                  <p:nvPr/>
                </p:nvSpPr>
                <p:spPr bwMode="auto">
                  <a:xfrm>
                    <a:off x="469" y="2306"/>
                    <a:ext cx="604" cy="469"/>
                  </a:xfrm>
                  <a:custGeom>
                    <a:avLst/>
                    <a:gdLst>
                      <a:gd name="T0" fmla="*/ 311 w 604"/>
                      <a:gd name="T1" fmla="*/ 2 h 469"/>
                      <a:gd name="T2" fmla="*/ 163 w 604"/>
                      <a:gd name="T3" fmla="*/ 170 h 469"/>
                      <a:gd name="T4" fmla="*/ 231 w 604"/>
                      <a:gd name="T5" fmla="*/ 186 h 469"/>
                      <a:gd name="T6" fmla="*/ 107 w 604"/>
                      <a:gd name="T7" fmla="*/ 306 h 469"/>
                      <a:gd name="T8" fmla="*/ 187 w 604"/>
                      <a:gd name="T9" fmla="*/ 330 h 469"/>
                      <a:gd name="T10" fmla="*/ 59 w 604"/>
                      <a:gd name="T11" fmla="*/ 446 h 469"/>
                      <a:gd name="T12" fmla="*/ 543 w 604"/>
                      <a:gd name="T13" fmla="*/ 450 h 469"/>
                      <a:gd name="T14" fmla="*/ 423 w 604"/>
                      <a:gd name="T15" fmla="*/ 334 h 469"/>
                      <a:gd name="T16" fmla="*/ 503 w 604"/>
                      <a:gd name="T17" fmla="*/ 302 h 469"/>
                      <a:gd name="T18" fmla="*/ 391 w 604"/>
                      <a:gd name="T19" fmla="*/ 178 h 469"/>
                      <a:gd name="T20" fmla="*/ 467 w 604"/>
                      <a:gd name="T21" fmla="*/ 182 h 469"/>
                      <a:gd name="T22" fmla="*/ 311 w 604"/>
                      <a:gd name="T23" fmla="*/ 2 h 469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604"/>
                      <a:gd name="T37" fmla="*/ 0 h 469"/>
                      <a:gd name="T38" fmla="*/ 604 w 604"/>
                      <a:gd name="T39" fmla="*/ 469 h 469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604" h="469">
                        <a:moveTo>
                          <a:pt x="311" y="2"/>
                        </a:moveTo>
                        <a:cubicBezTo>
                          <a:pt x="260" y="0"/>
                          <a:pt x="176" y="139"/>
                          <a:pt x="163" y="170"/>
                        </a:cubicBezTo>
                        <a:cubicBezTo>
                          <a:pt x="150" y="201"/>
                          <a:pt x="240" y="163"/>
                          <a:pt x="231" y="186"/>
                        </a:cubicBezTo>
                        <a:cubicBezTo>
                          <a:pt x="222" y="209"/>
                          <a:pt x="114" y="282"/>
                          <a:pt x="107" y="306"/>
                        </a:cubicBezTo>
                        <a:cubicBezTo>
                          <a:pt x="100" y="330"/>
                          <a:pt x="195" y="307"/>
                          <a:pt x="187" y="330"/>
                        </a:cubicBezTo>
                        <a:cubicBezTo>
                          <a:pt x="179" y="353"/>
                          <a:pt x="0" y="426"/>
                          <a:pt x="59" y="446"/>
                        </a:cubicBezTo>
                        <a:cubicBezTo>
                          <a:pt x="118" y="466"/>
                          <a:pt x="482" y="469"/>
                          <a:pt x="543" y="450"/>
                        </a:cubicBezTo>
                        <a:cubicBezTo>
                          <a:pt x="604" y="431"/>
                          <a:pt x="430" y="359"/>
                          <a:pt x="423" y="334"/>
                        </a:cubicBezTo>
                        <a:cubicBezTo>
                          <a:pt x="416" y="309"/>
                          <a:pt x="508" y="328"/>
                          <a:pt x="503" y="302"/>
                        </a:cubicBezTo>
                        <a:cubicBezTo>
                          <a:pt x="498" y="276"/>
                          <a:pt x="397" y="198"/>
                          <a:pt x="391" y="178"/>
                        </a:cubicBezTo>
                        <a:cubicBezTo>
                          <a:pt x="385" y="158"/>
                          <a:pt x="480" y="211"/>
                          <a:pt x="467" y="182"/>
                        </a:cubicBezTo>
                        <a:cubicBezTo>
                          <a:pt x="454" y="153"/>
                          <a:pt x="362" y="4"/>
                          <a:pt x="311" y="2"/>
                        </a:cubicBezTo>
                        <a:close/>
                      </a:path>
                    </a:pathLst>
                  </a:custGeom>
                  <a:solidFill>
                    <a:srgbClr val="3A5C1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</p:grpSp>
            <p:grpSp>
              <p:nvGrpSpPr>
                <p:cNvPr id="5320" name="Group 19"/>
                <p:cNvGrpSpPr>
                  <a:grpSpLocks/>
                </p:cNvGrpSpPr>
                <p:nvPr/>
              </p:nvGrpSpPr>
              <p:grpSpPr bwMode="auto">
                <a:xfrm>
                  <a:off x="1117" y="2596"/>
                  <a:ext cx="420" cy="427"/>
                  <a:chOff x="517" y="2580"/>
                  <a:chExt cx="488" cy="515"/>
                </a:xfrm>
              </p:grpSpPr>
              <p:sp>
                <p:nvSpPr>
                  <p:cNvPr id="5324" name="Freeform 20"/>
                  <p:cNvSpPr>
                    <a:spLocks/>
                  </p:cNvSpPr>
                  <p:nvPr/>
                </p:nvSpPr>
                <p:spPr bwMode="auto">
                  <a:xfrm>
                    <a:off x="730" y="2848"/>
                    <a:ext cx="73" cy="247"/>
                  </a:xfrm>
                  <a:custGeom>
                    <a:avLst/>
                    <a:gdLst>
                      <a:gd name="T0" fmla="*/ 9 w 90"/>
                      <a:gd name="T1" fmla="*/ 31 h 306"/>
                      <a:gd name="T2" fmla="*/ 9 w 90"/>
                      <a:gd name="T3" fmla="*/ 216 h 306"/>
                      <a:gd name="T4" fmla="*/ 61 w 90"/>
                      <a:gd name="T5" fmla="*/ 222 h 306"/>
                      <a:gd name="T6" fmla="*/ 64 w 90"/>
                      <a:gd name="T7" fmla="*/ 128 h 306"/>
                      <a:gd name="T8" fmla="*/ 64 w 90"/>
                      <a:gd name="T9" fmla="*/ 28 h 306"/>
                      <a:gd name="T10" fmla="*/ 9 w 90"/>
                      <a:gd name="T11" fmla="*/ 31 h 306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90"/>
                      <a:gd name="T19" fmla="*/ 0 h 306"/>
                      <a:gd name="T20" fmla="*/ 90 w 90"/>
                      <a:gd name="T21" fmla="*/ 306 h 30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90" h="306">
                        <a:moveTo>
                          <a:pt x="11" y="39"/>
                        </a:moveTo>
                        <a:cubicBezTo>
                          <a:pt x="0" y="78"/>
                          <a:pt x="0" y="228"/>
                          <a:pt x="11" y="267"/>
                        </a:cubicBezTo>
                        <a:cubicBezTo>
                          <a:pt x="22" y="306"/>
                          <a:pt x="64" y="293"/>
                          <a:pt x="75" y="275"/>
                        </a:cubicBezTo>
                        <a:cubicBezTo>
                          <a:pt x="86" y="257"/>
                          <a:pt x="78" y="199"/>
                          <a:pt x="79" y="159"/>
                        </a:cubicBezTo>
                        <a:cubicBezTo>
                          <a:pt x="80" y="119"/>
                          <a:pt x="90" y="58"/>
                          <a:pt x="79" y="35"/>
                        </a:cubicBezTo>
                        <a:cubicBezTo>
                          <a:pt x="68" y="12"/>
                          <a:pt x="22" y="0"/>
                          <a:pt x="11" y="39"/>
                        </a:cubicBezTo>
                        <a:close/>
                      </a:path>
                    </a:pathLst>
                  </a:custGeom>
                  <a:solidFill>
                    <a:srgbClr val="4747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325" name="Freeform 21"/>
                  <p:cNvSpPr>
                    <a:spLocks/>
                  </p:cNvSpPr>
                  <p:nvPr/>
                </p:nvSpPr>
                <p:spPr bwMode="auto">
                  <a:xfrm>
                    <a:off x="517" y="2580"/>
                    <a:ext cx="488" cy="379"/>
                  </a:xfrm>
                  <a:custGeom>
                    <a:avLst/>
                    <a:gdLst>
                      <a:gd name="T0" fmla="*/ 251 w 604"/>
                      <a:gd name="T1" fmla="*/ 2 h 469"/>
                      <a:gd name="T2" fmla="*/ 132 w 604"/>
                      <a:gd name="T3" fmla="*/ 137 h 469"/>
                      <a:gd name="T4" fmla="*/ 187 w 604"/>
                      <a:gd name="T5" fmla="*/ 150 h 469"/>
                      <a:gd name="T6" fmla="*/ 86 w 604"/>
                      <a:gd name="T7" fmla="*/ 247 h 469"/>
                      <a:gd name="T8" fmla="*/ 151 w 604"/>
                      <a:gd name="T9" fmla="*/ 267 h 469"/>
                      <a:gd name="T10" fmla="*/ 48 w 604"/>
                      <a:gd name="T11" fmla="*/ 360 h 469"/>
                      <a:gd name="T12" fmla="*/ 439 w 604"/>
                      <a:gd name="T13" fmla="*/ 364 h 469"/>
                      <a:gd name="T14" fmla="*/ 342 w 604"/>
                      <a:gd name="T15" fmla="*/ 270 h 469"/>
                      <a:gd name="T16" fmla="*/ 406 w 604"/>
                      <a:gd name="T17" fmla="*/ 244 h 469"/>
                      <a:gd name="T18" fmla="*/ 316 w 604"/>
                      <a:gd name="T19" fmla="*/ 144 h 469"/>
                      <a:gd name="T20" fmla="*/ 377 w 604"/>
                      <a:gd name="T21" fmla="*/ 147 h 469"/>
                      <a:gd name="T22" fmla="*/ 251 w 604"/>
                      <a:gd name="T23" fmla="*/ 2 h 469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604"/>
                      <a:gd name="T37" fmla="*/ 0 h 469"/>
                      <a:gd name="T38" fmla="*/ 604 w 604"/>
                      <a:gd name="T39" fmla="*/ 469 h 469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604" h="469">
                        <a:moveTo>
                          <a:pt x="311" y="2"/>
                        </a:moveTo>
                        <a:cubicBezTo>
                          <a:pt x="260" y="0"/>
                          <a:pt x="176" y="139"/>
                          <a:pt x="163" y="170"/>
                        </a:cubicBezTo>
                        <a:cubicBezTo>
                          <a:pt x="150" y="201"/>
                          <a:pt x="240" y="163"/>
                          <a:pt x="231" y="186"/>
                        </a:cubicBezTo>
                        <a:cubicBezTo>
                          <a:pt x="222" y="209"/>
                          <a:pt x="114" y="282"/>
                          <a:pt x="107" y="306"/>
                        </a:cubicBezTo>
                        <a:cubicBezTo>
                          <a:pt x="100" y="330"/>
                          <a:pt x="195" y="307"/>
                          <a:pt x="187" y="330"/>
                        </a:cubicBezTo>
                        <a:cubicBezTo>
                          <a:pt x="179" y="353"/>
                          <a:pt x="0" y="426"/>
                          <a:pt x="59" y="446"/>
                        </a:cubicBezTo>
                        <a:cubicBezTo>
                          <a:pt x="118" y="466"/>
                          <a:pt x="482" y="469"/>
                          <a:pt x="543" y="450"/>
                        </a:cubicBezTo>
                        <a:cubicBezTo>
                          <a:pt x="604" y="431"/>
                          <a:pt x="430" y="359"/>
                          <a:pt x="423" y="334"/>
                        </a:cubicBezTo>
                        <a:cubicBezTo>
                          <a:pt x="416" y="309"/>
                          <a:pt x="508" y="328"/>
                          <a:pt x="503" y="302"/>
                        </a:cubicBezTo>
                        <a:cubicBezTo>
                          <a:pt x="498" y="276"/>
                          <a:pt x="397" y="198"/>
                          <a:pt x="391" y="178"/>
                        </a:cubicBezTo>
                        <a:cubicBezTo>
                          <a:pt x="385" y="158"/>
                          <a:pt x="480" y="211"/>
                          <a:pt x="467" y="182"/>
                        </a:cubicBezTo>
                        <a:cubicBezTo>
                          <a:pt x="454" y="153"/>
                          <a:pt x="362" y="4"/>
                          <a:pt x="311" y="2"/>
                        </a:cubicBezTo>
                        <a:close/>
                      </a:path>
                    </a:pathLst>
                  </a:custGeom>
                  <a:solidFill>
                    <a:srgbClr val="52831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</p:grpSp>
            <p:grpSp>
              <p:nvGrpSpPr>
                <p:cNvPr id="5321" name="Group 22"/>
                <p:cNvGrpSpPr>
                  <a:grpSpLocks/>
                </p:cNvGrpSpPr>
                <p:nvPr/>
              </p:nvGrpSpPr>
              <p:grpSpPr bwMode="auto">
                <a:xfrm>
                  <a:off x="1493" y="2532"/>
                  <a:ext cx="352" cy="359"/>
                  <a:chOff x="517" y="2580"/>
                  <a:chExt cx="488" cy="515"/>
                </a:xfrm>
              </p:grpSpPr>
              <p:sp>
                <p:nvSpPr>
                  <p:cNvPr id="5322" name="Freeform 23"/>
                  <p:cNvSpPr>
                    <a:spLocks/>
                  </p:cNvSpPr>
                  <p:nvPr/>
                </p:nvSpPr>
                <p:spPr bwMode="auto">
                  <a:xfrm>
                    <a:off x="730" y="2848"/>
                    <a:ext cx="73" cy="247"/>
                  </a:xfrm>
                  <a:custGeom>
                    <a:avLst/>
                    <a:gdLst>
                      <a:gd name="T0" fmla="*/ 9 w 90"/>
                      <a:gd name="T1" fmla="*/ 31 h 306"/>
                      <a:gd name="T2" fmla="*/ 9 w 90"/>
                      <a:gd name="T3" fmla="*/ 216 h 306"/>
                      <a:gd name="T4" fmla="*/ 61 w 90"/>
                      <a:gd name="T5" fmla="*/ 222 h 306"/>
                      <a:gd name="T6" fmla="*/ 64 w 90"/>
                      <a:gd name="T7" fmla="*/ 128 h 306"/>
                      <a:gd name="T8" fmla="*/ 64 w 90"/>
                      <a:gd name="T9" fmla="*/ 28 h 306"/>
                      <a:gd name="T10" fmla="*/ 9 w 90"/>
                      <a:gd name="T11" fmla="*/ 31 h 306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90"/>
                      <a:gd name="T19" fmla="*/ 0 h 306"/>
                      <a:gd name="T20" fmla="*/ 90 w 90"/>
                      <a:gd name="T21" fmla="*/ 306 h 30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90" h="306">
                        <a:moveTo>
                          <a:pt x="11" y="39"/>
                        </a:moveTo>
                        <a:cubicBezTo>
                          <a:pt x="0" y="78"/>
                          <a:pt x="0" y="228"/>
                          <a:pt x="11" y="267"/>
                        </a:cubicBezTo>
                        <a:cubicBezTo>
                          <a:pt x="22" y="306"/>
                          <a:pt x="64" y="293"/>
                          <a:pt x="75" y="275"/>
                        </a:cubicBezTo>
                        <a:cubicBezTo>
                          <a:pt x="86" y="257"/>
                          <a:pt x="78" y="199"/>
                          <a:pt x="79" y="159"/>
                        </a:cubicBezTo>
                        <a:cubicBezTo>
                          <a:pt x="80" y="119"/>
                          <a:pt x="90" y="58"/>
                          <a:pt x="79" y="35"/>
                        </a:cubicBezTo>
                        <a:cubicBezTo>
                          <a:pt x="68" y="12"/>
                          <a:pt x="22" y="0"/>
                          <a:pt x="11" y="39"/>
                        </a:cubicBezTo>
                        <a:close/>
                      </a:path>
                    </a:pathLst>
                  </a:custGeom>
                  <a:solidFill>
                    <a:srgbClr val="4747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323" name="Freeform 24"/>
                  <p:cNvSpPr>
                    <a:spLocks/>
                  </p:cNvSpPr>
                  <p:nvPr/>
                </p:nvSpPr>
                <p:spPr bwMode="auto">
                  <a:xfrm>
                    <a:off x="517" y="2580"/>
                    <a:ext cx="488" cy="379"/>
                  </a:xfrm>
                  <a:custGeom>
                    <a:avLst/>
                    <a:gdLst>
                      <a:gd name="T0" fmla="*/ 251 w 604"/>
                      <a:gd name="T1" fmla="*/ 2 h 469"/>
                      <a:gd name="T2" fmla="*/ 132 w 604"/>
                      <a:gd name="T3" fmla="*/ 137 h 469"/>
                      <a:gd name="T4" fmla="*/ 187 w 604"/>
                      <a:gd name="T5" fmla="*/ 150 h 469"/>
                      <a:gd name="T6" fmla="*/ 86 w 604"/>
                      <a:gd name="T7" fmla="*/ 247 h 469"/>
                      <a:gd name="T8" fmla="*/ 151 w 604"/>
                      <a:gd name="T9" fmla="*/ 267 h 469"/>
                      <a:gd name="T10" fmla="*/ 48 w 604"/>
                      <a:gd name="T11" fmla="*/ 360 h 469"/>
                      <a:gd name="T12" fmla="*/ 439 w 604"/>
                      <a:gd name="T13" fmla="*/ 364 h 469"/>
                      <a:gd name="T14" fmla="*/ 342 w 604"/>
                      <a:gd name="T15" fmla="*/ 270 h 469"/>
                      <a:gd name="T16" fmla="*/ 406 w 604"/>
                      <a:gd name="T17" fmla="*/ 244 h 469"/>
                      <a:gd name="T18" fmla="*/ 316 w 604"/>
                      <a:gd name="T19" fmla="*/ 144 h 469"/>
                      <a:gd name="T20" fmla="*/ 377 w 604"/>
                      <a:gd name="T21" fmla="*/ 147 h 469"/>
                      <a:gd name="T22" fmla="*/ 251 w 604"/>
                      <a:gd name="T23" fmla="*/ 2 h 469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604"/>
                      <a:gd name="T37" fmla="*/ 0 h 469"/>
                      <a:gd name="T38" fmla="*/ 604 w 604"/>
                      <a:gd name="T39" fmla="*/ 469 h 469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604" h="469">
                        <a:moveTo>
                          <a:pt x="311" y="2"/>
                        </a:moveTo>
                        <a:cubicBezTo>
                          <a:pt x="260" y="0"/>
                          <a:pt x="176" y="139"/>
                          <a:pt x="163" y="170"/>
                        </a:cubicBezTo>
                        <a:cubicBezTo>
                          <a:pt x="150" y="201"/>
                          <a:pt x="240" y="163"/>
                          <a:pt x="231" y="186"/>
                        </a:cubicBezTo>
                        <a:cubicBezTo>
                          <a:pt x="222" y="209"/>
                          <a:pt x="114" y="282"/>
                          <a:pt x="107" y="306"/>
                        </a:cubicBezTo>
                        <a:cubicBezTo>
                          <a:pt x="100" y="330"/>
                          <a:pt x="195" y="307"/>
                          <a:pt x="187" y="330"/>
                        </a:cubicBezTo>
                        <a:cubicBezTo>
                          <a:pt x="179" y="353"/>
                          <a:pt x="0" y="426"/>
                          <a:pt x="59" y="446"/>
                        </a:cubicBezTo>
                        <a:cubicBezTo>
                          <a:pt x="118" y="466"/>
                          <a:pt x="482" y="469"/>
                          <a:pt x="543" y="450"/>
                        </a:cubicBezTo>
                        <a:cubicBezTo>
                          <a:pt x="604" y="431"/>
                          <a:pt x="430" y="359"/>
                          <a:pt x="423" y="334"/>
                        </a:cubicBezTo>
                        <a:cubicBezTo>
                          <a:pt x="416" y="309"/>
                          <a:pt x="508" y="328"/>
                          <a:pt x="503" y="302"/>
                        </a:cubicBezTo>
                        <a:cubicBezTo>
                          <a:pt x="498" y="276"/>
                          <a:pt x="397" y="198"/>
                          <a:pt x="391" y="178"/>
                        </a:cubicBezTo>
                        <a:cubicBezTo>
                          <a:pt x="385" y="158"/>
                          <a:pt x="480" y="211"/>
                          <a:pt x="467" y="182"/>
                        </a:cubicBezTo>
                        <a:cubicBezTo>
                          <a:pt x="454" y="153"/>
                          <a:pt x="362" y="4"/>
                          <a:pt x="311" y="2"/>
                        </a:cubicBezTo>
                        <a:close/>
                      </a:path>
                    </a:pathLst>
                  </a:custGeom>
                  <a:solidFill>
                    <a:srgbClr val="52831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</p:grpSp>
          </p:grpSp>
          <p:grpSp>
            <p:nvGrpSpPr>
              <p:cNvPr id="5294" name="Group 25"/>
              <p:cNvGrpSpPr>
                <a:grpSpLocks/>
              </p:cNvGrpSpPr>
              <p:nvPr/>
            </p:nvGrpSpPr>
            <p:grpSpPr bwMode="auto">
              <a:xfrm>
                <a:off x="2923" y="1264"/>
                <a:ext cx="284" cy="451"/>
                <a:chOff x="1233" y="1084"/>
                <a:chExt cx="404" cy="642"/>
              </a:xfrm>
            </p:grpSpPr>
            <p:sp>
              <p:nvSpPr>
                <p:cNvPr id="5306" name="Freeform 26"/>
                <p:cNvSpPr>
                  <a:spLocks/>
                </p:cNvSpPr>
                <p:nvPr/>
              </p:nvSpPr>
              <p:spPr bwMode="auto">
                <a:xfrm>
                  <a:off x="1381" y="1125"/>
                  <a:ext cx="36" cy="77"/>
                </a:xfrm>
                <a:custGeom>
                  <a:avLst/>
                  <a:gdLst>
                    <a:gd name="T0" fmla="*/ 8 w 56"/>
                    <a:gd name="T1" fmla="*/ 0 h 124"/>
                    <a:gd name="T2" fmla="*/ 23 w 56"/>
                    <a:gd name="T3" fmla="*/ 20 h 124"/>
                    <a:gd name="T4" fmla="*/ 33 w 56"/>
                    <a:gd name="T5" fmla="*/ 42 h 124"/>
                    <a:gd name="T6" fmla="*/ 21 w 56"/>
                    <a:gd name="T7" fmla="*/ 77 h 124"/>
                    <a:gd name="T8" fmla="*/ 0 w 56"/>
                    <a:gd name="T9" fmla="*/ 52 h 124"/>
                    <a:gd name="T10" fmla="*/ 8 w 56"/>
                    <a:gd name="T11" fmla="*/ 0 h 12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124"/>
                    <a:gd name="T20" fmla="*/ 56 w 56"/>
                    <a:gd name="T21" fmla="*/ 124 h 12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124">
                      <a:moveTo>
                        <a:pt x="12" y="0"/>
                      </a:moveTo>
                      <a:cubicBezTo>
                        <a:pt x="17" y="15"/>
                        <a:pt x="22" y="22"/>
                        <a:pt x="36" y="32"/>
                      </a:cubicBezTo>
                      <a:cubicBezTo>
                        <a:pt x="43" y="42"/>
                        <a:pt x="52" y="68"/>
                        <a:pt x="52" y="68"/>
                      </a:cubicBezTo>
                      <a:cubicBezTo>
                        <a:pt x="49" y="93"/>
                        <a:pt x="56" y="115"/>
                        <a:pt x="32" y="124"/>
                      </a:cubicBezTo>
                      <a:cubicBezTo>
                        <a:pt x="12" y="117"/>
                        <a:pt x="5" y="101"/>
                        <a:pt x="0" y="84"/>
                      </a:cubicBezTo>
                      <a:cubicBezTo>
                        <a:pt x="4" y="55"/>
                        <a:pt x="19" y="29"/>
                        <a:pt x="12" y="0"/>
                      </a:cubicBezTo>
                      <a:close/>
                    </a:path>
                  </a:pathLst>
                </a:custGeom>
                <a:solidFill>
                  <a:srgbClr val="AFC7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07" name="Freeform 27"/>
                <p:cNvSpPr>
                  <a:spLocks/>
                </p:cNvSpPr>
                <p:nvPr/>
              </p:nvSpPr>
              <p:spPr bwMode="auto">
                <a:xfrm flipH="1">
                  <a:off x="1349" y="1266"/>
                  <a:ext cx="56" cy="124"/>
                </a:xfrm>
                <a:custGeom>
                  <a:avLst/>
                  <a:gdLst>
                    <a:gd name="T0" fmla="*/ 12 w 56"/>
                    <a:gd name="T1" fmla="*/ 0 h 124"/>
                    <a:gd name="T2" fmla="*/ 36 w 56"/>
                    <a:gd name="T3" fmla="*/ 32 h 124"/>
                    <a:gd name="T4" fmla="*/ 52 w 56"/>
                    <a:gd name="T5" fmla="*/ 68 h 124"/>
                    <a:gd name="T6" fmla="*/ 32 w 56"/>
                    <a:gd name="T7" fmla="*/ 124 h 124"/>
                    <a:gd name="T8" fmla="*/ 0 w 56"/>
                    <a:gd name="T9" fmla="*/ 84 h 124"/>
                    <a:gd name="T10" fmla="*/ 12 w 56"/>
                    <a:gd name="T11" fmla="*/ 0 h 12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124"/>
                    <a:gd name="T20" fmla="*/ 56 w 56"/>
                    <a:gd name="T21" fmla="*/ 124 h 12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124">
                      <a:moveTo>
                        <a:pt x="12" y="0"/>
                      </a:moveTo>
                      <a:cubicBezTo>
                        <a:pt x="17" y="15"/>
                        <a:pt x="22" y="22"/>
                        <a:pt x="36" y="32"/>
                      </a:cubicBezTo>
                      <a:cubicBezTo>
                        <a:pt x="43" y="42"/>
                        <a:pt x="52" y="68"/>
                        <a:pt x="52" y="68"/>
                      </a:cubicBezTo>
                      <a:cubicBezTo>
                        <a:pt x="49" y="93"/>
                        <a:pt x="56" y="115"/>
                        <a:pt x="32" y="124"/>
                      </a:cubicBezTo>
                      <a:cubicBezTo>
                        <a:pt x="12" y="117"/>
                        <a:pt x="5" y="101"/>
                        <a:pt x="0" y="84"/>
                      </a:cubicBezTo>
                      <a:cubicBezTo>
                        <a:pt x="4" y="55"/>
                        <a:pt x="19" y="29"/>
                        <a:pt x="12" y="0"/>
                      </a:cubicBezTo>
                      <a:close/>
                    </a:path>
                  </a:pathLst>
                </a:custGeom>
                <a:solidFill>
                  <a:srgbClr val="AFC7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08" name="Freeform 28"/>
                <p:cNvSpPr>
                  <a:spLocks/>
                </p:cNvSpPr>
                <p:nvPr/>
              </p:nvSpPr>
              <p:spPr bwMode="auto">
                <a:xfrm>
                  <a:off x="1341" y="1457"/>
                  <a:ext cx="36" cy="77"/>
                </a:xfrm>
                <a:custGeom>
                  <a:avLst/>
                  <a:gdLst>
                    <a:gd name="T0" fmla="*/ 8 w 56"/>
                    <a:gd name="T1" fmla="*/ 0 h 124"/>
                    <a:gd name="T2" fmla="*/ 23 w 56"/>
                    <a:gd name="T3" fmla="*/ 20 h 124"/>
                    <a:gd name="T4" fmla="*/ 33 w 56"/>
                    <a:gd name="T5" fmla="*/ 42 h 124"/>
                    <a:gd name="T6" fmla="*/ 21 w 56"/>
                    <a:gd name="T7" fmla="*/ 77 h 124"/>
                    <a:gd name="T8" fmla="*/ 0 w 56"/>
                    <a:gd name="T9" fmla="*/ 52 h 124"/>
                    <a:gd name="T10" fmla="*/ 8 w 56"/>
                    <a:gd name="T11" fmla="*/ 0 h 12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124"/>
                    <a:gd name="T20" fmla="*/ 56 w 56"/>
                    <a:gd name="T21" fmla="*/ 124 h 12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124">
                      <a:moveTo>
                        <a:pt x="12" y="0"/>
                      </a:moveTo>
                      <a:cubicBezTo>
                        <a:pt x="17" y="15"/>
                        <a:pt x="22" y="22"/>
                        <a:pt x="36" y="32"/>
                      </a:cubicBezTo>
                      <a:cubicBezTo>
                        <a:pt x="43" y="42"/>
                        <a:pt x="52" y="68"/>
                        <a:pt x="52" y="68"/>
                      </a:cubicBezTo>
                      <a:cubicBezTo>
                        <a:pt x="49" y="93"/>
                        <a:pt x="56" y="115"/>
                        <a:pt x="32" y="124"/>
                      </a:cubicBezTo>
                      <a:cubicBezTo>
                        <a:pt x="12" y="117"/>
                        <a:pt x="5" y="101"/>
                        <a:pt x="0" y="84"/>
                      </a:cubicBezTo>
                      <a:cubicBezTo>
                        <a:pt x="4" y="55"/>
                        <a:pt x="19" y="29"/>
                        <a:pt x="12" y="0"/>
                      </a:cubicBezTo>
                      <a:close/>
                    </a:path>
                  </a:pathLst>
                </a:custGeom>
                <a:solidFill>
                  <a:srgbClr val="AFC7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09" name="Freeform 29"/>
                <p:cNvSpPr>
                  <a:spLocks/>
                </p:cNvSpPr>
                <p:nvPr/>
              </p:nvSpPr>
              <p:spPr bwMode="auto">
                <a:xfrm>
                  <a:off x="1253" y="1220"/>
                  <a:ext cx="48" cy="106"/>
                </a:xfrm>
                <a:custGeom>
                  <a:avLst/>
                  <a:gdLst>
                    <a:gd name="T0" fmla="*/ 10 w 56"/>
                    <a:gd name="T1" fmla="*/ 0 h 124"/>
                    <a:gd name="T2" fmla="*/ 31 w 56"/>
                    <a:gd name="T3" fmla="*/ 27 h 124"/>
                    <a:gd name="T4" fmla="*/ 45 w 56"/>
                    <a:gd name="T5" fmla="*/ 58 h 124"/>
                    <a:gd name="T6" fmla="*/ 27 w 56"/>
                    <a:gd name="T7" fmla="*/ 106 h 124"/>
                    <a:gd name="T8" fmla="*/ 0 w 56"/>
                    <a:gd name="T9" fmla="*/ 72 h 124"/>
                    <a:gd name="T10" fmla="*/ 10 w 56"/>
                    <a:gd name="T11" fmla="*/ 0 h 12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124"/>
                    <a:gd name="T20" fmla="*/ 56 w 56"/>
                    <a:gd name="T21" fmla="*/ 124 h 12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124">
                      <a:moveTo>
                        <a:pt x="12" y="0"/>
                      </a:moveTo>
                      <a:cubicBezTo>
                        <a:pt x="17" y="15"/>
                        <a:pt x="22" y="22"/>
                        <a:pt x="36" y="32"/>
                      </a:cubicBezTo>
                      <a:cubicBezTo>
                        <a:pt x="43" y="42"/>
                        <a:pt x="52" y="68"/>
                        <a:pt x="52" y="68"/>
                      </a:cubicBezTo>
                      <a:cubicBezTo>
                        <a:pt x="49" y="93"/>
                        <a:pt x="56" y="115"/>
                        <a:pt x="32" y="124"/>
                      </a:cubicBezTo>
                      <a:cubicBezTo>
                        <a:pt x="12" y="117"/>
                        <a:pt x="5" y="101"/>
                        <a:pt x="0" y="84"/>
                      </a:cubicBezTo>
                      <a:cubicBezTo>
                        <a:pt x="4" y="55"/>
                        <a:pt x="19" y="29"/>
                        <a:pt x="12" y="0"/>
                      </a:cubicBezTo>
                      <a:close/>
                    </a:path>
                  </a:pathLst>
                </a:custGeom>
                <a:solidFill>
                  <a:srgbClr val="AFC7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10" name="Freeform 30"/>
                <p:cNvSpPr>
                  <a:spLocks/>
                </p:cNvSpPr>
                <p:nvPr/>
              </p:nvSpPr>
              <p:spPr bwMode="auto">
                <a:xfrm flipH="1">
                  <a:off x="1233" y="1378"/>
                  <a:ext cx="45" cy="100"/>
                </a:xfrm>
                <a:custGeom>
                  <a:avLst/>
                  <a:gdLst>
                    <a:gd name="T0" fmla="*/ 10 w 56"/>
                    <a:gd name="T1" fmla="*/ 0 h 124"/>
                    <a:gd name="T2" fmla="*/ 29 w 56"/>
                    <a:gd name="T3" fmla="*/ 26 h 124"/>
                    <a:gd name="T4" fmla="*/ 42 w 56"/>
                    <a:gd name="T5" fmla="*/ 55 h 124"/>
                    <a:gd name="T6" fmla="*/ 26 w 56"/>
                    <a:gd name="T7" fmla="*/ 100 h 124"/>
                    <a:gd name="T8" fmla="*/ 0 w 56"/>
                    <a:gd name="T9" fmla="*/ 68 h 124"/>
                    <a:gd name="T10" fmla="*/ 10 w 56"/>
                    <a:gd name="T11" fmla="*/ 0 h 12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124"/>
                    <a:gd name="T20" fmla="*/ 56 w 56"/>
                    <a:gd name="T21" fmla="*/ 124 h 12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124">
                      <a:moveTo>
                        <a:pt x="12" y="0"/>
                      </a:moveTo>
                      <a:cubicBezTo>
                        <a:pt x="17" y="15"/>
                        <a:pt x="22" y="22"/>
                        <a:pt x="36" y="32"/>
                      </a:cubicBezTo>
                      <a:cubicBezTo>
                        <a:pt x="43" y="42"/>
                        <a:pt x="52" y="68"/>
                        <a:pt x="52" y="68"/>
                      </a:cubicBezTo>
                      <a:cubicBezTo>
                        <a:pt x="49" y="93"/>
                        <a:pt x="56" y="115"/>
                        <a:pt x="32" y="124"/>
                      </a:cubicBezTo>
                      <a:cubicBezTo>
                        <a:pt x="12" y="117"/>
                        <a:pt x="5" y="101"/>
                        <a:pt x="0" y="84"/>
                      </a:cubicBezTo>
                      <a:cubicBezTo>
                        <a:pt x="4" y="55"/>
                        <a:pt x="19" y="29"/>
                        <a:pt x="12" y="0"/>
                      </a:cubicBezTo>
                      <a:close/>
                    </a:path>
                  </a:pathLst>
                </a:custGeom>
                <a:solidFill>
                  <a:srgbClr val="AFC7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11" name="Freeform 31"/>
                <p:cNvSpPr>
                  <a:spLocks/>
                </p:cNvSpPr>
                <p:nvPr/>
              </p:nvSpPr>
              <p:spPr bwMode="auto">
                <a:xfrm flipH="1">
                  <a:off x="1581" y="1138"/>
                  <a:ext cx="56" cy="124"/>
                </a:xfrm>
                <a:custGeom>
                  <a:avLst/>
                  <a:gdLst>
                    <a:gd name="T0" fmla="*/ 12 w 56"/>
                    <a:gd name="T1" fmla="*/ 0 h 124"/>
                    <a:gd name="T2" fmla="*/ 36 w 56"/>
                    <a:gd name="T3" fmla="*/ 32 h 124"/>
                    <a:gd name="T4" fmla="*/ 52 w 56"/>
                    <a:gd name="T5" fmla="*/ 68 h 124"/>
                    <a:gd name="T6" fmla="*/ 32 w 56"/>
                    <a:gd name="T7" fmla="*/ 124 h 124"/>
                    <a:gd name="T8" fmla="*/ 0 w 56"/>
                    <a:gd name="T9" fmla="*/ 84 h 124"/>
                    <a:gd name="T10" fmla="*/ 12 w 56"/>
                    <a:gd name="T11" fmla="*/ 0 h 12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124"/>
                    <a:gd name="T20" fmla="*/ 56 w 56"/>
                    <a:gd name="T21" fmla="*/ 124 h 12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124">
                      <a:moveTo>
                        <a:pt x="12" y="0"/>
                      </a:moveTo>
                      <a:cubicBezTo>
                        <a:pt x="17" y="15"/>
                        <a:pt x="22" y="22"/>
                        <a:pt x="36" y="32"/>
                      </a:cubicBezTo>
                      <a:cubicBezTo>
                        <a:pt x="43" y="42"/>
                        <a:pt x="52" y="68"/>
                        <a:pt x="52" y="68"/>
                      </a:cubicBezTo>
                      <a:cubicBezTo>
                        <a:pt x="49" y="93"/>
                        <a:pt x="56" y="115"/>
                        <a:pt x="32" y="124"/>
                      </a:cubicBezTo>
                      <a:cubicBezTo>
                        <a:pt x="12" y="117"/>
                        <a:pt x="5" y="101"/>
                        <a:pt x="0" y="84"/>
                      </a:cubicBezTo>
                      <a:cubicBezTo>
                        <a:pt x="4" y="55"/>
                        <a:pt x="19" y="29"/>
                        <a:pt x="12" y="0"/>
                      </a:cubicBezTo>
                      <a:close/>
                    </a:path>
                  </a:pathLst>
                </a:custGeom>
                <a:solidFill>
                  <a:srgbClr val="AFC7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12" name="Freeform 32"/>
                <p:cNvSpPr>
                  <a:spLocks/>
                </p:cNvSpPr>
                <p:nvPr/>
              </p:nvSpPr>
              <p:spPr bwMode="auto">
                <a:xfrm>
                  <a:off x="1553" y="1325"/>
                  <a:ext cx="36" cy="77"/>
                </a:xfrm>
                <a:custGeom>
                  <a:avLst/>
                  <a:gdLst>
                    <a:gd name="T0" fmla="*/ 8 w 56"/>
                    <a:gd name="T1" fmla="*/ 0 h 124"/>
                    <a:gd name="T2" fmla="*/ 23 w 56"/>
                    <a:gd name="T3" fmla="*/ 20 h 124"/>
                    <a:gd name="T4" fmla="*/ 33 w 56"/>
                    <a:gd name="T5" fmla="*/ 42 h 124"/>
                    <a:gd name="T6" fmla="*/ 21 w 56"/>
                    <a:gd name="T7" fmla="*/ 77 h 124"/>
                    <a:gd name="T8" fmla="*/ 0 w 56"/>
                    <a:gd name="T9" fmla="*/ 52 h 124"/>
                    <a:gd name="T10" fmla="*/ 8 w 56"/>
                    <a:gd name="T11" fmla="*/ 0 h 12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124"/>
                    <a:gd name="T20" fmla="*/ 56 w 56"/>
                    <a:gd name="T21" fmla="*/ 124 h 12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124">
                      <a:moveTo>
                        <a:pt x="12" y="0"/>
                      </a:moveTo>
                      <a:cubicBezTo>
                        <a:pt x="17" y="15"/>
                        <a:pt x="22" y="22"/>
                        <a:pt x="36" y="32"/>
                      </a:cubicBezTo>
                      <a:cubicBezTo>
                        <a:pt x="43" y="42"/>
                        <a:pt x="52" y="68"/>
                        <a:pt x="52" y="68"/>
                      </a:cubicBezTo>
                      <a:cubicBezTo>
                        <a:pt x="49" y="93"/>
                        <a:pt x="56" y="115"/>
                        <a:pt x="32" y="124"/>
                      </a:cubicBezTo>
                      <a:cubicBezTo>
                        <a:pt x="12" y="117"/>
                        <a:pt x="5" y="101"/>
                        <a:pt x="0" y="84"/>
                      </a:cubicBezTo>
                      <a:cubicBezTo>
                        <a:pt x="4" y="55"/>
                        <a:pt x="19" y="29"/>
                        <a:pt x="12" y="0"/>
                      </a:cubicBezTo>
                      <a:close/>
                    </a:path>
                  </a:pathLst>
                </a:custGeom>
                <a:solidFill>
                  <a:srgbClr val="AFC7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13" name="Freeform 33"/>
                <p:cNvSpPr>
                  <a:spLocks/>
                </p:cNvSpPr>
                <p:nvPr/>
              </p:nvSpPr>
              <p:spPr bwMode="auto">
                <a:xfrm>
                  <a:off x="1489" y="1084"/>
                  <a:ext cx="48" cy="106"/>
                </a:xfrm>
                <a:custGeom>
                  <a:avLst/>
                  <a:gdLst>
                    <a:gd name="T0" fmla="*/ 10 w 56"/>
                    <a:gd name="T1" fmla="*/ 0 h 124"/>
                    <a:gd name="T2" fmla="*/ 31 w 56"/>
                    <a:gd name="T3" fmla="*/ 27 h 124"/>
                    <a:gd name="T4" fmla="*/ 45 w 56"/>
                    <a:gd name="T5" fmla="*/ 58 h 124"/>
                    <a:gd name="T6" fmla="*/ 27 w 56"/>
                    <a:gd name="T7" fmla="*/ 106 h 124"/>
                    <a:gd name="T8" fmla="*/ 0 w 56"/>
                    <a:gd name="T9" fmla="*/ 72 h 124"/>
                    <a:gd name="T10" fmla="*/ 10 w 56"/>
                    <a:gd name="T11" fmla="*/ 0 h 12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124"/>
                    <a:gd name="T20" fmla="*/ 56 w 56"/>
                    <a:gd name="T21" fmla="*/ 124 h 12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124">
                      <a:moveTo>
                        <a:pt x="12" y="0"/>
                      </a:moveTo>
                      <a:cubicBezTo>
                        <a:pt x="17" y="15"/>
                        <a:pt x="22" y="22"/>
                        <a:pt x="36" y="32"/>
                      </a:cubicBezTo>
                      <a:cubicBezTo>
                        <a:pt x="43" y="42"/>
                        <a:pt x="52" y="68"/>
                        <a:pt x="52" y="68"/>
                      </a:cubicBezTo>
                      <a:cubicBezTo>
                        <a:pt x="49" y="93"/>
                        <a:pt x="56" y="115"/>
                        <a:pt x="32" y="124"/>
                      </a:cubicBezTo>
                      <a:cubicBezTo>
                        <a:pt x="12" y="117"/>
                        <a:pt x="5" y="101"/>
                        <a:pt x="0" y="84"/>
                      </a:cubicBezTo>
                      <a:cubicBezTo>
                        <a:pt x="4" y="55"/>
                        <a:pt x="19" y="29"/>
                        <a:pt x="12" y="0"/>
                      </a:cubicBezTo>
                      <a:close/>
                    </a:path>
                  </a:pathLst>
                </a:custGeom>
                <a:solidFill>
                  <a:srgbClr val="AFC7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14" name="Freeform 34"/>
                <p:cNvSpPr>
                  <a:spLocks/>
                </p:cNvSpPr>
                <p:nvPr/>
              </p:nvSpPr>
              <p:spPr bwMode="auto">
                <a:xfrm flipH="1">
                  <a:off x="1465" y="1246"/>
                  <a:ext cx="45" cy="100"/>
                </a:xfrm>
                <a:custGeom>
                  <a:avLst/>
                  <a:gdLst>
                    <a:gd name="T0" fmla="*/ 10 w 56"/>
                    <a:gd name="T1" fmla="*/ 0 h 124"/>
                    <a:gd name="T2" fmla="*/ 29 w 56"/>
                    <a:gd name="T3" fmla="*/ 26 h 124"/>
                    <a:gd name="T4" fmla="*/ 42 w 56"/>
                    <a:gd name="T5" fmla="*/ 55 h 124"/>
                    <a:gd name="T6" fmla="*/ 26 w 56"/>
                    <a:gd name="T7" fmla="*/ 100 h 124"/>
                    <a:gd name="T8" fmla="*/ 0 w 56"/>
                    <a:gd name="T9" fmla="*/ 68 h 124"/>
                    <a:gd name="T10" fmla="*/ 10 w 56"/>
                    <a:gd name="T11" fmla="*/ 0 h 12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124"/>
                    <a:gd name="T20" fmla="*/ 56 w 56"/>
                    <a:gd name="T21" fmla="*/ 124 h 12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124">
                      <a:moveTo>
                        <a:pt x="12" y="0"/>
                      </a:moveTo>
                      <a:cubicBezTo>
                        <a:pt x="17" y="15"/>
                        <a:pt x="22" y="22"/>
                        <a:pt x="36" y="32"/>
                      </a:cubicBezTo>
                      <a:cubicBezTo>
                        <a:pt x="43" y="42"/>
                        <a:pt x="52" y="68"/>
                        <a:pt x="52" y="68"/>
                      </a:cubicBezTo>
                      <a:cubicBezTo>
                        <a:pt x="49" y="93"/>
                        <a:pt x="56" y="115"/>
                        <a:pt x="32" y="124"/>
                      </a:cubicBezTo>
                      <a:cubicBezTo>
                        <a:pt x="12" y="117"/>
                        <a:pt x="5" y="101"/>
                        <a:pt x="0" y="84"/>
                      </a:cubicBezTo>
                      <a:cubicBezTo>
                        <a:pt x="4" y="55"/>
                        <a:pt x="19" y="29"/>
                        <a:pt x="12" y="0"/>
                      </a:cubicBezTo>
                      <a:close/>
                    </a:path>
                  </a:pathLst>
                </a:custGeom>
                <a:solidFill>
                  <a:srgbClr val="AFC7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15" name="Freeform 35"/>
                <p:cNvSpPr>
                  <a:spLocks/>
                </p:cNvSpPr>
                <p:nvPr/>
              </p:nvSpPr>
              <p:spPr bwMode="auto">
                <a:xfrm flipH="1">
                  <a:off x="1537" y="1462"/>
                  <a:ext cx="56" cy="124"/>
                </a:xfrm>
                <a:custGeom>
                  <a:avLst/>
                  <a:gdLst>
                    <a:gd name="T0" fmla="*/ 12 w 56"/>
                    <a:gd name="T1" fmla="*/ 0 h 124"/>
                    <a:gd name="T2" fmla="*/ 36 w 56"/>
                    <a:gd name="T3" fmla="*/ 32 h 124"/>
                    <a:gd name="T4" fmla="*/ 52 w 56"/>
                    <a:gd name="T5" fmla="*/ 68 h 124"/>
                    <a:gd name="T6" fmla="*/ 32 w 56"/>
                    <a:gd name="T7" fmla="*/ 124 h 124"/>
                    <a:gd name="T8" fmla="*/ 0 w 56"/>
                    <a:gd name="T9" fmla="*/ 84 h 124"/>
                    <a:gd name="T10" fmla="*/ 12 w 56"/>
                    <a:gd name="T11" fmla="*/ 0 h 12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124"/>
                    <a:gd name="T20" fmla="*/ 56 w 56"/>
                    <a:gd name="T21" fmla="*/ 124 h 12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124">
                      <a:moveTo>
                        <a:pt x="12" y="0"/>
                      </a:moveTo>
                      <a:cubicBezTo>
                        <a:pt x="17" y="15"/>
                        <a:pt x="22" y="22"/>
                        <a:pt x="36" y="32"/>
                      </a:cubicBezTo>
                      <a:cubicBezTo>
                        <a:pt x="43" y="42"/>
                        <a:pt x="52" y="68"/>
                        <a:pt x="52" y="68"/>
                      </a:cubicBezTo>
                      <a:cubicBezTo>
                        <a:pt x="49" y="93"/>
                        <a:pt x="56" y="115"/>
                        <a:pt x="32" y="124"/>
                      </a:cubicBezTo>
                      <a:cubicBezTo>
                        <a:pt x="12" y="117"/>
                        <a:pt x="5" y="101"/>
                        <a:pt x="0" y="84"/>
                      </a:cubicBezTo>
                      <a:cubicBezTo>
                        <a:pt x="4" y="55"/>
                        <a:pt x="19" y="29"/>
                        <a:pt x="12" y="0"/>
                      </a:cubicBezTo>
                      <a:close/>
                    </a:path>
                  </a:pathLst>
                </a:custGeom>
                <a:solidFill>
                  <a:srgbClr val="AFC7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16" name="Freeform 36"/>
                <p:cNvSpPr>
                  <a:spLocks/>
                </p:cNvSpPr>
                <p:nvPr/>
              </p:nvSpPr>
              <p:spPr bwMode="auto">
                <a:xfrm>
                  <a:off x="1509" y="1649"/>
                  <a:ext cx="36" cy="77"/>
                </a:xfrm>
                <a:custGeom>
                  <a:avLst/>
                  <a:gdLst>
                    <a:gd name="T0" fmla="*/ 8 w 56"/>
                    <a:gd name="T1" fmla="*/ 0 h 124"/>
                    <a:gd name="T2" fmla="*/ 23 w 56"/>
                    <a:gd name="T3" fmla="*/ 20 h 124"/>
                    <a:gd name="T4" fmla="*/ 33 w 56"/>
                    <a:gd name="T5" fmla="*/ 42 h 124"/>
                    <a:gd name="T6" fmla="*/ 21 w 56"/>
                    <a:gd name="T7" fmla="*/ 77 h 124"/>
                    <a:gd name="T8" fmla="*/ 0 w 56"/>
                    <a:gd name="T9" fmla="*/ 52 h 124"/>
                    <a:gd name="T10" fmla="*/ 8 w 56"/>
                    <a:gd name="T11" fmla="*/ 0 h 12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124"/>
                    <a:gd name="T20" fmla="*/ 56 w 56"/>
                    <a:gd name="T21" fmla="*/ 124 h 12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124">
                      <a:moveTo>
                        <a:pt x="12" y="0"/>
                      </a:moveTo>
                      <a:cubicBezTo>
                        <a:pt x="17" y="15"/>
                        <a:pt x="22" y="22"/>
                        <a:pt x="36" y="32"/>
                      </a:cubicBezTo>
                      <a:cubicBezTo>
                        <a:pt x="43" y="42"/>
                        <a:pt x="52" y="68"/>
                        <a:pt x="52" y="68"/>
                      </a:cubicBezTo>
                      <a:cubicBezTo>
                        <a:pt x="49" y="93"/>
                        <a:pt x="56" y="115"/>
                        <a:pt x="32" y="124"/>
                      </a:cubicBezTo>
                      <a:cubicBezTo>
                        <a:pt x="12" y="117"/>
                        <a:pt x="5" y="101"/>
                        <a:pt x="0" y="84"/>
                      </a:cubicBezTo>
                      <a:cubicBezTo>
                        <a:pt x="4" y="55"/>
                        <a:pt x="19" y="29"/>
                        <a:pt x="12" y="0"/>
                      </a:cubicBezTo>
                      <a:close/>
                    </a:path>
                  </a:pathLst>
                </a:custGeom>
                <a:solidFill>
                  <a:srgbClr val="AFC7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17" name="Freeform 37"/>
                <p:cNvSpPr>
                  <a:spLocks/>
                </p:cNvSpPr>
                <p:nvPr/>
              </p:nvSpPr>
              <p:spPr bwMode="auto">
                <a:xfrm>
                  <a:off x="1421" y="1412"/>
                  <a:ext cx="48" cy="106"/>
                </a:xfrm>
                <a:custGeom>
                  <a:avLst/>
                  <a:gdLst>
                    <a:gd name="T0" fmla="*/ 10 w 56"/>
                    <a:gd name="T1" fmla="*/ 0 h 124"/>
                    <a:gd name="T2" fmla="*/ 31 w 56"/>
                    <a:gd name="T3" fmla="*/ 27 h 124"/>
                    <a:gd name="T4" fmla="*/ 45 w 56"/>
                    <a:gd name="T5" fmla="*/ 58 h 124"/>
                    <a:gd name="T6" fmla="*/ 27 w 56"/>
                    <a:gd name="T7" fmla="*/ 106 h 124"/>
                    <a:gd name="T8" fmla="*/ 0 w 56"/>
                    <a:gd name="T9" fmla="*/ 72 h 124"/>
                    <a:gd name="T10" fmla="*/ 10 w 56"/>
                    <a:gd name="T11" fmla="*/ 0 h 12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124"/>
                    <a:gd name="T20" fmla="*/ 56 w 56"/>
                    <a:gd name="T21" fmla="*/ 124 h 12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124">
                      <a:moveTo>
                        <a:pt x="12" y="0"/>
                      </a:moveTo>
                      <a:cubicBezTo>
                        <a:pt x="17" y="15"/>
                        <a:pt x="22" y="22"/>
                        <a:pt x="36" y="32"/>
                      </a:cubicBezTo>
                      <a:cubicBezTo>
                        <a:pt x="43" y="42"/>
                        <a:pt x="52" y="68"/>
                        <a:pt x="52" y="68"/>
                      </a:cubicBezTo>
                      <a:cubicBezTo>
                        <a:pt x="49" y="93"/>
                        <a:pt x="56" y="115"/>
                        <a:pt x="32" y="124"/>
                      </a:cubicBezTo>
                      <a:cubicBezTo>
                        <a:pt x="12" y="117"/>
                        <a:pt x="5" y="101"/>
                        <a:pt x="0" y="84"/>
                      </a:cubicBezTo>
                      <a:cubicBezTo>
                        <a:pt x="4" y="55"/>
                        <a:pt x="19" y="29"/>
                        <a:pt x="12" y="0"/>
                      </a:cubicBezTo>
                      <a:close/>
                    </a:path>
                  </a:pathLst>
                </a:custGeom>
                <a:solidFill>
                  <a:srgbClr val="AFC7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  <p:sp>
              <p:nvSpPr>
                <p:cNvPr id="5318" name="Freeform 38"/>
                <p:cNvSpPr>
                  <a:spLocks/>
                </p:cNvSpPr>
                <p:nvPr/>
              </p:nvSpPr>
              <p:spPr bwMode="auto">
                <a:xfrm flipH="1">
                  <a:off x="1401" y="1570"/>
                  <a:ext cx="45" cy="100"/>
                </a:xfrm>
                <a:custGeom>
                  <a:avLst/>
                  <a:gdLst>
                    <a:gd name="T0" fmla="*/ 10 w 56"/>
                    <a:gd name="T1" fmla="*/ 0 h 124"/>
                    <a:gd name="T2" fmla="*/ 29 w 56"/>
                    <a:gd name="T3" fmla="*/ 26 h 124"/>
                    <a:gd name="T4" fmla="*/ 42 w 56"/>
                    <a:gd name="T5" fmla="*/ 55 h 124"/>
                    <a:gd name="T6" fmla="*/ 26 w 56"/>
                    <a:gd name="T7" fmla="*/ 100 h 124"/>
                    <a:gd name="T8" fmla="*/ 0 w 56"/>
                    <a:gd name="T9" fmla="*/ 68 h 124"/>
                    <a:gd name="T10" fmla="*/ 10 w 56"/>
                    <a:gd name="T11" fmla="*/ 0 h 12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124"/>
                    <a:gd name="T20" fmla="*/ 56 w 56"/>
                    <a:gd name="T21" fmla="*/ 124 h 12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124">
                      <a:moveTo>
                        <a:pt x="12" y="0"/>
                      </a:moveTo>
                      <a:cubicBezTo>
                        <a:pt x="17" y="15"/>
                        <a:pt x="22" y="22"/>
                        <a:pt x="36" y="32"/>
                      </a:cubicBezTo>
                      <a:cubicBezTo>
                        <a:pt x="43" y="42"/>
                        <a:pt x="52" y="68"/>
                        <a:pt x="52" y="68"/>
                      </a:cubicBezTo>
                      <a:cubicBezTo>
                        <a:pt x="49" y="93"/>
                        <a:pt x="56" y="115"/>
                        <a:pt x="32" y="124"/>
                      </a:cubicBezTo>
                      <a:cubicBezTo>
                        <a:pt x="12" y="117"/>
                        <a:pt x="5" y="101"/>
                        <a:pt x="0" y="84"/>
                      </a:cubicBezTo>
                      <a:cubicBezTo>
                        <a:pt x="4" y="55"/>
                        <a:pt x="19" y="29"/>
                        <a:pt x="12" y="0"/>
                      </a:cubicBezTo>
                      <a:close/>
                    </a:path>
                  </a:pathLst>
                </a:custGeom>
                <a:solidFill>
                  <a:srgbClr val="AFC7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</p:grpSp>
          <p:grpSp>
            <p:nvGrpSpPr>
              <p:cNvPr id="5295" name="Group 39"/>
              <p:cNvGrpSpPr>
                <a:grpSpLocks/>
              </p:cNvGrpSpPr>
              <p:nvPr/>
            </p:nvGrpSpPr>
            <p:grpSpPr bwMode="auto">
              <a:xfrm>
                <a:off x="2939" y="2373"/>
                <a:ext cx="432" cy="444"/>
                <a:chOff x="622" y="2458"/>
                <a:chExt cx="548" cy="523"/>
              </a:xfrm>
            </p:grpSpPr>
            <p:grpSp>
              <p:nvGrpSpPr>
                <p:cNvPr id="5297" name="Group 40"/>
                <p:cNvGrpSpPr>
                  <a:grpSpLocks/>
                </p:cNvGrpSpPr>
                <p:nvPr/>
              </p:nvGrpSpPr>
              <p:grpSpPr bwMode="auto">
                <a:xfrm>
                  <a:off x="790" y="2458"/>
                  <a:ext cx="305" cy="490"/>
                  <a:chOff x="648" y="2583"/>
                  <a:chExt cx="430" cy="591"/>
                </a:xfrm>
              </p:grpSpPr>
              <p:sp>
                <p:nvSpPr>
                  <p:cNvPr id="5304" name="Freeform 41"/>
                  <p:cNvSpPr>
                    <a:spLocks/>
                  </p:cNvSpPr>
                  <p:nvPr/>
                </p:nvSpPr>
                <p:spPr bwMode="auto">
                  <a:xfrm>
                    <a:off x="648" y="2587"/>
                    <a:ext cx="430" cy="587"/>
                  </a:xfrm>
                  <a:custGeom>
                    <a:avLst/>
                    <a:gdLst>
                      <a:gd name="T0" fmla="*/ 13 w 430"/>
                      <a:gd name="T1" fmla="*/ 528 h 587"/>
                      <a:gd name="T2" fmla="*/ 200 w 430"/>
                      <a:gd name="T3" fmla="*/ 522 h 587"/>
                      <a:gd name="T4" fmla="*/ 403 w 430"/>
                      <a:gd name="T5" fmla="*/ 496 h 587"/>
                      <a:gd name="T6" fmla="*/ 365 w 430"/>
                      <a:gd name="T7" fmla="*/ 229 h 587"/>
                      <a:gd name="T8" fmla="*/ 248 w 430"/>
                      <a:gd name="T9" fmla="*/ 10 h 587"/>
                      <a:gd name="T10" fmla="*/ 120 w 430"/>
                      <a:gd name="T11" fmla="*/ 170 h 587"/>
                      <a:gd name="T12" fmla="*/ 13 w 430"/>
                      <a:gd name="T13" fmla="*/ 528 h 58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30"/>
                      <a:gd name="T22" fmla="*/ 0 h 587"/>
                      <a:gd name="T23" fmla="*/ 430 w 430"/>
                      <a:gd name="T24" fmla="*/ 587 h 58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30" h="587">
                        <a:moveTo>
                          <a:pt x="13" y="528"/>
                        </a:moveTo>
                        <a:cubicBezTo>
                          <a:pt x="26" y="587"/>
                          <a:pt x="135" y="527"/>
                          <a:pt x="200" y="522"/>
                        </a:cubicBezTo>
                        <a:cubicBezTo>
                          <a:pt x="265" y="517"/>
                          <a:pt x="376" y="545"/>
                          <a:pt x="403" y="496"/>
                        </a:cubicBezTo>
                        <a:cubicBezTo>
                          <a:pt x="430" y="447"/>
                          <a:pt x="391" y="310"/>
                          <a:pt x="365" y="229"/>
                        </a:cubicBezTo>
                        <a:cubicBezTo>
                          <a:pt x="339" y="148"/>
                          <a:pt x="289" y="20"/>
                          <a:pt x="248" y="10"/>
                        </a:cubicBezTo>
                        <a:cubicBezTo>
                          <a:pt x="207" y="0"/>
                          <a:pt x="159" y="84"/>
                          <a:pt x="120" y="170"/>
                        </a:cubicBezTo>
                        <a:cubicBezTo>
                          <a:pt x="81" y="256"/>
                          <a:pt x="0" y="469"/>
                          <a:pt x="13" y="528"/>
                        </a:cubicBezTo>
                        <a:close/>
                      </a:path>
                    </a:pathLst>
                  </a:custGeom>
                  <a:solidFill>
                    <a:srgbClr val="8C61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305" name="Freeform 42"/>
                  <p:cNvSpPr>
                    <a:spLocks/>
                  </p:cNvSpPr>
                  <p:nvPr/>
                </p:nvSpPr>
                <p:spPr bwMode="auto">
                  <a:xfrm>
                    <a:off x="805" y="2583"/>
                    <a:ext cx="170" cy="125"/>
                  </a:xfrm>
                  <a:custGeom>
                    <a:avLst/>
                    <a:gdLst>
                      <a:gd name="T0" fmla="*/ 0 w 170"/>
                      <a:gd name="T1" fmla="*/ 105 h 125"/>
                      <a:gd name="T2" fmla="*/ 80 w 170"/>
                      <a:gd name="T3" fmla="*/ 81 h 125"/>
                      <a:gd name="T4" fmla="*/ 160 w 170"/>
                      <a:gd name="T5" fmla="*/ 121 h 125"/>
                      <a:gd name="T6" fmla="*/ 139 w 170"/>
                      <a:gd name="T7" fmla="*/ 54 h 125"/>
                      <a:gd name="T8" fmla="*/ 82 w 170"/>
                      <a:gd name="T9" fmla="*/ 1 h 125"/>
                      <a:gd name="T10" fmla="*/ 35 w 170"/>
                      <a:gd name="T11" fmla="*/ 49 h 125"/>
                      <a:gd name="T12" fmla="*/ 0 w 170"/>
                      <a:gd name="T13" fmla="*/ 105 h 125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70"/>
                      <a:gd name="T22" fmla="*/ 0 h 125"/>
                      <a:gd name="T23" fmla="*/ 170 w 170"/>
                      <a:gd name="T24" fmla="*/ 125 h 125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70" h="125">
                        <a:moveTo>
                          <a:pt x="0" y="105"/>
                        </a:moveTo>
                        <a:cubicBezTo>
                          <a:pt x="7" y="110"/>
                          <a:pt x="53" y="78"/>
                          <a:pt x="80" y="81"/>
                        </a:cubicBezTo>
                        <a:cubicBezTo>
                          <a:pt x="107" y="84"/>
                          <a:pt x="150" y="125"/>
                          <a:pt x="160" y="121"/>
                        </a:cubicBezTo>
                        <a:cubicBezTo>
                          <a:pt x="170" y="117"/>
                          <a:pt x="152" y="74"/>
                          <a:pt x="139" y="54"/>
                        </a:cubicBezTo>
                        <a:cubicBezTo>
                          <a:pt x="126" y="34"/>
                          <a:pt x="99" y="2"/>
                          <a:pt x="82" y="1"/>
                        </a:cubicBezTo>
                        <a:cubicBezTo>
                          <a:pt x="65" y="0"/>
                          <a:pt x="49" y="32"/>
                          <a:pt x="35" y="49"/>
                        </a:cubicBezTo>
                        <a:cubicBezTo>
                          <a:pt x="21" y="66"/>
                          <a:pt x="7" y="93"/>
                          <a:pt x="0" y="10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</p:grpSp>
            <p:grpSp>
              <p:nvGrpSpPr>
                <p:cNvPr id="5298" name="Group 43"/>
                <p:cNvGrpSpPr>
                  <a:grpSpLocks/>
                </p:cNvGrpSpPr>
                <p:nvPr/>
              </p:nvGrpSpPr>
              <p:grpSpPr bwMode="auto">
                <a:xfrm flipH="1">
                  <a:off x="969" y="2769"/>
                  <a:ext cx="201" cy="199"/>
                  <a:chOff x="305" y="2919"/>
                  <a:chExt cx="267" cy="367"/>
                </a:xfrm>
              </p:grpSpPr>
              <p:sp>
                <p:nvSpPr>
                  <p:cNvPr id="5302" name="Freeform 44"/>
                  <p:cNvSpPr>
                    <a:spLocks/>
                  </p:cNvSpPr>
                  <p:nvPr/>
                </p:nvSpPr>
                <p:spPr bwMode="auto">
                  <a:xfrm>
                    <a:off x="305" y="2921"/>
                    <a:ext cx="267" cy="365"/>
                  </a:xfrm>
                  <a:custGeom>
                    <a:avLst/>
                    <a:gdLst>
                      <a:gd name="T0" fmla="*/ 8 w 430"/>
                      <a:gd name="T1" fmla="*/ 328 h 587"/>
                      <a:gd name="T2" fmla="*/ 124 w 430"/>
                      <a:gd name="T3" fmla="*/ 325 h 587"/>
                      <a:gd name="T4" fmla="*/ 250 w 430"/>
                      <a:gd name="T5" fmla="*/ 308 h 587"/>
                      <a:gd name="T6" fmla="*/ 227 w 430"/>
                      <a:gd name="T7" fmla="*/ 142 h 587"/>
                      <a:gd name="T8" fmla="*/ 154 w 430"/>
                      <a:gd name="T9" fmla="*/ 6 h 587"/>
                      <a:gd name="T10" fmla="*/ 75 w 430"/>
                      <a:gd name="T11" fmla="*/ 106 h 587"/>
                      <a:gd name="T12" fmla="*/ 8 w 430"/>
                      <a:gd name="T13" fmla="*/ 328 h 58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30"/>
                      <a:gd name="T22" fmla="*/ 0 h 587"/>
                      <a:gd name="T23" fmla="*/ 430 w 430"/>
                      <a:gd name="T24" fmla="*/ 587 h 58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30" h="587">
                        <a:moveTo>
                          <a:pt x="13" y="528"/>
                        </a:moveTo>
                        <a:cubicBezTo>
                          <a:pt x="26" y="587"/>
                          <a:pt x="135" y="527"/>
                          <a:pt x="200" y="522"/>
                        </a:cubicBezTo>
                        <a:cubicBezTo>
                          <a:pt x="265" y="517"/>
                          <a:pt x="376" y="545"/>
                          <a:pt x="403" y="496"/>
                        </a:cubicBezTo>
                        <a:cubicBezTo>
                          <a:pt x="430" y="447"/>
                          <a:pt x="391" y="310"/>
                          <a:pt x="365" y="229"/>
                        </a:cubicBezTo>
                        <a:cubicBezTo>
                          <a:pt x="339" y="148"/>
                          <a:pt x="289" y="20"/>
                          <a:pt x="248" y="10"/>
                        </a:cubicBezTo>
                        <a:cubicBezTo>
                          <a:pt x="207" y="0"/>
                          <a:pt x="159" y="84"/>
                          <a:pt x="120" y="170"/>
                        </a:cubicBezTo>
                        <a:cubicBezTo>
                          <a:pt x="81" y="256"/>
                          <a:pt x="0" y="469"/>
                          <a:pt x="13" y="528"/>
                        </a:cubicBezTo>
                        <a:close/>
                      </a:path>
                    </a:pathLst>
                  </a:custGeom>
                  <a:solidFill>
                    <a:srgbClr val="BE84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303" name="Freeform 45"/>
                  <p:cNvSpPr>
                    <a:spLocks/>
                  </p:cNvSpPr>
                  <p:nvPr/>
                </p:nvSpPr>
                <p:spPr bwMode="auto">
                  <a:xfrm>
                    <a:off x="402" y="2919"/>
                    <a:ext cx="106" cy="78"/>
                  </a:xfrm>
                  <a:custGeom>
                    <a:avLst/>
                    <a:gdLst>
                      <a:gd name="T0" fmla="*/ 0 w 170"/>
                      <a:gd name="T1" fmla="*/ 66 h 125"/>
                      <a:gd name="T2" fmla="*/ 50 w 170"/>
                      <a:gd name="T3" fmla="*/ 51 h 125"/>
                      <a:gd name="T4" fmla="*/ 100 w 170"/>
                      <a:gd name="T5" fmla="*/ 76 h 125"/>
                      <a:gd name="T6" fmla="*/ 87 w 170"/>
                      <a:gd name="T7" fmla="*/ 34 h 125"/>
                      <a:gd name="T8" fmla="*/ 51 w 170"/>
                      <a:gd name="T9" fmla="*/ 1 h 125"/>
                      <a:gd name="T10" fmla="*/ 22 w 170"/>
                      <a:gd name="T11" fmla="*/ 31 h 125"/>
                      <a:gd name="T12" fmla="*/ 0 w 170"/>
                      <a:gd name="T13" fmla="*/ 66 h 125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70"/>
                      <a:gd name="T22" fmla="*/ 0 h 125"/>
                      <a:gd name="T23" fmla="*/ 170 w 170"/>
                      <a:gd name="T24" fmla="*/ 125 h 125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70" h="125">
                        <a:moveTo>
                          <a:pt x="0" y="105"/>
                        </a:moveTo>
                        <a:cubicBezTo>
                          <a:pt x="7" y="110"/>
                          <a:pt x="53" y="78"/>
                          <a:pt x="80" y="81"/>
                        </a:cubicBezTo>
                        <a:cubicBezTo>
                          <a:pt x="107" y="84"/>
                          <a:pt x="150" y="125"/>
                          <a:pt x="160" y="121"/>
                        </a:cubicBezTo>
                        <a:cubicBezTo>
                          <a:pt x="170" y="117"/>
                          <a:pt x="152" y="74"/>
                          <a:pt x="139" y="54"/>
                        </a:cubicBezTo>
                        <a:cubicBezTo>
                          <a:pt x="126" y="34"/>
                          <a:pt x="99" y="2"/>
                          <a:pt x="82" y="1"/>
                        </a:cubicBezTo>
                        <a:cubicBezTo>
                          <a:pt x="65" y="0"/>
                          <a:pt x="49" y="32"/>
                          <a:pt x="35" y="49"/>
                        </a:cubicBezTo>
                        <a:cubicBezTo>
                          <a:pt x="21" y="66"/>
                          <a:pt x="7" y="93"/>
                          <a:pt x="0" y="10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</p:grpSp>
            <p:grpSp>
              <p:nvGrpSpPr>
                <p:cNvPr id="5299" name="Group 46"/>
                <p:cNvGrpSpPr>
                  <a:grpSpLocks/>
                </p:cNvGrpSpPr>
                <p:nvPr/>
              </p:nvGrpSpPr>
              <p:grpSpPr bwMode="auto">
                <a:xfrm>
                  <a:off x="622" y="2558"/>
                  <a:ext cx="308" cy="423"/>
                  <a:chOff x="305" y="2919"/>
                  <a:chExt cx="267" cy="367"/>
                </a:xfrm>
              </p:grpSpPr>
              <p:sp>
                <p:nvSpPr>
                  <p:cNvPr id="5300" name="Freeform 47"/>
                  <p:cNvSpPr>
                    <a:spLocks/>
                  </p:cNvSpPr>
                  <p:nvPr/>
                </p:nvSpPr>
                <p:spPr bwMode="auto">
                  <a:xfrm>
                    <a:off x="305" y="2921"/>
                    <a:ext cx="267" cy="365"/>
                  </a:xfrm>
                  <a:custGeom>
                    <a:avLst/>
                    <a:gdLst>
                      <a:gd name="T0" fmla="*/ 8 w 430"/>
                      <a:gd name="T1" fmla="*/ 328 h 587"/>
                      <a:gd name="T2" fmla="*/ 124 w 430"/>
                      <a:gd name="T3" fmla="*/ 325 h 587"/>
                      <a:gd name="T4" fmla="*/ 250 w 430"/>
                      <a:gd name="T5" fmla="*/ 308 h 587"/>
                      <a:gd name="T6" fmla="*/ 227 w 430"/>
                      <a:gd name="T7" fmla="*/ 142 h 587"/>
                      <a:gd name="T8" fmla="*/ 154 w 430"/>
                      <a:gd name="T9" fmla="*/ 6 h 587"/>
                      <a:gd name="T10" fmla="*/ 75 w 430"/>
                      <a:gd name="T11" fmla="*/ 106 h 587"/>
                      <a:gd name="T12" fmla="*/ 8 w 430"/>
                      <a:gd name="T13" fmla="*/ 328 h 58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30"/>
                      <a:gd name="T22" fmla="*/ 0 h 587"/>
                      <a:gd name="T23" fmla="*/ 430 w 430"/>
                      <a:gd name="T24" fmla="*/ 587 h 58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30" h="587">
                        <a:moveTo>
                          <a:pt x="13" y="528"/>
                        </a:moveTo>
                        <a:cubicBezTo>
                          <a:pt x="26" y="587"/>
                          <a:pt x="135" y="527"/>
                          <a:pt x="200" y="522"/>
                        </a:cubicBezTo>
                        <a:cubicBezTo>
                          <a:pt x="265" y="517"/>
                          <a:pt x="376" y="545"/>
                          <a:pt x="403" y="496"/>
                        </a:cubicBezTo>
                        <a:cubicBezTo>
                          <a:pt x="430" y="447"/>
                          <a:pt x="391" y="310"/>
                          <a:pt x="365" y="229"/>
                        </a:cubicBezTo>
                        <a:cubicBezTo>
                          <a:pt x="339" y="148"/>
                          <a:pt x="289" y="20"/>
                          <a:pt x="248" y="10"/>
                        </a:cubicBezTo>
                        <a:cubicBezTo>
                          <a:pt x="207" y="0"/>
                          <a:pt x="159" y="84"/>
                          <a:pt x="120" y="170"/>
                        </a:cubicBezTo>
                        <a:cubicBezTo>
                          <a:pt x="81" y="256"/>
                          <a:pt x="0" y="469"/>
                          <a:pt x="13" y="528"/>
                        </a:cubicBezTo>
                        <a:close/>
                      </a:path>
                    </a:pathLst>
                  </a:custGeom>
                  <a:solidFill>
                    <a:srgbClr val="BE84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  <p:sp>
                <p:nvSpPr>
                  <p:cNvPr id="5301" name="Freeform 48"/>
                  <p:cNvSpPr>
                    <a:spLocks/>
                  </p:cNvSpPr>
                  <p:nvPr/>
                </p:nvSpPr>
                <p:spPr bwMode="auto">
                  <a:xfrm>
                    <a:off x="402" y="2919"/>
                    <a:ext cx="106" cy="78"/>
                  </a:xfrm>
                  <a:custGeom>
                    <a:avLst/>
                    <a:gdLst>
                      <a:gd name="T0" fmla="*/ 0 w 170"/>
                      <a:gd name="T1" fmla="*/ 66 h 125"/>
                      <a:gd name="T2" fmla="*/ 50 w 170"/>
                      <a:gd name="T3" fmla="*/ 51 h 125"/>
                      <a:gd name="T4" fmla="*/ 100 w 170"/>
                      <a:gd name="T5" fmla="*/ 76 h 125"/>
                      <a:gd name="T6" fmla="*/ 87 w 170"/>
                      <a:gd name="T7" fmla="*/ 34 h 125"/>
                      <a:gd name="T8" fmla="*/ 51 w 170"/>
                      <a:gd name="T9" fmla="*/ 1 h 125"/>
                      <a:gd name="T10" fmla="*/ 22 w 170"/>
                      <a:gd name="T11" fmla="*/ 31 h 125"/>
                      <a:gd name="T12" fmla="*/ 0 w 170"/>
                      <a:gd name="T13" fmla="*/ 66 h 125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70"/>
                      <a:gd name="T22" fmla="*/ 0 h 125"/>
                      <a:gd name="T23" fmla="*/ 170 w 170"/>
                      <a:gd name="T24" fmla="*/ 125 h 125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70" h="125">
                        <a:moveTo>
                          <a:pt x="0" y="105"/>
                        </a:moveTo>
                        <a:cubicBezTo>
                          <a:pt x="7" y="110"/>
                          <a:pt x="53" y="78"/>
                          <a:pt x="80" y="81"/>
                        </a:cubicBezTo>
                        <a:cubicBezTo>
                          <a:pt x="107" y="84"/>
                          <a:pt x="150" y="125"/>
                          <a:pt x="160" y="121"/>
                        </a:cubicBezTo>
                        <a:cubicBezTo>
                          <a:pt x="170" y="117"/>
                          <a:pt x="152" y="74"/>
                          <a:pt x="139" y="54"/>
                        </a:cubicBezTo>
                        <a:cubicBezTo>
                          <a:pt x="126" y="34"/>
                          <a:pt x="99" y="2"/>
                          <a:pt x="82" y="1"/>
                        </a:cubicBezTo>
                        <a:cubicBezTo>
                          <a:pt x="65" y="0"/>
                          <a:pt x="49" y="32"/>
                          <a:pt x="35" y="49"/>
                        </a:cubicBezTo>
                        <a:cubicBezTo>
                          <a:pt x="21" y="66"/>
                          <a:pt x="7" y="93"/>
                          <a:pt x="0" y="10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 b="1"/>
                  </a:p>
                </p:txBody>
              </p:sp>
            </p:grpSp>
          </p:grpSp>
          <p:sp>
            <p:nvSpPr>
              <p:cNvPr id="5296" name="AutoShape 49"/>
              <p:cNvSpPr>
                <a:spLocks noChangeArrowheads="1"/>
              </p:cNvSpPr>
              <p:nvPr/>
            </p:nvSpPr>
            <p:spPr bwMode="auto">
              <a:xfrm>
                <a:off x="2167" y="1255"/>
                <a:ext cx="279" cy="310"/>
              </a:xfrm>
              <a:prstGeom prst="sun">
                <a:avLst>
                  <a:gd name="adj" fmla="val 25000"/>
                </a:avLst>
              </a:prstGeom>
              <a:solidFill>
                <a:srgbClr val="FFB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="1"/>
              </a:p>
            </p:txBody>
          </p:sp>
        </p:grpSp>
        <p:pic>
          <p:nvPicPr>
            <p:cNvPr id="2050" name="Picture 2" descr="Image result for earth the blue planet images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4267" b="90000" l="10000" r="94100">
                          <a14:backgroundMark x1="7467" y1="14200" x2="7467" y2="14200"/>
                          <a14:backgroundMark x1="17067" y1="12833" x2="17067" y2="12833"/>
                          <a14:backgroundMark x1="86567" y1="9733" x2="86567" y2="9733"/>
                          <a14:backgroundMark x1="91700" y1="77533" x2="91700" y2="77533"/>
                          <a14:backgroundMark x1="30067" y1="94667" x2="30067" y2="94667"/>
                          <a14:backgroundMark x1="19467" y1="80600" x2="19467" y2="806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196752"/>
              <a:ext cx="4349491" cy="4349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17" name="Picture 13" descr="Aardbo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238909"/>
            <a:ext cx="3865707" cy="3865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83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0" y="2819400"/>
            <a:ext cx="23622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700" b="1">
                <a:latin typeface="Verdana" pitchFamily="34" charset="0"/>
              </a:rPr>
              <a:t>OBSERVATION</a:t>
            </a:r>
          </a:p>
          <a:p>
            <a:pPr algn="ctr"/>
            <a:r>
              <a:rPr lang="en-GB" sz="1700" b="1">
                <a:latin typeface="Verdana" pitchFamily="34" charset="0"/>
              </a:rPr>
              <a:t>What do you see?</a:t>
            </a:r>
          </a:p>
          <a:p>
            <a:pPr algn="ctr"/>
            <a:r>
              <a:rPr lang="en-GB" sz="1700" b="1">
                <a:latin typeface="Verdana" pitchFamily="34" charset="0"/>
              </a:rPr>
              <a:t>(where?)</a:t>
            </a:r>
          </a:p>
        </p:txBody>
      </p:sp>
      <p:sp>
        <p:nvSpPr>
          <p:cNvPr id="36867" name="Rectangle 4"/>
          <p:cNvSpPr>
            <a:spLocks noChangeArrowheads="1"/>
          </p:cNvSpPr>
          <p:nvPr/>
        </p:nvSpPr>
        <p:spPr bwMode="auto">
          <a:xfrm>
            <a:off x="3352800" y="4724400"/>
            <a:ext cx="23622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 u="sng">
                <a:latin typeface="Verdana" pitchFamily="34" charset="0"/>
              </a:rPr>
              <a:t>THE GOAL</a:t>
            </a:r>
          </a:p>
          <a:p>
            <a:pPr algn="ctr"/>
            <a:r>
              <a:rPr lang="en-GB" b="1">
                <a:latin typeface="Verdana" pitchFamily="34" charset="0"/>
              </a:rPr>
              <a:t>Changed lives</a:t>
            </a:r>
          </a:p>
          <a:p>
            <a:pPr algn="ctr"/>
            <a:r>
              <a:rPr lang="en-GB" b="1">
                <a:latin typeface="Verdana" pitchFamily="34" charset="0"/>
              </a:rPr>
              <a:t>(sustainability)</a:t>
            </a:r>
          </a:p>
        </p:txBody>
      </p: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6732588" y="2819400"/>
            <a:ext cx="23622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700" b="1">
                <a:latin typeface="Verdana" pitchFamily="34" charset="0"/>
              </a:rPr>
              <a:t>APPLICATION</a:t>
            </a:r>
          </a:p>
          <a:p>
            <a:pPr algn="ctr"/>
            <a:r>
              <a:rPr lang="en-GB" sz="1700" b="1">
                <a:latin typeface="Verdana" pitchFamily="34" charset="0"/>
              </a:rPr>
              <a:t>How do I respond?</a:t>
            </a:r>
          </a:p>
          <a:p>
            <a:pPr algn="ctr"/>
            <a:r>
              <a:rPr lang="en-GB" sz="1700" b="1">
                <a:latin typeface="Verdana" pitchFamily="34" charset="0"/>
              </a:rPr>
              <a:t>(interventions)</a:t>
            </a:r>
          </a:p>
        </p:txBody>
      </p:sp>
      <p:sp>
        <p:nvSpPr>
          <p:cNvPr id="36869" name="Rectangle 6"/>
          <p:cNvSpPr>
            <a:spLocks noChangeArrowheads="1"/>
          </p:cNvSpPr>
          <p:nvPr/>
        </p:nvSpPr>
        <p:spPr bwMode="auto">
          <a:xfrm>
            <a:off x="3352800" y="2743200"/>
            <a:ext cx="24384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700" b="1">
                <a:latin typeface="Verdana" pitchFamily="34" charset="0"/>
              </a:rPr>
              <a:t>INTERPRETATION</a:t>
            </a:r>
          </a:p>
          <a:p>
            <a:pPr algn="ctr"/>
            <a:r>
              <a:rPr lang="en-GB" sz="1700" b="1">
                <a:latin typeface="Verdana" pitchFamily="34" charset="0"/>
              </a:rPr>
              <a:t>What does it mean?</a:t>
            </a:r>
          </a:p>
          <a:p>
            <a:pPr algn="ctr"/>
            <a:r>
              <a:rPr lang="en-GB" sz="1700" b="1">
                <a:latin typeface="Verdana" pitchFamily="34" charset="0"/>
              </a:rPr>
              <a:t>(use, impacts)</a:t>
            </a:r>
          </a:p>
        </p:txBody>
      </p:sp>
      <p:sp>
        <p:nvSpPr>
          <p:cNvPr id="36870" name="Line 7"/>
          <p:cNvSpPr>
            <a:spLocks noChangeShapeType="1"/>
          </p:cNvSpPr>
          <p:nvPr/>
        </p:nvSpPr>
        <p:spPr bwMode="auto">
          <a:xfrm>
            <a:off x="2362200" y="3352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871" name="AutoShape 8"/>
          <p:cNvSpPr>
            <a:spLocks noChangeArrowheads="1"/>
          </p:cNvSpPr>
          <p:nvPr/>
        </p:nvSpPr>
        <p:spPr bwMode="auto">
          <a:xfrm>
            <a:off x="2362200" y="3048000"/>
            <a:ext cx="990600" cy="609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72" name="AutoShape 9"/>
          <p:cNvSpPr>
            <a:spLocks noChangeArrowheads="1"/>
          </p:cNvSpPr>
          <p:nvPr/>
        </p:nvSpPr>
        <p:spPr bwMode="auto">
          <a:xfrm>
            <a:off x="5795963" y="3068638"/>
            <a:ext cx="936625" cy="685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cxnSp>
        <p:nvCxnSpPr>
          <p:cNvPr id="36873" name="AutoShape 10"/>
          <p:cNvCxnSpPr>
            <a:cxnSpLocks noChangeShapeType="1"/>
            <a:stCxn id="36866" idx="2"/>
            <a:endCxn id="36867" idx="1"/>
          </p:cNvCxnSpPr>
          <p:nvPr/>
        </p:nvCxnSpPr>
        <p:spPr bwMode="auto">
          <a:xfrm rot="16200000" flipH="1">
            <a:off x="1600200" y="3543300"/>
            <a:ext cx="1333500" cy="2171700"/>
          </a:xfrm>
          <a:prstGeom prst="bentConnector2">
            <a:avLst/>
          </a:prstGeom>
          <a:noFill/>
          <a:ln w="136525">
            <a:solidFill>
              <a:schemeClr val="accent1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4" name="AutoShape 11"/>
          <p:cNvCxnSpPr>
            <a:cxnSpLocks noChangeShapeType="1"/>
            <a:stCxn id="36868" idx="2"/>
            <a:endCxn id="36867" idx="3"/>
          </p:cNvCxnSpPr>
          <p:nvPr/>
        </p:nvCxnSpPr>
        <p:spPr bwMode="auto">
          <a:xfrm rot="5400000">
            <a:off x="6147594" y="3529806"/>
            <a:ext cx="1333500" cy="2198688"/>
          </a:xfrm>
          <a:prstGeom prst="bentConnector2">
            <a:avLst/>
          </a:prstGeom>
          <a:noFill/>
          <a:ln w="130175">
            <a:solidFill>
              <a:schemeClr val="accent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5" name="AutoShape 12"/>
          <p:cNvCxnSpPr>
            <a:cxnSpLocks noChangeShapeType="1"/>
            <a:stCxn id="36869" idx="2"/>
            <a:endCxn id="36867" idx="0"/>
          </p:cNvCxnSpPr>
          <p:nvPr/>
        </p:nvCxnSpPr>
        <p:spPr bwMode="auto">
          <a:xfrm flipH="1">
            <a:off x="4533900" y="3886200"/>
            <a:ext cx="38100" cy="838200"/>
          </a:xfrm>
          <a:prstGeom prst="straightConnector1">
            <a:avLst/>
          </a:prstGeom>
          <a:noFill/>
          <a:ln w="1301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76" name="Text Box 13"/>
          <p:cNvSpPr txBox="1">
            <a:spLocks noChangeArrowheads="1"/>
          </p:cNvSpPr>
          <p:nvPr/>
        </p:nvSpPr>
        <p:spPr bwMode="auto">
          <a:xfrm>
            <a:off x="0" y="811213"/>
            <a:ext cx="9144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3200" b="1">
                <a:solidFill>
                  <a:srgbClr val="FFFF00"/>
                </a:solidFill>
              </a:rPr>
              <a:t>A participatory catchment / land / resources / water management  plan</a:t>
            </a:r>
          </a:p>
          <a:p>
            <a:pPr algn="ctr" eaLnBrk="1" hangingPunct="1"/>
            <a:r>
              <a:rPr lang="en-GB" sz="3200" b="1">
                <a:solidFill>
                  <a:srgbClr val="FFFF00"/>
                </a:solidFill>
              </a:rPr>
              <a:t>Require </a:t>
            </a:r>
            <a:r>
              <a:rPr lang="en-GB" sz="3200" b="1">
                <a:solidFill>
                  <a:schemeClr val="bg1"/>
                </a:solidFill>
              </a:rPr>
              <a:t>Spatial Thinking </a:t>
            </a:r>
            <a:r>
              <a:rPr lang="en-GB" sz="3200" b="1">
                <a:solidFill>
                  <a:srgbClr val="FFFF00"/>
                </a:solidFill>
              </a:rPr>
              <a:t>at all levels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69604" y="6396335"/>
            <a:ext cx="4889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FF00"/>
                </a:solidFill>
                <a:hlinkClick r:id="rId3" action="ppaction://hlinkfile"/>
              </a:rPr>
              <a:t>Example of the Mara Ecosystem</a:t>
            </a:r>
            <a:endParaRPr lang="en-GB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8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mara-serengeti-migr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520"/>
            <a:ext cx="6165934" cy="6874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6165934" y="152400"/>
            <a:ext cx="2978066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Times New Roman" pitchFamily="18" charset="0"/>
              </a:rPr>
              <a:t>The Great 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</a:rPr>
              <a:t>Mara-Serengeti Migration </a:t>
            </a:r>
            <a:endParaRPr lang="en-US" sz="3200" b="1" dirty="0">
              <a:solidFill>
                <a:schemeClr val="bg1"/>
              </a:solidFill>
              <a:latin typeface="Times New Roman" pitchFamily="18" charset="0"/>
            </a:endParaRPr>
          </a:p>
          <a:p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</a:rPr>
              <a:t>1.4 </a:t>
            </a: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</a:rPr>
              <a:t>Million Wildebeest, 500,000 </a:t>
            </a:r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</a:rPr>
              <a:t>zebra</a:t>
            </a:r>
          </a:p>
          <a:p>
            <a:endParaRPr lang="en-US" sz="2200" dirty="0">
              <a:solidFill>
                <a:schemeClr val="bg1"/>
              </a:solidFill>
              <a:latin typeface="Times New Roman" pitchFamily="18" charset="0"/>
            </a:endParaRPr>
          </a:p>
          <a:p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</a:rPr>
              <a:t>A challenged ecosystem</a:t>
            </a:r>
            <a:endParaRPr lang="en-US" sz="22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4" name="Picture 3" descr="C:\Users\Kathleen\Pictures\Mara Jully 2010\PICT00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997" y="4077072"/>
            <a:ext cx="3988804" cy="27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378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96"/>
            <a:ext cx="9144000" cy="646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514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454622"/>
              </p:ext>
            </p:extLst>
          </p:nvPr>
        </p:nvGraphicFramePr>
        <p:xfrm>
          <a:off x="1042442" y="116632"/>
          <a:ext cx="6193854" cy="67456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36554"/>
                <a:gridCol w="1257300"/>
              </a:tblGrid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 dirty="0">
                          <a:effectLst/>
                        </a:rPr>
                        <a:t>Name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 dirty="0">
                          <a:effectLst/>
                        </a:rPr>
                        <a:t>Area (Km2)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11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>
                          <a:effectLst/>
                        </a:rPr>
                        <a:t>Maasai Mara National Reserve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1522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11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>
                          <a:effectLst/>
                        </a:rPr>
                        <a:t>Isaaten Siana Conservancy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952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11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>
                          <a:effectLst/>
                        </a:rPr>
                        <a:t>Mara Triangle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477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11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>
                          <a:effectLst/>
                        </a:rPr>
                        <a:t>Mara North Conservancy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341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11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>
                          <a:effectLst/>
                        </a:rPr>
                        <a:t>Naboisho Conservancy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210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11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>
                          <a:effectLst/>
                        </a:rPr>
                        <a:t>Talek Communal Land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107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11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 dirty="0" err="1">
                          <a:effectLst/>
                        </a:rPr>
                        <a:t>Ol</a:t>
                      </a:r>
                      <a:r>
                        <a:rPr lang="en-GB" sz="2400" b="1" u="none" strike="noStrike" dirty="0">
                          <a:effectLst/>
                        </a:rPr>
                        <a:t> </a:t>
                      </a:r>
                      <a:r>
                        <a:rPr lang="en-GB" sz="2400" b="1" u="none" strike="noStrike" dirty="0" err="1">
                          <a:effectLst/>
                        </a:rPr>
                        <a:t>Deriskei</a:t>
                      </a:r>
                      <a:r>
                        <a:rPr lang="en-GB" sz="2400" b="1" u="none" strike="noStrike" dirty="0">
                          <a:effectLst/>
                        </a:rPr>
                        <a:t> Conservancy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99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11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>
                          <a:effectLst/>
                        </a:rPr>
                        <a:t>Olare Orok Conservancy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94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11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>
                          <a:effectLst/>
                        </a:rPr>
                        <a:t>Ol Kinyei Conservancy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77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11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>
                          <a:effectLst/>
                        </a:rPr>
                        <a:t>Lemek Conservancy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55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11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>
                          <a:effectLst/>
                        </a:rPr>
                        <a:t>Ol Chorro Conservancy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53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11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>
                          <a:effectLst/>
                        </a:rPr>
                        <a:t>Motorogi Conservancy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48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11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>
                          <a:effectLst/>
                        </a:rPr>
                        <a:t>Leleshwa Conservancy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27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11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>
                          <a:effectLst/>
                        </a:rPr>
                        <a:t>Leleshwa Conservancy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27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11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>
                          <a:effectLst/>
                        </a:rPr>
                        <a:t>Enonkishu Conservancy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21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11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Sum Area</a:t>
                      </a:r>
                      <a:endParaRPr lang="en-GB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4110</a:t>
                      </a:r>
                      <a:endParaRPr lang="en-GB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65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21157" y="0"/>
            <a:ext cx="9122843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77" name="Freeform 176"/>
          <p:cNvSpPr/>
          <p:nvPr/>
        </p:nvSpPr>
        <p:spPr>
          <a:xfrm>
            <a:off x="863334" y="4125434"/>
            <a:ext cx="1050527" cy="1169581"/>
          </a:xfrm>
          <a:custGeom>
            <a:avLst/>
            <a:gdLst>
              <a:gd name="connsiteX0" fmla="*/ 64182 w 1138071"/>
              <a:gd name="connsiteY0" fmla="*/ 0 h 1169581"/>
              <a:gd name="connsiteX1" fmla="*/ 387 w 1138071"/>
              <a:gd name="connsiteY1" fmla="*/ 170120 h 1169581"/>
              <a:gd name="connsiteX2" fmla="*/ 42917 w 1138071"/>
              <a:gd name="connsiteY2" fmla="*/ 393404 h 1169581"/>
              <a:gd name="connsiteX3" fmla="*/ 149243 w 1138071"/>
              <a:gd name="connsiteY3" fmla="*/ 499730 h 1169581"/>
              <a:gd name="connsiteX4" fmla="*/ 351262 w 1138071"/>
              <a:gd name="connsiteY4" fmla="*/ 595423 h 1169581"/>
              <a:gd name="connsiteX5" fmla="*/ 659606 w 1138071"/>
              <a:gd name="connsiteY5" fmla="*/ 765544 h 1169581"/>
              <a:gd name="connsiteX6" fmla="*/ 882889 w 1138071"/>
              <a:gd name="connsiteY6" fmla="*/ 914400 h 1169581"/>
              <a:gd name="connsiteX7" fmla="*/ 1074275 w 1138071"/>
              <a:gd name="connsiteY7" fmla="*/ 1041990 h 1169581"/>
              <a:gd name="connsiteX8" fmla="*/ 1138071 w 1138071"/>
              <a:gd name="connsiteY8" fmla="*/ 1169581 h 1169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071" h="1169581">
                <a:moveTo>
                  <a:pt x="64182" y="0"/>
                </a:moveTo>
                <a:cubicBezTo>
                  <a:pt x="34056" y="52276"/>
                  <a:pt x="3931" y="104553"/>
                  <a:pt x="387" y="170120"/>
                </a:cubicBezTo>
                <a:cubicBezTo>
                  <a:pt x="-3157" y="235687"/>
                  <a:pt x="18108" y="338469"/>
                  <a:pt x="42917" y="393404"/>
                </a:cubicBezTo>
                <a:cubicBezTo>
                  <a:pt x="67726" y="448339"/>
                  <a:pt x="97852" y="466060"/>
                  <a:pt x="149243" y="499730"/>
                </a:cubicBezTo>
                <a:cubicBezTo>
                  <a:pt x="200634" y="533400"/>
                  <a:pt x="266202" y="551121"/>
                  <a:pt x="351262" y="595423"/>
                </a:cubicBezTo>
                <a:cubicBezTo>
                  <a:pt x="436323" y="639725"/>
                  <a:pt x="571002" y="712381"/>
                  <a:pt x="659606" y="765544"/>
                </a:cubicBezTo>
                <a:cubicBezTo>
                  <a:pt x="748210" y="818707"/>
                  <a:pt x="882889" y="914400"/>
                  <a:pt x="882889" y="914400"/>
                </a:cubicBezTo>
                <a:cubicBezTo>
                  <a:pt x="952001" y="960474"/>
                  <a:pt x="1031745" y="999460"/>
                  <a:pt x="1074275" y="1041990"/>
                </a:cubicBezTo>
                <a:cubicBezTo>
                  <a:pt x="1116805" y="1084520"/>
                  <a:pt x="1127438" y="1127050"/>
                  <a:pt x="1138071" y="116958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176" name="Freeform 175"/>
          <p:cNvSpPr/>
          <p:nvPr/>
        </p:nvSpPr>
        <p:spPr>
          <a:xfrm rot="1147242">
            <a:off x="405803" y="2174430"/>
            <a:ext cx="785813" cy="1523572"/>
          </a:xfrm>
          <a:custGeom>
            <a:avLst/>
            <a:gdLst>
              <a:gd name="connsiteX0" fmla="*/ 0 w 808074"/>
              <a:gd name="connsiteY0" fmla="*/ 0 h 1541721"/>
              <a:gd name="connsiteX1" fmla="*/ 350874 w 808074"/>
              <a:gd name="connsiteY1" fmla="*/ 265814 h 1541721"/>
              <a:gd name="connsiteX2" fmla="*/ 552893 w 808074"/>
              <a:gd name="connsiteY2" fmla="*/ 637954 h 1541721"/>
              <a:gd name="connsiteX3" fmla="*/ 606056 w 808074"/>
              <a:gd name="connsiteY3" fmla="*/ 1073888 h 1541721"/>
              <a:gd name="connsiteX4" fmla="*/ 808074 w 808074"/>
              <a:gd name="connsiteY4" fmla="*/ 1541721 h 1541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8074" h="1541721">
                <a:moveTo>
                  <a:pt x="0" y="0"/>
                </a:moveTo>
                <a:cubicBezTo>
                  <a:pt x="129362" y="79744"/>
                  <a:pt x="258725" y="159488"/>
                  <a:pt x="350874" y="265814"/>
                </a:cubicBezTo>
                <a:cubicBezTo>
                  <a:pt x="443023" y="372140"/>
                  <a:pt x="510363" y="503275"/>
                  <a:pt x="552893" y="637954"/>
                </a:cubicBezTo>
                <a:cubicBezTo>
                  <a:pt x="595423" y="772633"/>
                  <a:pt x="563526" y="923260"/>
                  <a:pt x="606056" y="1073888"/>
                </a:cubicBezTo>
                <a:cubicBezTo>
                  <a:pt x="648586" y="1224516"/>
                  <a:pt x="728330" y="1383118"/>
                  <a:pt x="808074" y="154172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ln w="38100">
                <a:solidFill>
                  <a:schemeClr val="tx1"/>
                </a:solidFill>
              </a:ln>
              <a:cs typeface="Times New Roman" panose="02020603050405020304" pitchFamily="18" charset="0"/>
            </a:endParaRPr>
          </a:p>
        </p:txBody>
      </p:sp>
      <p:sp>
        <p:nvSpPr>
          <p:cNvPr id="39" name="Right Arrow 38"/>
          <p:cNvSpPr/>
          <p:nvPr/>
        </p:nvSpPr>
        <p:spPr>
          <a:xfrm rot="1967231">
            <a:off x="5929569" y="2980471"/>
            <a:ext cx="1308179" cy="159957"/>
          </a:xfrm>
          <a:prstGeom prst="righ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 rot="1801722">
            <a:off x="2680399" y="3864878"/>
            <a:ext cx="955747" cy="45719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182" name="Freeform 181"/>
          <p:cNvSpPr/>
          <p:nvPr/>
        </p:nvSpPr>
        <p:spPr>
          <a:xfrm>
            <a:off x="2133687" y="1513818"/>
            <a:ext cx="7010313" cy="5305053"/>
          </a:xfrm>
          <a:custGeom>
            <a:avLst/>
            <a:gdLst>
              <a:gd name="connsiteX0" fmla="*/ 7547212 w 7560860"/>
              <a:gd name="connsiteY0" fmla="*/ 232012 h 4967785"/>
              <a:gd name="connsiteX1" fmla="*/ 7560860 w 7560860"/>
              <a:gd name="connsiteY1" fmla="*/ 4967785 h 4967785"/>
              <a:gd name="connsiteX2" fmla="*/ 3057098 w 7560860"/>
              <a:gd name="connsiteY2" fmla="*/ 4954137 h 4967785"/>
              <a:gd name="connsiteX3" fmla="*/ 2511188 w 7560860"/>
              <a:gd name="connsiteY3" fmla="*/ 4872251 h 4967785"/>
              <a:gd name="connsiteX4" fmla="*/ 477672 w 7560860"/>
              <a:gd name="connsiteY4" fmla="*/ 4817660 h 4967785"/>
              <a:gd name="connsiteX5" fmla="*/ 0 w 7560860"/>
              <a:gd name="connsiteY5" fmla="*/ 4831307 h 4967785"/>
              <a:gd name="connsiteX6" fmla="*/ 13648 w 7560860"/>
              <a:gd name="connsiteY6" fmla="*/ 3821373 h 4967785"/>
              <a:gd name="connsiteX7" fmla="*/ 1078173 w 7560860"/>
              <a:gd name="connsiteY7" fmla="*/ 3848669 h 4967785"/>
              <a:gd name="connsiteX8" fmla="*/ 2238233 w 7560860"/>
              <a:gd name="connsiteY8" fmla="*/ 3739486 h 4967785"/>
              <a:gd name="connsiteX9" fmla="*/ 3275463 w 7560860"/>
              <a:gd name="connsiteY9" fmla="*/ 3466531 h 4967785"/>
              <a:gd name="connsiteX10" fmla="*/ 4203510 w 7560860"/>
              <a:gd name="connsiteY10" fmla="*/ 3111689 h 4967785"/>
              <a:gd name="connsiteX11" fmla="*/ 4804012 w 7560860"/>
              <a:gd name="connsiteY11" fmla="*/ 2593075 h 4967785"/>
              <a:gd name="connsiteX12" fmla="*/ 5186149 w 7560860"/>
              <a:gd name="connsiteY12" fmla="*/ 2169994 h 4967785"/>
              <a:gd name="connsiteX13" fmla="*/ 5732060 w 7560860"/>
              <a:gd name="connsiteY13" fmla="*/ 1555845 h 4967785"/>
              <a:gd name="connsiteX14" fmla="*/ 6264322 w 7560860"/>
              <a:gd name="connsiteY14" fmla="*/ 968991 h 4967785"/>
              <a:gd name="connsiteX15" fmla="*/ 6823881 w 7560860"/>
              <a:gd name="connsiteY15" fmla="*/ 627797 h 4967785"/>
              <a:gd name="connsiteX16" fmla="*/ 7301552 w 7560860"/>
              <a:gd name="connsiteY16" fmla="*/ 232012 h 4967785"/>
              <a:gd name="connsiteX17" fmla="*/ 7547212 w 7560860"/>
              <a:gd name="connsiteY17" fmla="*/ 0 h 4967785"/>
              <a:gd name="connsiteX18" fmla="*/ 7560860 w 7560860"/>
              <a:gd name="connsiteY18" fmla="*/ 300251 h 496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560860" h="4967785">
                <a:moveTo>
                  <a:pt x="7547212" y="232012"/>
                </a:moveTo>
                <a:cubicBezTo>
                  <a:pt x="7551761" y="1810603"/>
                  <a:pt x="7556311" y="3389194"/>
                  <a:pt x="7560860" y="4967785"/>
                </a:cubicBezTo>
                <a:lnTo>
                  <a:pt x="3057098" y="4954137"/>
                </a:lnTo>
                <a:lnTo>
                  <a:pt x="2511188" y="4872251"/>
                </a:lnTo>
                <a:lnTo>
                  <a:pt x="477672" y="4817660"/>
                </a:lnTo>
                <a:lnTo>
                  <a:pt x="0" y="4831307"/>
                </a:lnTo>
                <a:lnTo>
                  <a:pt x="13648" y="3821373"/>
                </a:lnTo>
                <a:lnTo>
                  <a:pt x="1078173" y="3848669"/>
                </a:lnTo>
                <a:lnTo>
                  <a:pt x="2238233" y="3739486"/>
                </a:lnTo>
                <a:lnTo>
                  <a:pt x="3275463" y="3466531"/>
                </a:lnTo>
                <a:lnTo>
                  <a:pt x="4203510" y="3111689"/>
                </a:lnTo>
                <a:lnTo>
                  <a:pt x="4804012" y="2593075"/>
                </a:lnTo>
                <a:lnTo>
                  <a:pt x="5186149" y="2169994"/>
                </a:lnTo>
                <a:lnTo>
                  <a:pt x="5732060" y="1555845"/>
                </a:lnTo>
                <a:lnTo>
                  <a:pt x="6264322" y="968991"/>
                </a:lnTo>
                <a:lnTo>
                  <a:pt x="6823881" y="627797"/>
                </a:lnTo>
                <a:lnTo>
                  <a:pt x="7301552" y="232012"/>
                </a:lnTo>
                <a:lnTo>
                  <a:pt x="7547212" y="0"/>
                </a:lnTo>
                <a:lnTo>
                  <a:pt x="7560860" y="300251"/>
                </a:lnTo>
              </a:path>
            </a:pathLst>
          </a:cu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27978" y="1367401"/>
            <a:ext cx="1351697" cy="22862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1579675" y="1351141"/>
            <a:ext cx="3808042" cy="22862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373189" y="1347792"/>
            <a:ext cx="1801505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387717" y="524160"/>
            <a:ext cx="3142819" cy="19842"/>
          </a:xfrm>
          <a:prstGeom prst="straightConnector1">
            <a:avLst/>
          </a:prstGeom>
          <a:ln w="34925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174694" y="1354394"/>
            <a:ext cx="1355842" cy="3921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79674" y="1216611"/>
            <a:ext cx="0" cy="1289911"/>
          </a:xfrm>
          <a:prstGeom prst="line">
            <a:avLst/>
          </a:prstGeom>
          <a:ln w="22225"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174693" y="1216612"/>
            <a:ext cx="1" cy="865335"/>
          </a:xfrm>
          <a:prstGeom prst="line">
            <a:avLst/>
          </a:prstGeom>
          <a:ln w="22225"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396116" y="489179"/>
            <a:ext cx="0" cy="1802168"/>
          </a:xfrm>
          <a:prstGeom prst="line">
            <a:avLst/>
          </a:prstGeom>
          <a:ln w="22225"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Cube 27"/>
          <p:cNvSpPr/>
          <p:nvPr/>
        </p:nvSpPr>
        <p:spPr>
          <a:xfrm>
            <a:off x="1743068" y="3490995"/>
            <a:ext cx="995237" cy="429421"/>
          </a:xfrm>
          <a:prstGeom prst="cub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29" name="Cube 28"/>
          <p:cNvSpPr/>
          <p:nvPr/>
        </p:nvSpPr>
        <p:spPr>
          <a:xfrm>
            <a:off x="4178856" y="5331134"/>
            <a:ext cx="650946" cy="389517"/>
          </a:xfrm>
          <a:prstGeom prst="cub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30" name="Can 29"/>
          <p:cNvSpPr/>
          <p:nvPr/>
        </p:nvSpPr>
        <p:spPr>
          <a:xfrm>
            <a:off x="5491559" y="2395966"/>
            <a:ext cx="604701" cy="524831"/>
          </a:xfrm>
          <a:prstGeom prst="can">
            <a:avLst>
              <a:gd name="adj" fmla="val 3635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31" name="Flowchart: Connector 30"/>
          <p:cNvSpPr/>
          <p:nvPr/>
        </p:nvSpPr>
        <p:spPr>
          <a:xfrm>
            <a:off x="3549794" y="3920415"/>
            <a:ext cx="251960" cy="326044"/>
          </a:xfrm>
          <a:prstGeom prst="flowChartConnecto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 rot="8791844" flipV="1">
            <a:off x="3605212" y="3298204"/>
            <a:ext cx="2099079" cy="10872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36" name="Right Arrow 35"/>
          <p:cNvSpPr/>
          <p:nvPr/>
        </p:nvSpPr>
        <p:spPr>
          <a:xfrm rot="19888580">
            <a:off x="1021853" y="3809847"/>
            <a:ext cx="780006" cy="170926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37" name="Right Arrow 36"/>
          <p:cNvSpPr/>
          <p:nvPr/>
        </p:nvSpPr>
        <p:spPr>
          <a:xfrm rot="2518855">
            <a:off x="1671881" y="5726089"/>
            <a:ext cx="1579415" cy="202124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38" name="Right Arrow 37"/>
          <p:cNvSpPr/>
          <p:nvPr/>
        </p:nvSpPr>
        <p:spPr>
          <a:xfrm rot="10430678">
            <a:off x="2507433" y="5569853"/>
            <a:ext cx="1686319" cy="19211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40" name="Isosceles Triangle 39"/>
          <p:cNvSpPr/>
          <p:nvPr/>
        </p:nvSpPr>
        <p:spPr>
          <a:xfrm rot="21227915">
            <a:off x="751449" y="3739169"/>
            <a:ext cx="397534" cy="408847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41" name="Right Arrow 40"/>
          <p:cNvSpPr/>
          <p:nvPr/>
        </p:nvSpPr>
        <p:spPr>
          <a:xfrm rot="9690255">
            <a:off x="4735898" y="4858116"/>
            <a:ext cx="2948094" cy="243632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42" name="Can 41"/>
          <p:cNvSpPr/>
          <p:nvPr/>
        </p:nvSpPr>
        <p:spPr>
          <a:xfrm>
            <a:off x="8053534" y="5694596"/>
            <a:ext cx="477002" cy="330616"/>
          </a:xfrm>
          <a:prstGeom prst="ca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 rot="2725039" flipV="1">
            <a:off x="6251202" y="5322198"/>
            <a:ext cx="1144290" cy="7411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 rot="10599943">
            <a:off x="7468278" y="5845713"/>
            <a:ext cx="591709" cy="97074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7664583" y="3805469"/>
            <a:ext cx="638825" cy="667872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6888939" y="2797472"/>
            <a:ext cx="25196" cy="417867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 flipV="1">
            <a:off x="3692446" y="5669190"/>
            <a:ext cx="404066" cy="255702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6273942" y="4357822"/>
            <a:ext cx="604530" cy="317077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562739" y="2960854"/>
            <a:ext cx="319147" cy="13796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7754294" y="2888782"/>
            <a:ext cx="367146" cy="322001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6893164" y="3033116"/>
            <a:ext cx="661445" cy="71304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7450075" y="3481893"/>
            <a:ext cx="671642" cy="7132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 flipV="1">
            <a:off x="6895364" y="3735184"/>
            <a:ext cx="558659" cy="463925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 flipV="1">
            <a:off x="7237260" y="3368344"/>
            <a:ext cx="556635" cy="45804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 flipV="1">
            <a:off x="7404877" y="3205912"/>
            <a:ext cx="548057" cy="4592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 flipV="1">
            <a:off x="7554609" y="3035823"/>
            <a:ext cx="562884" cy="45221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7059786" y="3561038"/>
            <a:ext cx="540613" cy="44229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5298851" y="4688609"/>
            <a:ext cx="112991" cy="595396"/>
          </a:xfrm>
          <a:prstGeom prst="line">
            <a:avLst/>
          </a:prstGeom>
          <a:ln w="2222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7099168" y="3738666"/>
            <a:ext cx="701884" cy="592886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endCxn id="41" idx="1"/>
          </p:cNvCxnSpPr>
          <p:nvPr/>
        </p:nvCxnSpPr>
        <p:spPr>
          <a:xfrm>
            <a:off x="6944559" y="3905265"/>
            <a:ext cx="663294" cy="56808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 flipV="1">
            <a:off x="7578803" y="3177224"/>
            <a:ext cx="724604" cy="614087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 flipV="1">
            <a:off x="7228602" y="3531748"/>
            <a:ext cx="724331" cy="623409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 flipV="1">
            <a:off x="7411210" y="3349335"/>
            <a:ext cx="730478" cy="620655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7801052" y="4333494"/>
            <a:ext cx="1519" cy="320294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Rectangle 121"/>
          <p:cNvSpPr/>
          <p:nvPr/>
        </p:nvSpPr>
        <p:spPr>
          <a:xfrm rot="16015635" flipV="1">
            <a:off x="7452398" y="4801164"/>
            <a:ext cx="1695526" cy="8856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90605" y="701462"/>
            <a:ext cx="1511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Resource development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360191" y="829499"/>
            <a:ext cx="1938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Bulk infrastructure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91559" y="764249"/>
            <a:ext cx="1568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Connector infrastructure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7253312" y="755450"/>
            <a:ext cx="1567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Internal infrastructure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6015549" y="-27384"/>
            <a:ext cx="2625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Distribution infrastructure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75313" y="3761036"/>
            <a:ext cx="662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Dam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552121" y="2967775"/>
            <a:ext cx="16830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Water treatment works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3668247" y="2642079"/>
            <a:ext cx="11486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Bulk water pipeline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298852" y="3186743"/>
            <a:ext cx="142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To other settlements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747175" y="4062909"/>
            <a:ext cx="1344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Pumping station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5298851" y="3989897"/>
            <a:ext cx="1129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Collector sewer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566913" y="2222072"/>
            <a:ext cx="1097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Connector pipeline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5396115" y="1783189"/>
            <a:ext cx="1427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Distribution reservoir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cxnSp>
        <p:nvCxnSpPr>
          <p:cNvPr id="145" name="Straight Connector 144"/>
          <p:cNvCxnSpPr/>
          <p:nvPr/>
        </p:nvCxnSpPr>
        <p:spPr>
          <a:xfrm>
            <a:off x="6061931" y="2784143"/>
            <a:ext cx="148851" cy="504266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7952933" y="2573421"/>
            <a:ext cx="1195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Internal pipe network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7059786" y="4628006"/>
            <a:ext cx="1149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Sewerage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7952934" y="5987874"/>
            <a:ext cx="11952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Sewerage reservoir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6492974" y="5987874"/>
            <a:ext cx="1364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Sewerage pump station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446351" y="5471108"/>
            <a:ext cx="982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Outflow sewer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4003947" y="5834033"/>
            <a:ext cx="1553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Treated effluent outflow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805166" y="5987874"/>
            <a:ext cx="26141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Impacts on aquatic environment and down-stream water users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137363" y="5547856"/>
            <a:ext cx="20774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Assimilative capacity of receiving water body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507098" y="4707190"/>
            <a:ext cx="795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River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3235149" y="4690365"/>
            <a:ext cx="1724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Times New Roman" panose="02020603050405020304" pitchFamily="18" charset="0"/>
              </a:rPr>
              <a:t>Waste water treatment works</a:t>
            </a:r>
            <a:endParaRPr lang="en-US" sz="1600" b="1" dirty="0">
              <a:cs typeface="Times New Roman" panose="02020603050405020304" pitchFamily="18" charset="0"/>
            </a:endParaRPr>
          </a:p>
        </p:txBody>
      </p:sp>
      <p:sp>
        <p:nvSpPr>
          <p:cNvPr id="178" name="Freeform 177"/>
          <p:cNvSpPr/>
          <p:nvPr/>
        </p:nvSpPr>
        <p:spPr>
          <a:xfrm rot="9843196">
            <a:off x="2738293" y="5837274"/>
            <a:ext cx="441660" cy="175236"/>
          </a:xfrm>
          <a:custGeom>
            <a:avLst/>
            <a:gdLst>
              <a:gd name="connsiteX0" fmla="*/ 0 w 478465"/>
              <a:gd name="connsiteY0" fmla="*/ 170121 h 175236"/>
              <a:gd name="connsiteX1" fmla="*/ 191386 w 478465"/>
              <a:gd name="connsiteY1" fmla="*/ 170121 h 175236"/>
              <a:gd name="connsiteX2" fmla="*/ 361507 w 478465"/>
              <a:gd name="connsiteY2" fmla="*/ 116959 h 175236"/>
              <a:gd name="connsiteX3" fmla="*/ 478465 w 478465"/>
              <a:gd name="connsiteY3" fmla="*/ 0 h 175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465" h="175236">
                <a:moveTo>
                  <a:pt x="0" y="170121"/>
                </a:moveTo>
                <a:cubicBezTo>
                  <a:pt x="65567" y="174551"/>
                  <a:pt x="131135" y="178981"/>
                  <a:pt x="191386" y="170121"/>
                </a:cubicBezTo>
                <a:cubicBezTo>
                  <a:pt x="251637" y="161261"/>
                  <a:pt x="313660" y="145313"/>
                  <a:pt x="361507" y="116959"/>
                </a:cubicBezTo>
                <a:cubicBezTo>
                  <a:pt x="409354" y="88605"/>
                  <a:pt x="443909" y="44302"/>
                  <a:pt x="478465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80" name="Flowchart: Sequential Access Storage 79"/>
          <p:cNvSpPr/>
          <p:nvPr/>
        </p:nvSpPr>
        <p:spPr>
          <a:xfrm rot="10800000" flipH="1">
            <a:off x="3549794" y="3870506"/>
            <a:ext cx="282164" cy="384804"/>
          </a:xfrm>
          <a:prstGeom prst="flowChartMagneticTap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sp>
        <p:nvSpPr>
          <p:cNvPr id="43" name="Flowchart: Sequential Access Storage 42"/>
          <p:cNvSpPr/>
          <p:nvPr/>
        </p:nvSpPr>
        <p:spPr>
          <a:xfrm rot="10800000">
            <a:off x="7166712" y="5720650"/>
            <a:ext cx="282164" cy="384804"/>
          </a:xfrm>
          <a:prstGeom prst="flowChartMagneticTap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  <p:grpSp>
        <p:nvGrpSpPr>
          <p:cNvPr id="81" name="Group 11"/>
          <p:cNvGrpSpPr>
            <a:grpSpLocks/>
          </p:cNvGrpSpPr>
          <p:nvPr/>
        </p:nvGrpSpPr>
        <p:grpSpPr bwMode="auto">
          <a:xfrm>
            <a:off x="-118786" y="1447161"/>
            <a:ext cx="2724883" cy="965762"/>
            <a:chOff x="22" y="2115"/>
            <a:chExt cx="2225" cy="813"/>
          </a:xfrm>
        </p:grpSpPr>
        <p:sp>
          <p:nvSpPr>
            <p:cNvPr id="82" name="AutoShape 12"/>
            <p:cNvSpPr>
              <a:spLocks noChangeArrowheads="1"/>
            </p:cNvSpPr>
            <p:nvPr/>
          </p:nvSpPr>
          <p:spPr bwMode="auto">
            <a:xfrm rot="9180000">
              <a:off x="880" y="2652"/>
              <a:ext cx="44" cy="98"/>
            </a:xfrm>
            <a:prstGeom prst="triangle">
              <a:avLst>
                <a:gd name="adj" fmla="val 49995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83" name="Freeform 13"/>
            <p:cNvSpPr>
              <a:spLocks/>
            </p:cNvSpPr>
            <p:nvPr/>
          </p:nvSpPr>
          <p:spPr bwMode="auto">
            <a:xfrm>
              <a:off x="220" y="2689"/>
              <a:ext cx="1546" cy="161"/>
            </a:xfrm>
            <a:custGeom>
              <a:avLst/>
              <a:gdLst>
                <a:gd name="T0" fmla="*/ 6857 w 1206"/>
                <a:gd name="T1" fmla="*/ 416 h 122"/>
                <a:gd name="T2" fmla="*/ 6679 w 1206"/>
                <a:gd name="T3" fmla="*/ 426 h 122"/>
                <a:gd name="T4" fmla="*/ 6435 w 1206"/>
                <a:gd name="T5" fmla="*/ 434 h 122"/>
                <a:gd name="T6" fmla="*/ 6217 w 1206"/>
                <a:gd name="T7" fmla="*/ 434 h 122"/>
                <a:gd name="T8" fmla="*/ 6066 w 1206"/>
                <a:gd name="T9" fmla="*/ 453 h 122"/>
                <a:gd name="T10" fmla="*/ 5994 w 1206"/>
                <a:gd name="T11" fmla="*/ 453 h 122"/>
                <a:gd name="T12" fmla="*/ 5908 w 1206"/>
                <a:gd name="T13" fmla="*/ 453 h 122"/>
                <a:gd name="T14" fmla="*/ 5853 w 1206"/>
                <a:gd name="T15" fmla="*/ 462 h 122"/>
                <a:gd name="T16" fmla="*/ 5796 w 1206"/>
                <a:gd name="T17" fmla="*/ 496 h 122"/>
                <a:gd name="T18" fmla="*/ 5730 w 1206"/>
                <a:gd name="T19" fmla="*/ 587 h 122"/>
                <a:gd name="T20" fmla="*/ 5553 w 1206"/>
                <a:gd name="T21" fmla="*/ 655 h 122"/>
                <a:gd name="T22" fmla="*/ 5364 w 1206"/>
                <a:gd name="T23" fmla="*/ 676 h 122"/>
                <a:gd name="T24" fmla="*/ 5183 w 1206"/>
                <a:gd name="T25" fmla="*/ 703 h 122"/>
                <a:gd name="T26" fmla="*/ 4947 w 1206"/>
                <a:gd name="T27" fmla="*/ 734 h 122"/>
                <a:gd name="T28" fmla="*/ 4705 w 1206"/>
                <a:gd name="T29" fmla="*/ 761 h 122"/>
                <a:gd name="T30" fmla="*/ 4423 w 1206"/>
                <a:gd name="T31" fmla="*/ 761 h 122"/>
                <a:gd name="T32" fmla="*/ 3951 w 1206"/>
                <a:gd name="T33" fmla="*/ 676 h 122"/>
                <a:gd name="T34" fmla="*/ 3624 w 1206"/>
                <a:gd name="T35" fmla="*/ 648 h 122"/>
                <a:gd name="T36" fmla="*/ 3245 w 1206"/>
                <a:gd name="T37" fmla="*/ 698 h 122"/>
                <a:gd name="T38" fmla="*/ 2823 w 1206"/>
                <a:gd name="T39" fmla="*/ 789 h 122"/>
                <a:gd name="T40" fmla="*/ 2360 w 1206"/>
                <a:gd name="T41" fmla="*/ 843 h 122"/>
                <a:gd name="T42" fmla="*/ 2184 w 1206"/>
                <a:gd name="T43" fmla="*/ 843 h 122"/>
                <a:gd name="T44" fmla="*/ 1974 w 1206"/>
                <a:gd name="T45" fmla="*/ 827 h 122"/>
                <a:gd name="T46" fmla="*/ 1673 w 1206"/>
                <a:gd name="T47" fmla="*/ 789 h 122"/>
                <a:gd name="T48" fmla="*/ 1388 w 1206"/>
                <a:gd name="T49" fmla="*/ 714 h 122"/>
                <a:gd name="T50" fmla="*/ 1129 w 1206"/>
                <a:gd name="T51" fmla="*/ 698 h 122"/>
                <a:gd name="T52" fmla="*/ 861 w 1206"/>
                <a:gd name="T53" fmla="*/ 655 h 122"/>
                <a:gd name="T54" fmla="*/ 600 w 1206"/>
                <a:gd name="T55" fmla="*/ 655 h 122"/>
                <a:gd name="T56" fmla="*/ 246 w 1206"/>
                <a:gd name="T57" fmla="*/ 616 h 122"/>
                <a:gd name="T58" fmla="*/ 83 w 1206"/>
                <a:gd name="T59" fmla="*/ 587 h 122"/>
                <a:gd name="T60" fmla="*/ 613 w 1206"/>
                <a:gd name="T61" fmla="*/ 511 h 122"/>
                <a:gd name="T62" fmla="*/ 1352 w 1206"/>
                <a:gd name="T63" fmla="*/ 426 h 122"/>
                <a:gd name="T64" fmla="*/ 2518 w 1206"/>
                <a:gd name="T65" fmla="*/ 168 h 122"/>
                <a:gd name="T66" fmla="*/ 4423 w 1206"/>
                <a:gd name="T67" fmla="*/ 0 h 122"/>
                <a:gd name="T68" fmla="*/ 5917 w 1206"/>
                <a:gd name="T69" fmla="*/ 197 h 122"/>
                <a:gd name="T70" fmla="*/ 6857 w 1206"/>
                <a:gd name="T71" fmla="*/ 323 h 12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06"/>
                <a:gd name="T109" fmla="*/ 0 h 122"/>
                <a:gd name="T110" fmla="*/ 1206 w 1206"/>
                <a:gd name="T111" fmla="*/ 122 h 12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06" h="122">
                  <a:moveTo>
                    <a:pt x="1205" y="46"/>
                  </a:moveTo>
                  <a:lnTo>
                    <a:pt x="1205" y="60"/>
                  </a:lnTo>
                  <a:lnTo>
                    <a:pt x="1190" y="61"/>
                  </a:lnTo>
                  <a:lnTo>
                    <a:pt x="1174" y="61"/>
                  </a:lnTo>
                  <a:lnTo>
                    <a:pt x="1153" y="61"/>
                  </a:lnTo>
                  <a:lnTo>
                    <a:pt x="1131" y="62"/>
                  </a:lnTo>
                  <a:lnTo>
                    <a:pt x="1112" y="62"/>
                  </a:lnTo>
                  <a:lnTo>
                    <a:pt x="1093" y="62"/>
                  </a:lnTo>
                  <a:lnTo>
                    <a:pt x="1081" y="64"/>
                  </a:lnTo>
                  <a:lnTo>
                    <a:pt x="1066" y="65"/>
                  </a:lnTo>
                  <a:lnTo>
                    <a:pt x="1060" y="65"/>
                  </a:lnTo>
                  <a:lnTo>
                    <a:pt x="1054" y="65"/>
                  </a:lnTo>
                  <a:lnTo>
                    <a:pt x="1044" y="64"/>
                  </a:lnTo>
                  <a:lnTo>
                    <a:pt x="1038" y="65"/>
                  </a:lnTo>
                  <a:lnTo>
                    <a:pt x="1031" y="65"/>
                  </a:lnTo>
                  <a:lnTo>
                    <a:pt x="1029" y="66"/>
                  </a:lnTo>
                  <a:lnTo>
                    <a:pt x="1023" y="68"/>
                  </a:lnTo>
                  <a:lnTo>
                    <a:pt x="1019" y="71"/>
                  </a:lnTo>
                  <a:lnTo>
                    <a:pt x="1013" y="76"/>
                  </a:lnTo>
                  <a:lnTo>
                    <a:pt x="1007" y="84"/>
                  </a:lnTo>
                  <a:lnTo>
                    <a:pt x="992" y="91"/>
                  </a:lnTo>
                  <a:lnTo>
                    <a:pt x="976" y="94"/>
                  </a:lnTo>
                  <a:lnTo>
                    <a:pt x="961" y="97"/>
                  </a:lnTo>
                  <a:lnTo>
                    <a:pt x="942" y="97"/>
                  </a:lnTo>
                  <a:lnTo>
                    <a:pt x="926" y="100"/>
                  </a:lnTo>
                  <a:lnTo>
                    <a:pt x="911" y="101"/>
                  </a:lnTo>
                  <a:lnTo>
                    <a:pt x="891" y="103"/>
                  </a:lnTo>
                  <a:lnTo>
                    <a:pt x="870" y="105"/>
                  </a:lnTo>
                  <a:lnTo>
                    <a:pt x="852" y="107"/>
                  </a:lnTo>
                  <a:lnTo>
                    <a:pt x="827" y="109"/>
                  </a:lnTo>
                  <a:lnTo>
                    <a:pt x="806" y="110"/>
                  </a:lnTo>
                  <a:lnTo>
                    <a:pt x="777" y="109"/>
                  </a:lnTo>
                  <a:lnTo>
                    <a:pt x="736" y="105"/>
                  </a:lnTo>
                  <a:lnTo>
                    <a:pt x="694" y="97"/>
                  </a:lnTo>
                  <a:lnTo>
                    <a:pt x="666" y="94"/>
                  </a:lnTo>
                  <a:lnTo>
                    <a:pt x="637" y="93"/>
                  </a:lnTo>
                  <a:lnTo>
                    <a:pt x="601" y="97"/>
                  </a:lnTo>
                  <a:lnTo>
                    <a:pt x="570" y="100"/>
                  </a:lnTo>
                  <a:lnTo>
                    <a:pt x="533" y="107"/>
                  </a:lnTo>
                  <a:lnTo>
                    <a:pt x="496" y="113"/>
                  </a:lnTo>
                  <a:lnTo>
                    <a:pt x="455" y="117"/>
                  </a:lnTo>
                  <a:lnTo>
                    <a:pt x="415" y="121"/>
                  </a:lnTo>
                  <a:lnTo>
                    <a:pt x="399" y="121"/>
                  </a:lnTo>
                  <a:lnTo>
                    <a:pt x="384" y="121"/>
                  </a:lnTo>
                  <a:lnTo>
                    <a:pt x="364" y="119"/>
                  </a:lnTo>
                  <a:lnTo>
                    <a:pt x="347" y="119"/>
                  </a:lnTo>
                  <a:lnTo>
                    <a:pt x="310" y="117"/>
                  </a:lnTo>
                  <a:lnTo>
                    <a:pt x="294" y="113"/>
                  </a:lnTo>
                  <a:lnTo>
                    <a:pt x="265" y="109"/>
                  </a:lnTo>
                  <a:lnTo>
                    <a:pt x="244" y="103"/>
                  </a:lnTo>
                  <a:lnTo>
                    <a:pt x="217" y="101"/>
                  </a:lnTo>
                  <a:lnTo>
                    <a:pt x="198" y="100"/>
                  </a:lnTo>
                  <a:lnTo>
                    <a:pt x="178" y="97"/>
                  </a:lnTo>
                  <a:lnTo>
                    <a:pt x="151" y="94"/>
                  </a:lnTo>
                  <a:lnTo>
                    <a:pt x="120" y="93"/>
                  </a:lnTo>
                  <a:lnTo>
                    <a:pt x="105" y="94"/>
                  </a:lnTo>
                  <a:lnTo>
                    <a:pt x="79" y="93"/>
                  </a:lnTo>
                  <a:lnTo>
                    <a:pt x="43" y="89"/>
                  </a:lnTo>
                  <a:lnTo>
                    <a:pt x="0" y="88"/>
                  </a:lnTo>
                  <a:lnTo>
                    <a:pt x="15" y="84"/>
                  </a:lnTo>
                  <a:lnTo>
                    <a:pt x="74" y="75"/>
                  </a:lnTo>
                  <a:lnTo>
                    <a:pt x="108" y="73"/>
                  </a:lnTo>
                  <a:lnTo>
                    <a:pt x="161" y="70"/>
                  </a:lnTo>
                  <a:lnTo>
                    <a:pt x="238" y="61"/>
                  </a:lnTo>
                  <a:lnTo>
                    <a:pt x="327" y="38"/>
                  </a:lnTo>
                  <a:lnTo>
                    <a:pt x="442" y="24"/>
                  </a:lnTo>
                  <a:lnTo>
                    <a:pt x="610" y="5"/>
                  </a:lnTo>
                  <a:lnTo>
                    <a:pt x="777" y="0"/>
                  </a:lnTo>
                  <a:lnTo>
                    <a:pt x="911" y="14"/>
                  </a:lnTo>
                  <a:lnTo>
                    <a:pt x="1040" y="28"/>
                  </a:lnTo>
                  <a:lnTo>
                    <a:pt x="1128" y="43"/>
                  </a:lnTo>
                  <a:lnTo>
                    <a:pt x="1205" y="46"/>
                  </a:lnTo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86" name="Freeform 14"/>
            <p:cNvSpPr>
              <a:spLocks/>
            </p:cNvSpPr>
            <p:nvPr/>
          </p:nvSpPr>
          <p:spPr bwMode="auto">
            <a:xfrm>
              <a:off x="1007" y="2411"/>
              <a:ext cx="586" cy="208"/>
            </a:xfrm>
            <a:custGeom>
              <a:avLst/>
              <a:gdLst>
                <a:gd name="T0" fmla="*/ 2602 w 457"/>
                <a:gd name="T1" fmla="*/ 438 h 158"/>
                <a:gd name="T2" fmla="*/ 2485 w 457"/>
                <a:gd name="T3" fmla="*/ 477 h 158"/>
                <a:gd name="T4" fmla="*/ 2347 w 457"/>
                <a:gd name="T5" fmla="*/ 477 h 158"/>
                <a:gd name="T6" fmla="*/ 2281 w 457"/>
                <a:gd name="T7" fmla="*/ 477 h 158"/>
                <a:gd name="T8" fmla="*/ 2213 w 457"/>
                <a:gd name="T9" fmla="*/ 496 h 158"/>
                <a:gd name="T10" fmla="*/ 2161 w 457"/>
                <a:gd name="T11" fmla="*/ 582 h 158"/>
                <a:gd name="T12" fmla="*/ 2138 w 457"/>
                <a:gd name="T13" fmla="*/ 691 h 158"/>
                <a:gd name="T14" fmla="*/ 2104 w 457"/>
                <a:gd name="T15" fmla="*/ 823 h 158"/>
                <a:gd name="T16" fmla="*/ 2029 w 457"/>
                <a:gd name="T17" fmla="*/ 860 h 158"/>
                <a:gd name="T18" fmla="*/ 1957 w 457"/>
                <a:gd name="T19" fmla="*/ 894 h 158"/>
                <a:gd name="T20" fmla="*/ 1870 w 457"/>
                <a:gd name="T21" fmla="*/ 924 h 158"/>
                <a:gd name="T22" fmla="*/ 1782 w 457"/>
                <a:gd name="T23" fmla="*/ 969 h 158"/>
                <a:gd name="T24" fmla="*/ 1671 w 457"/>
                <a:gd name="T25" fmla="*/ 969 h 158"/>
                <a:gd name="T26" fmla="*/ 1495 w 457"/>
                <a:gd name="T27" fmla="*/ 871 h 158"/>
                <a:gd name="T28" fmla="*/ 1373 w 457"/>
                <a:gd name="T29" fmla="*/ 800 h 158"/>
                <a:gd name="T30" fmla="*/ 1148 w 457"/>
                <a:gd name="T31" fmla="*/ 916 h 158"/>
                <a:gd name="T32" fmla="*/ 980 w 457"/>
                <a:gd name="T33" fmla="*/ 1024 h 158"/>
                <a:gd name="T34" fmla="*/ 862 w 457"/>
                <a:gd name="T35" fmla="*/ 1079 h 158"/>
                <a:gd name="T36" fmla="*/ 786 w 457"/>
                <a:gd name="T37" fmla="*/ 1062 h 158"/>
                <a:gd name="T38" fmla="*/ 664 w 457"/>
                <a:gd name="T39" fmla="*/ 1036 h 158"/>
                <a:gd name="T40" fmla="*/ 577 w 457"/>
                <a:gd name="T41" fmla="*/ 969 h 158"/>
                <a:gd name="T42" fmla="*/ 462 w 457"/>
                <a:gd name="T43" fmla="*/ 916 h 158"/>
                <a:gd name="T44" fmla="*/ 390 w 457"/>
                <a:gd name="T45" fmla="*/ 871 h 158"/>
                <a:gd name="T46" fmla="*/ 268 w 457"/>
                <a:gd name="T47" fmla="*/ 827 h 158"/>
                <a:gd name="T48" fmla="*/ 171 w 457"/>
                <a:gd name="T49" fmla="*/ 827 h 158"/>
                <a:gd name="T50" fmla="*/ 0 w 457"/>
                <a:gd name="T51" fmla="*/ 778 h 158"/>
                <a:gd name="T52" fmla="*/ 156 w 457"/>
                <a:gd name="T53" fmla="*/ 673 h 158"/>
                <a:gd name="T54" fmla="*/ 345 w 457"/>
                <a:gd name="T55" fmla="*/ 625 h 158"/>
                <a:gd name="T56" fmla="*/ 703 w 457"/>
                <a:gd name="T57" fmla="*/ 325 h 158"/>
                <a:gd name="T58" fmla="*/ 1316 w 457"/>
                <a:gd name="T59" fmla="*/ 42 h 158"/>
                <a:gd name="T60" fmla="*/ 2003 w 457"/>
                <a:gd name="T61" fmla="*/ 42 h 158"/>
                <a:gd name="T62" fmla="*/ 2427 w 457"/>
                <a:gd name="T63" fmla="*/ 246 h 15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57"/>
                <a:gd name="T97" fmla="*/ 0 h 158"/>
                <a:gd name="T98" fmla="*/ 457 w 457"/>
                <a:gd name="T99" fmla="*/ 158 h 15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57" h="158">
                  <a:moveTo>
                    <a:pt x="456" y="48"/>
                  </a:moveTo>
                  <a:lnTo>
                    <a:pt x="456" y="64"/>
                  </a:lnTo>
                  <a:lnTo>
                    <a:pt x="446" y="68"/>
                  </a:lnTo>
                  <a:lnTo>
                    <a:pt x="436" y="70"/>
                  </a:lnTo>
                  <a:lnTo>
                    <a:pt x="426" y="68"/>
                  </a:lnTo>
                  <a:lnTo>
                    <a:pt x="412" y="70"/>
                  </a:lnTo>
                  <a:lnTo>
                    <a:pt x="404" y="70"/>
                  </a:lnTo>
                  <a:lnTo>
                    <a:pt x="400" y="70"/>
                  </a:lnTo>
                  <a:lnTo>
                    <a:pt x="392" y="70"/>
                  </a:lnTo>
                  <a:lnTo>
                    <a:pt x="388" y="72"/>
                  </a:lnTo>
                  <a:lnTo>
                    <a:pt x="382" y="78"/>
                  </a:lnTo>
                  <a:lnTo>
                    <a:pt x="379" y="85"/>
                  </a:lnTo>
                  <a:lnTo>
                    <a:pt x="376" y="95"/>
                  </a:lnTo>
                  <a:lnTo>
                    <a:pt x="375" y="101"/>
                  </a:lnTo>
                  <a:lnTo>
                    <a:pt x="373" y="114"/>
                  </a:lnTo>
                  <a:lnTo>
                    <a:pt x="369" y="120"/>
                  </a:lnTo>
                  <a:lnTo>
                    <a:pt x="362" y="121"/>
                  </a:lnTo>
                  <a:lnTo>
                    <a:pt x="356" y="125"/>
                  </a:lnTo>
                  <a:lnTo>
                    <a:pt x="350" y="130"/>
                  </a:lnTo>
                  <a:lnTo>
                    <a:pt x="344" y="131"/>
                  </a:lnTo>
                  <a:lnTo>
                    <a:pt x="337" y="135"/>
                  </a:lnTo>
                  <a:lnTo>
                    <a:pt x="328" y="135"/>
                  </a:lnTo>
                  <a:lnTo>
                    <a:pt x="321" y="140"/>
                  </a:lnTo>
                  <a:lnTo>
                    <a:pt x="313" y="141"/>
                  </a:lnTo>
                  <a:lnTo>
                    <a:pt x="304" y="143"/>
                  </a:lnTo>
                  <a:lnTo>
                    <a:pt x="293" y="141"/>
                  </a:lnTo>
                  <a:lnTo>
                    <a:pt x="279" y="137"/>
                  </a:lnTo>
                  <a:lnTo>
                    <a:pt x="262" y="127"/>
                  </a:lnTo>
                  <a:lnTo>
                    <a:pt x="253" y="121"/>
                  </a:lnTo>
                  <a:lnTo>
                    <a:pt x="241" y="117"/>
                  </a:lnTo>
                  <a:lnTo>
                    <a:pt x="227" y="121"/>
                  </a:lnTo>
                  <a:lnTo>
                    <a:pt x="201" y="134"/>
                  </a:lnTo>
                  <a:lnTo>
                    <a:pt x="187" y="143"/>
                  </a:lnTo>
                  <a:lnTo>
                    <a:pt x="172" y="150"/>
                  </a:lnTo>
                  <a:lnTo>
                    <a:pt x="157" y="157"/>
                  </a:lnTo>
                  <a:lnTo>
                    <a:pt x="151" y="157"/>
                  </a:lnTo>
                  <a:lnTo>
                    <a:pt x="145" y="157"/>
                  </a:lnTo>
                  <a:lnTo>
                    <a:pt x="138" y="155"/>
                  </a:lnTo>
                  <a:lnTo>
                    <a:pt x="131" y="155"/>
                  </a:lnTo>
                  <a:lnTo>
                    <a:pt x="117" y="151"/>
                  </a:lnTo>
                  <a:lnTo>
                    <a:pt x="111" y="147"/>
                  </a:lnTo>
                  <a:lnTo>
                    <a:pt x="101" y="141"/>
                  </a:lnTo>
                  <a:lnTo>
                    <a:pt x="95" y="140"/>
                  </a:lnTo>
                  <a:lnTo>
                    <a:pt x="81" y="134"/>
                  </a:lnTo>
                  <a:lnTo>
                    <a:pt x="75" y="130"/>
                  </a:lnTo>
                  <a:lnTo>
                    <a:pt x="68" y="127"/>
                  </a:lnTo>
                  <a:lnTo>
                    <a:pt x="57" y="124"/>
                  </a:lnTo>
                  <a:lnTo>
                    <a:pt x="47" y="121"/>
                  </a:lnTo>
                  <a:lnTo>
                    <a:pt x="39" y="121"/>
                  </a:lnTo>
                  <a:lnTo>
                    <a:pt x="30" y="121"/>
                  </a:lnTo>
                  <a:lnTo>
                    <a:pt x="17" y="115"/>
                  </a:lnTo>
                  <a:lnTo>
                    <a:pt x="0" y="114"/>
                  </a:lnTo>
                  <a:lnTo>
                    <a:pt x="6" y="110"/>
                  </a:lnTo>
                  <a:lnTo>
                    <a:pt x="27" y="98"/>
                  </a:lnTo>
                  <a:lnTo>
                    <a:pt x="41" y="94"/>
                  </a:lnTo>
                  <a:lnTo>
                    <a:pt x="61" y="91"/>
                  </a:lnTo>
                  <a:lnTo>
                    <a:pt x="91" y="80"/>
                  </a:lnTo>
                  <a:lnTo>
                    <a:pt x="123" y="48"/>
                  </a:lnTo>
                  <a:lnTo>
                    <a:pt x="169" y="31"/>
                  </a:lnTo>
                  <a:lnTo>
                    <a:pt x="231" y="6"/>
                  </a:lnTo>
                  <a:lnTo>
                    <a:pt x="293" y="0"/>
                  </a:lnTo>
                  <a:lnTo>
                    <a:pt x="352" y="6"/>
                  </a:lnTo>
                  <a:lnTo>
                    <a:pt x="394" y="19"/>
                  </a:lnTo>
                  <a:lnTo>
                    <a:pt x="426" y="36"/>
                  </a:lnTo>
                  <a:lnTo>
                    <a:pt x="456" y="48"/>
                  </a:lnTo>
                </a:path>
              </a:pathLst>
            </a:custGeom>
            <a:solidFill>
              <a:srgbClr val="FFA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87" name="Freeform 15"/>
            <p:cNvSpPr>
              <a:spLocks/>
            </p:cNvSpPr>
            <p:nvPr/>
          </p:nvSpPr>
          <p:spPr bwMode="auto">
            <a:xfrm>
              <a:off x="1025" y="2411"/>
              <a:ext cx="568" cy="193"/>
            </a:xfrm>
            <a:custGeom>
              <a:avLst/>
              <a:gdLst>
                <a:gd name="T0" fmla="*/ 2518 w 443"/>
                <a:gd name="T1" fmla="*/ 407 h 147"/>
                <a:gd name="T2" fmla="*/ 2416 w 443"/>
                <a:gd name="T3" fmla="*/ 428 h 147"/>
                <a:gd name="T4" fmla="*/ 2268 w 443"/>
                <a:gd name="T5" fmla="*/ 428 h 147"/>
                <a:gd name="T6" fmla="*/ 2163 w 443"/>
                <a:gd name="T7" fmla="*/ 436 h 147"/>
                <a:gd name="T8" fmla="*/ 2114 w 443"/>
                <a:gd name="T9" fmla="*/ 453 h 147"/>
                <a:gd name="T10" fmla="*/ 2060 w 443"/>
                <a:gd name="T11" fmla="*/ 572 h 147"/>
                <a:gd name="T12" fmla="*/ 2040 w 443"/>
                <a:gd name="T13" fmla="*/ 684 h 147"/>
                <a:gd name="T14" fmla="*/ 1998 w 443"/>
                <a:gd name="T15" fmla="*/ 759 h 147"/>
                <a:gd name="T16" fmla="*/ 1925 w 443"/>
                <a:gd name="T17" fmla="*/ 809 h 147"/>
                <a:gd name="T18" fmla="*/ 1858 w 443"/>
                <a:gd name="T19" fmla="*/ 834 h 147"/>
                <a:gd name="T20" fmla="*/ 1772 w 443"/>
                <a:gd name="T21" fmla="*/ 865 h 147"/>
                <a:gd name="T22" fmla="*/ 1673 w 443"/>
                <a:gd name="T23" fmla="*/ 898 h 147"/>
                <a:gd name="T24" fmla="*/ 1539 w 443"/>
                <a:gd name="T25" fmla="*/ 847 h 147"/>
                <a:gd name="T26" fmla="*/ 1398 w 443"/>
                <a:gd name="T27" fmla="*/ 759 h 147"/>
                <a:gd name="T28" fmla="*/ 1248 w 443"/>
                <a:gd name="T29" fmla="*/ 721 h 147"/>
                <a:gd name="T30" fmla="*/ 1105 w 443"/>
                <a:gd name="T31" fmla="*/ 825 h 147"/>
                <a:gd name="T32" fmla="*/ 948 w 443"/>
                <a:gd name="T33" fmla="*/ 932 h 147"/>
                <a:gd name="T34" fmla="*/ 835 w 443"/>
                <a:gd name="T35" fmla="*/ 969 h 147"/>
                <a:gd name="T36" fmla="*/ 759 w 443"/>
                <a:gd name="T37" fmla="*/ 969 h 147"/>
                <a:gd name="T38" fmla="*/ 664 w 443"/>
                <a:gd name="T39" fmla="*/ 949 h 147"/>
                <a:gd name="T40" fmla="*/ 547 w 443"/>
                <a:gd name="T41" fmla="*/ 902 h 147"/>
                <a:gd name="T42" fmla="*/ 442 w 443"/>
                <a:gd name="T43" fmla="*/ 825 h 147"/>
                <a:gd name="T44" fmla="*/ 367 w 443"/>
                <a:gd name="T45" fmla="*/ 809 h 147"/>
                <a:gd name="T46" fmla="*/ 249 w 443"/>
                <a:gd name="T47" fmla="*/ 759 h 147"/>
                <a:gd name="T48" fmla="*/ 163 w 443"/>
                <a:gd name="T49" fmla="*/ 759 h 147"/>
                <a:gd name="T50" fmla="*/ 0 w 443"/>
                <a:gd name="T51" fmla="*/ 701 h 147"/>
                <a:gd name="T52" fmla="*/ 145 w 443"/>
                <a:gd name="T53" fmla="*/ 607 h 147"/>
                <a:gd name="T54" fmla="*/ 336 w 443"/>
                <a:gd name="T55" fmla="*/ 558 h 147"/>
                <a:gd name="T56" fmla="*/ 680 w 443"/>
                <a:gd name="T57" fmla="*/ 302 h 147"/>
                <a:gd name="T58" fmla="*/ 1272 w 443"/>
                <a:gd name="T59" fmla="*/ 42 h 147"/>
                <a:gd name="T60" fmla="*/ 1941 w 443"/>
                <a:gd name="T61" fmla="*/ 42 h 147"/>
                <a:gd name="T62" fmla="*/ 2201 w 443"/>
                <a:gd name="T63" fmla="*/ 125 h 147"/>
                <a:gd name="T64" fmla="*/ 2346 w 443"/>
                <a:gd name="T65" fmla="*/ 189 h 147"/>
                <a:gd name="T66" fmla="*/ 2457 w 443"/>
                <a:gd name="T67" fmla="*/ 274 h 1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43"/>
                <a:gd name="T103" fmla="*/ 0 h 147"/>
                <a:gd name="T104" fmla="*/ 443 w 443"/>
                <a:gd name="T105" fmla="*/ 147 h 14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43" h="147">
                  <a:moveTo>
                    <a:pt x="442" y="45"/>
                  </a:moveTo>
                  <a:lnTo>
                    <a:pt x="442" y="60"/>
                  </a:lnTo>
                  <a:lnTo>
                    <a:pt x="432" y="61"/>
                  </a:lnTo>
                  <a:lnTo>
                    <a:pt x="424" y="64"/>
                  </a:lnTo>
                  <a:lnTo>
                    <a:pt x="413" y="64"/>
                  </a:lnTo>
                  <a:lnTo>
                    <a:pt x="398" y="64"/>
                  </a:lnTo>
                  <a:lnTo>
                    <a:pt x="386" y="64"/>
                  </a:lnTo>
                  <a:lnTo>
                    <a:pt x="380" y="65"/>
                  </a:lnTo>
                  <a:lnTo>
                    <a:pt x="374" y="65"/>
                  </a:lnTo>
                  <a:lnTo>
                    <a:pt x="371" y="67"/>
                  </a:lnTo>
                  <a:lnTo>
                    <a:pt x="364" y="80"/>
                  </a:lnTo>
                  <a:lnTo>
                    <a:pt x="361" y="85"/>
                  </a:lnTo>
                  <a:lnTo>
                    <a:pt x="360" y="90"/>
                  </a:lnTo>
                  <a:lnTo>
                    <a:pt x="358" y="101"/>
                  </a:lnTo>
                  <a:lnTo>
                    <a:pt x="355" y="107"/>
                  </a:lnTo>
                  <a:lnTo>
                    <a:pt x="350" y="113"/>
                  </a:lnTo>
                  <a:lnTo>
                    <a:pt x="344" y="117"/>
                  </a:lnTo>
                  <a:lnTo>
                    <a:pt x="338" y="120"/>
                  </a:lnTo>
                  <a:lnTo>
                    <a:pt x="334" y="123"/>
                  </a:lnTo>
                  <a:lnTo>
                    <a:pt x="326" y="124"/>
                  </a:lnTo>
                  <a:lnTo>
                    <a:pt x="318" y="126"/>
                  </a:lnTo>
                  <a:lnTo>
                    <a:pt x="311" y="129"/>
                  </a:lnTo>
                  <a:lnTo>
                    <a:pt x="302" y="130"/>
                  </a:lnTo>
                  <a:lnTo>
                    <a:pt x="294" y="133"/>
                  </a:lnTo>
                  <a:lnTo>
                    <a:pt x="283" y="130"/>
                  </a:lnTo>
                  <a:lnTo>
                    <a:pt x="270" y="126"/>
                  </a:lnTo>
                  <a:lnTo>
                    <a:pt x="253" y="119"/>
                  </a:lnTo>
                  <a:lnTo>
                    <a:pt x="245" y="113"/>
                  </a:lnTo>
                  <a:lnTo>
                    <a:pt x="233" y="109"/>
                  </a:lnTo>
                  <a:lnTo>
                    <a:pt x="219" y="107"/>
                  </a:lnTo>
                  <a:lnTo>
                    <a:pt x="203" y="114"/>
                  </a:lnTo>
                  <a:lnTo>
                    <a:pt x="194" y="123"/>
                  </a:lnTo>
                  <a:lnTo>
                    <a:pt x="178" y="130"/>
                  </a:lnTo>
                  <a:lnTo>
                    <a:pt x="166" y="139"/>
                  </a:lnTo>
                  <a:lnTo>
                    <a:pt x="151" y="144"/>
                  </a:lnTo>
                  <a:lnTo>
                    <a:pt x="147" y="144"/>
                  </a:lnTo>
                  <a:lnTo>
                    <a:pt x="139" y="146"/>
                  </a:lnTo>
                  <a:lnTo>
                    <a:pt x="133" y="144"/>
                  </a:lnTo>
                  <a:lnTo>
                    <a:pt x="127" y="144"/>
                  </a:lnTo>
                  <a:lnTo>
                    <a:pt x="117" y="142"/>
                  </a:lnTo>
                  <a:lnTo>
                    <a:pt x="106" y="139"/>
                  </a:lnTo>
                  <a:lnTo>
                    <a:pt x="96" y="134"/>
                  </a:lnTo>
                  <a:lnTo>
                    <a:pt x="91" y="129"/>
                  </a:lnTo>
                  <a:lnTo>
                    <a:pt x="78" y="123"/>
                  </a:lnTo>
                  <a:lnTo>
                    <a:pt x="72" y="120"/>
                  </a:lnTo>
                  <a:lnTo>
                    <a:pt x="65" y="120"/>
                  </a:lnTo>
                  <a:lnTo>
                    <a:pt x="55" y="117"/>
                  </a:lnTo>
                  <a:lnTo>
                    <a:pt x="44" y="113"/>
                  </a:lnTo>
                  <a:lnTo>
                    <a:pt x="38" y="113"/>
                  </a:lnTo>
                  <a:lnTo>
                    <a:pt x="29" y="113"/>
                  </a:lnTo>
                  <a:lnTo>
                    <a:pt x="16" y="107"/>
                  </a:lnTo>
                  <a:lnTo>
                    <a:pt x="0" y="104"/>
                  </a:lnTo>
                  <a:lnTo>
                    <a:pt x="5" y="101"/>
                  </a:lnTo>
                  <a:lnTo>
                    <a:pt x="26" y="90"/>
                  </a:lnTo>
                  <a:lnTo>
                    <a:pt x="40" y="87"/>
                  </a:lnTo>
                  <a:lnTo>
                    <a:pt x="59" y="83"/>
                  </a:lnTo>
                  <a:lnTo>
                    <a:pt x="88" y="74"/>
                  </a:lnTo>
                  <a:lnTo>
                    <a:pt x="119" y="45"/>
                  </a:lnTo>
                  <a:lnTo>
                    <a:pt x="163" y="28"/>
                  </a:lnTo>
                  <a:lnTo>
                    <a:pt x="223" y="6"/>
                  </a:lnTo>
                  <a:lnTo>
                    <a:pt x="283" y="0"/>
                  </a:lnTo>
                  <a:lnTo>
                    <a:pt x="341" y="6"/>
                  </a:lnTo>
                  <a:lnTo>
                    <a:pt x="380" y="18"/>
                  </a:lnTo>
                  <a:lnTo>
                    <a:pt x="386" y="18"/>
                  </a:lnTo>
                  <a:lnTo>
                    <a:pt x="395" y="22"/>
                  </a:lnTo>
                  <a:lnTo>
                    <a:pt x="412" y="28"/>
                  </a:lnTo>
                  <a:lnTo>
                    <a:pt x="422" y="34"/>
                  </a:lnTo>
                  <a:lnTo>
                    <a:pt x="431" y="40"/>
                  </a:lnTo>
                  <a:lnTo>
                    <a:pt x="442" y="45"/>
                  </a:lnTo>
                </a:path>
              </a:pathLst>
            </a:custGeom>
            <a:solidFill>
              <a:srgbClr val="FFC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88" name="Freeform 16"/>
            <p:cNvSpPr>
              <a:spLocks/>
            </p:cNvSpPr>
            <p:nvPr/>
          </p:nvSpPr>
          <p:spPr bwMode="auto">
            <a:xfrm>
              <a:off x="1208" y="2205"/>
              <a:ext cx="583" cy="409"/>
            </a:xfrm>
            <a:custGeom>
              <a:avLst/>
              <a:gdLst>
                <a:gd name="T0" fmla="*/ 302 w 357"/>
                <a:gd name="T1" fmla="*/ 1831 h 310"/>
                <a:gd name="T2" fmla="*/ 0 w 357"/>
                <a:gd name="T3" fmla="*/ 1914 h 310"/>
                <a:gd name="T4" fmla="*/ 302 w 357"/>
                <a:gd name="T5" fmla="*/ 1955 h 310"/>
                <a:gd name="T6" fmla="*/ 683 w 357"/>
                <a:gd name="T7" fmla="*/ 2000 h 310"/>
                <a:gd name="T8" fmla="*/ 1323 w 357"/>
                <a:gd name="T9" fmla="*/ 2000 h 310"/>
                <a:gd name="T10" fmla="*/ 1798 w 357"/>
                <a:gd name="T11" fmla="*/ 2049 h 310"/>
                <a:gd name="T12" fmla="*/ 2043 w 357"/>
                <a:gd name="T13" fmla="*/ 2078 h 310"/>
                <a:gd name="T14" fmla="*/ 2548 w 357"/>
                <a:gd name="T15" fmla="*/ 2116 h 310"/>
                <a:gd name="T16" fmla="*/ 2822 w 357"/>
                <a:gd name="T17" fmla="*/ 2152 h 310"/>
                <a:gd name="T18" fmla="*/ 3180 w 357"/>
                <a:gd name="T19" fmla="*/ 2152 h 310"/>
                <a:gd name="T20" fmla="*/ 3529 w 357"/>
                <a:gd name="T21" fmla="*/ 2152 h 310"/>
                <a:gd name="T22" fmla="*/ 3833 w 357"/>
                <a:gd name="T23" fmla="*/ 2115 h 310"/>
                <a:gd name="T24" fmla="*/ 4217 w 357"/>
                <a:gd name="T25" fmla="*/ 2077 h 310"/>
                <a:gd name="T26" fmla="*/ 4494 w 357"/>
                <a:gd name="T27" fmla="*/ 2049 h 310"/>
                <a:gd name="T28" fmla="*/ 4896 w 357"/>
                <a:gd name="T29" fmla="*/ 2000 h 310"/>
                <a:gd name="T30" fmla="*/ 5427 w 357"/>
                <a:gd name="T31" fmla="*/ 1928 h 310"/>
                <a:gd name="T32" fmla="*/ 5876 w 357"/>
                <a:gd name="T33" fmla="*/ 1914 h 310"/>
                <a:gd name="T34" fmla="*/ 6122 w 357"/>
                <a:gd name="T35" fmla="*/ 1914 h 310"/>
                <a:gd name="T36" fmla="*/ 6379 w 357"/>
                <a:gd name="T37" fmla="*/ 1955 h 310"/>
                <a:gd name="T38" fmla="*/ 6715 w 357"/>
                <a:gd name="T39" fmla="*/ 2050 h 310"/>
                <a:gd name="T40" fmla="*/ 7373 w 357"/>
                <a:gd name="T41" fmla="*/ 2078 h 310"/>
                <a:gd name="T42" fmla="*/ 7995 w 357"/>
                <a:gd name="T43" fmla="*/ 2078 h 310"/>
                <a:gd name="T44" fmla="*/ 8361 w 357"/>
                <a:gd name="T45" fmla="*/ 2050 h 310"/>
                <a:gd name="T46" fmla="*/ 8863 w 357"/>
                <a:gd name="T47" fmla="*/ 2000 h 310"/>
                <a:gd name="T48" fmla="*/ 9045 w 357"/>
                <a:gd name="T49" fmla="*/ 1979 h 310"/>
                <a:gd name="T50" fmla="*/ 9323 w 357"/>
                <a:gd name="T51" fmla="*/ 1914 h 310"/>
                <a:gd name="T52" fmla="*/ 9795 w 357"/>
                <a:gd name="T53" fmla="*/ 1767 h 310"/>
                <a:gd name="T54" fmla="*/ 10069 w 357"/>
                <a:gd name="T55" fmla="*/ 1695 h 310"/>
                <a:gd name="T56" fmla="*/ 10257 w 357"/>
                <a:gd name="T57" fmla="*/ 1652 h 310"/>
                <a:gd name="T58" fmla="*/ 10461 w 357"/>
                <a:gd name="T59" fmla="*/ 1619 h 310"/>
                <a:gd name="T60" fmla="*/ 10902 w 357"/>
                <a:gd name="T61" fmla="*/ 1602 h 310"/>
                <a:gd name="T62" fmla="*/ 11021 w 357"/>
                <a:gd name="T63" fmla="*/ 1476 h 310"/>
                <a:gd name="T64" fmla="*/ 10718 w 357"/>
                <a:gd name="T65" fmla="*/ 1302 h 310"/>
                <a:gd name="T66" fmla="*/ 10035 w 357"/>
                <a:gd name="T67" fmla="*/ 1216 h 310"/>
                <a:gd name="T68" fmla="*/ 9411 w 357"/>
                <a:gd name="T69" fmla="*/ 1177 h 310"/>
                <a:gd name="T70" fmla="*/ 8662 w 357"/>
                <a:gd name="T71" fmla="*/ 825 h 310"/>
                <a:gd name="T72" fmla="*/ 8123 w 357"/>
                <a:gd name="T73" fmla="*/ 443 h 310"/>
                <a:gd name="T74" fmla="*/ 7491 w 357"/>
                <a:gd name="T75" fmla="*/ 127 h 310"/>
                <a:gd name="T76" fmla="*/ 7190 w 357"/>
                <a:gd name="T77" fmla="*/ 0 h 310"/>
                <a:gd name="T78" fmla="*/ 6947 w 357"/>
                <a:gd name="T79" fmla="*/ 260 h 310"/>
                <a:gd name="T80" fmla="*/ 6807 w 357"/>
                <a:gd name="T81" fmla="*/ 216 h 310"/>
                <a:gd name="T82" fmla="*/ 6508 w 357"/>
                <a:gd name="T83" fmla="*/ 326 h 310"/>
                <a:gd name="T84" fmla="*/ 6379 w 357"/>
                <a:gd name="T85" fmla="*/ 443 h 310"/>
                <a:gd name="T86" fmla="*/ 6122 w 357"/>
                <a:gd name="T87" fmla="*/ 612 h 310"/>
                <a:gd name="T88" fmla="*/ 5819 w 357"/>
                <a:gd name="T89" fmla="*/ 590 h 310"/>
                <a:gd name="T90" fmla="*/ 5574 w 357"/>
                <a:gd name="T91" fmla="*/ 654 h 310"/>
                <a:gd name="T92" fmla="*/ 5334 w 357"/>
                <a:gd name="T93" fmla="*/ 691 h 310"/>
                <a:gd name="T94" fmla="*/ 5030 w 357"/>
                <a:gd name="T95" fmla="*/ 616 h 310"/>
                <a:gd name="T96" fmla="*/ 4684 w 357"/>
                <a:gd name="T97" fmla="*/ 562 h 310"/>
                <a:gd name="T98" fmla="*/ 4403 w 357"/>
                <a:gd name="T99" fmla="*/ 524 h 310"/>
                <a:gd name="T100" fmla="*/ 4217 w 357"/>
                <a:gd name="T101" fmla="*/ 562 h 310"/>
                <a:gd name="T102" fmla="*/ 3923 w 357"/>
                <a:gd name="T103" fmla="*/ 612 h 310"/>
                <a:gd name="T104" fmla="*/ 3653 w 357"/>
                <a:gd name="T105" fmla="*/ 691 h 310"/>
                <a:gd name="T106" fmla="*/ 3282 w 357"/>
                <a:gd name="T107" fmla="*/ 761 h 310"/>
                <a:gd name="T108" fmla="*/ 3088 w 357"/>
                <a:gd name="T109" fmla="*/ 872 h 310"/>
                <a:gd name="T110" fmla="*/ 2730 w 357"/>
                <a:gd name="T111" fmla="*/ 905 h 310"/>
                <a:gd name="T112" fmla="*/ 2347 w 357"/>
                <a:gd name="T113" fmla="*/ 942 h 310"/>
                <a:gd name="T114" fmla="*/ 2043 w 357"/>
                <a:gd name="T115" fmla="*/ 987 h 310"/>
                <a:gd name="T116" fmla="*/ 1231 w 357"/>
                <a:gd name="T117" fmla="*/ 1574 h 310"/>
                <a:gd name="T118" fmla="*/ 683 w 357"/>
                <a:gd name="T119" fmla="*/ 1748 h 310"/>
                <a:gd name="T120" fmla="*/ 302 w 357"/>
                <a:gd name="T121" fmla="*/ 1831 h 31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57"/>
                <a:gd name="T184" fmla="*/ 0 h 310"/>
                <a:gd name="T185" fmla="*/ 357 w 357"/>
                <a:gd name="T186" fmla="*/ 310 h 31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57" h="310">
                  <a:moveTo>
                    <a:pt x="10" y="263"/>
                  </a:moveTo>
                  <a:lnTo>
                    <a:pt x="0" y="275"/>
                  </a:lnTo>
                  <a:lnTo>
                    <a:pt x="10" y="281"/>
                  </a:lnTo>
                  <a:lnTo>
                    <a:pt x="22" y="287"/>
                  </a:lnTo>
                  <a:lnTo>
                    <a:pt x="43" y="287"/>
                  </a:lnTo>
                  <a:lnTo>
                    <a:pt x="58" y="294"/>
                  </a:lnTo>
                  <a:lnTo>
                    <a:pt x="66" y="299"/>
                  </a:lnTo>
                  <a:lnTo>
                    <a:pt x="82" y="305"/>
                  </a:lnTo>
                  <a:lnTo>
                    <a:pt x="91" y="309"/>
                  </a:lnTo>
                  <a:lnTo>
                    <a:pt x="103" y="309"/>
                  </a:lnTo>
                  <a:lnTo>
                    <a:pt x="114" y="309"/>
                  </a:lnTo>
                  <a:lnTo>
                    <a:pt x="124" y="304"/>
                  </a:lnTo>
                  <a:lnTo>
                    <a:pt x="136" y="298"/>
                  </a:lnTo>
                  <a:lnTo>
                    <a:pt x="145" y="294"/>
                  </a:lnTo>
                  <a:lnTo>
                    <a:pt x="158" y="287"/>
                  </a:lnTo>
                  <a:lnTo>
                    <a:pt x="175" y="277"/>
                  </a:lnTo>
                  <a:lnTo>
                    <a:pt x="190" y="275"/>
                  </a:lnTo>
                  <a:lnTo>
                    <a:pt x="198" y="275"/>
                  </a:lnTo>
                  <a:lnTo>
                    <a:pt x="206" y="281"/>
                  </a:lnTo>
                  <a:lnTo>
                    <a:pt x="217" y="295"/>
                  </a:lnTo>
                  <a:lnTo>
                    <a:pt x="238" y="299"/>
                  </a:lnTo>
                  <a:lnTo>
                    <a:pt x="258" y="299"/>
                  </a:lnTo>
                  <a:lnTo>
                    <a:pt x="270" y="295"/>
                  </a:lnTo>
                  <a:lnTo>
                    <a:pt x="286" y="287"/>
                  </a:lnTo>
                  <a:lnTo>
                    <a:pt x="292" y="284"/>
                  </a:lnTo>
                  <a:lnTo>
                    <a:pt x="301" y="275"/>
                  </a:lnTo>
                  <a:lnTo>
                    <a:pt x="316" y="254"/>
                  </a:lnTo>
                  <a:lnTo>
                    <a:pt x="325" y="243"/>
                  </a:lnTo>
                  <a:lnTo>
                    <a:pt x="331" y="237"/>
                  </a:lnTo>
                  <a:lnTo>
                    <a:pt x="338" y="233"/>
                  </a:lnTo>
                  <a:lnTo>
                    <a:pt x="352" y="230"/>
                  </a:lnTo>
                  <a:lnTo>
                    <a:pt x="356" y="212"/>
                  </a:lnTo>
                  <a:lnTo>
                    <a:pt x="346" y="187"/>
                  </a:lnTo>
                  <a:lnTo>
                    <a:pt x="324" y="175"/>
                  </a:lnTo>
                  <a:lnTo>
                    <a:pt x="304" y="169"/>
                  </a:lnTo>
                  <a:lnTo>
                    <a:pt x="280" y="118"/>
                  </a:lnTo>
                  <a:lnTo>
                    <a:pt x="262" y="64"/>
                  </a:lnTo>
                  <a:lnTo>
                    <a:pt x="242" y="18"/>
                  </a:lnTo>
                  <a:lnTo>
                    <a:pt x="232" y="0"/>
                  </a:lnTo>
                  <a:lnTo>
                    <a:pt x="224" y="37"/>
                  </a:lnTo>
                  <a:lnTo>
                    <a:pt x="220" y="31"/>
                  </a:lnTo>
                  <a:lnTo>
                    <a:pt x="210" y="47"/>
                  </a:lnTo>
                  <a:lnTo>
                    <a:pt x="206" y="64"/>
                  </a:lnTo>
                  <a:lnTo>
                    <a:pt x="198" y="88"/>
                  </a:lnTo>
                  <a:lnTo>
                    <a:pt x="188" y="85"/>
                  </a:lnTo>
                  <a:lnTo>
                    <a:pt x="180" y="94"/>
                  </a:lnTo>
                  <a:lnTo>
                    <a:pt x="172" y="99"/>
                  </a:lnTo>
                  <a:lnTo>
                    <a:pt x="162" y="89"/>
                  </a:lnTo>
                  <a:lnTo>
                    <a:pt x="151" y="81"/>
                  </a:lnTo>
                  <a:lnTo>
                    <a:pt x="142" y="75"/>
                  </a:lnTo>
                  <a:lnTo>
                    <a:pt x="136" y="81"/>
                  </a:lnTo>
                  <a:lnTo>
                    <a:pt x="127" y="88"/>
                  </a:lnTo>
                  <a:lnTo>
                    <a:pt x="118" y="99"/>
                  </a:lnTo>
                  <a:lnTo>
                    <a:pt x="106" y="109"/>
                  </a:lnTo>
                  <a:lnTo>
                    <a:pt x="100" y="125"/>
                  </a:lnTo>
                  <a:lnTo>
                    <a:pt x="88" y="130"/>
                  </a:lnTo>
                  <a:lnTo>
                    <a:pt x="76" y="136"/>
                  </a:lnTo>
                  <a:lnTo>
                    <a:pt x="66" y="142"/>
                  </a:lnTo>
                  <a:lnTo>
                    <a:pt x="40" y="226"/>
                  </a:lnTo>
                  <a:lnTo>
                    <a:pt x="22" y="251"/>
                  </a:lnTo>
                  <a:lnTo>
                    <a:pt x="10" y="263"/>
                  </a:lnTo>
                </a:path>
              </a:pathLst>
            </a:custGeom>
            <a:solidFill>
              <a:srgbClr val="00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grpSp>
          <p:nvGrpSpPr>
            <p:cNvPr id="89" name="Group 17"/>
            <p:cNvGrpSpPr>
              <a:grpSpLocks/>
            </p:cNvGrpSpPr>
            <p:nvPr/>
          </p:nvGrpSpPr>
          <p:grpSpPr bwMode="auto">
            <a:xfrm>
              <a:off x="1086" y="2306"/>
              <a:ext cx="151" cy="251"/>
              <a:chOff x="1161" y="2966"/>
              <a:chExt cx="118" cy="190"/>
            </a:xfrm>
          </p:grpSpPr>
          <p:sp>
            <p:nvSpPr>
              <p:cNvPr id="273" name="Freeform 18"/>
              <p:cNvSpPr>
                <a:spLocks/>
              </p:cNvSpPr>
              <p:nvPr/>
            </p:nvSpPr>
            <p:spPr bwMode="auto">
              <a:xfrm>
                <a:off x="1203" y="2966"/>
                <a:ext cx="76" cy="150"/>
              </a:xfrm>
              <a:custGeom>
                <a:avLst/>
                <a:gdLst>
                  <a:gd name="T0" fmla="*/ 23 w 76"/>
                  <a:gd name="T1" fmla="*/ 132 h 150"/>
                  <a:gd name="T2" fmla="*/ 23 w 76"/>
                  <a:gd name="T3" fmla="*/ 149 h 150"/>
                  <a:gd name="T4" fmla="*/ 71 w 76"/>
                  <a:gd name="T5" fmla="*/ 47 h 150"/>
                  <a:gd name="T6" fmla="*/ 75 w 76"/>
                  <a:gd name="T7" fmla="*/ 17 h 150"/>
                  <a:gd name="T8" fmla="*/ 75 w 76"/>
                  <a:gd name="T9" fmla="*/ 0 h 150"/>
                  <a:gd name="T10" fmla="*/ 58 w 76"/>
                  <a:gd name="T11" fmla="*/ 17 h 150"/>
                  <a:gd name="T12" fmla="*/ 45 w 76"/>
                  <a:gd name="T13" fmla="*/ 47 h 150"/>
                  <a:gd name="T14" fmla="*/ 20 w 76"/>
                  <a:gd name="T15" fmla="*/ 59 h 150"/>
                  <a:gd name="T16" fmla="*/ 10 w 76"/>
                  <a:gd name="T17" fmla="*/ 79 h 150"/>
                  <a:gd name="T18" fmla="*/ 0 w 76"/>
                  <a:gd name="T19" fmla="*/ 115 h 150"/>
                  <a:gd name="T20" fmla="*/ 13 w 76"/>
                  <a:gd name="T21" fmla="*/ 96 h 150"/>
                  <a:gd name="T22" fmla="*/ 41 w 76"/>
                  <a:gd name="T23" fmla="*/ 79 h 150"/>
                  <a:gd name="T24" fmla="*/ 23 w 76"/>
                  <a:gd name="T25" fmla="*/ 132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6"/>
                  <a:gd name="T40" fmla="*/ 0 h 150"/>
                  <a:gd name="T41" fmla="*/ 76 w 76"/>
                  <a:gd name="T42" fmla="*/ 150 h 1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6" h="150">
                    <a:moveTo>
                      <a:pt x="23" y="132"/>
                    </a:moveTo>
                    <a:lnTo>
                      <a:pt x="23" y="149"/>
                    </a:lnTo>
                    <a:lnTo>
                      <a:pt x="71" y="47"/>
                    </a:lnTo>
                    <a:lnTo>
                      <a:pt x="75" y="17"/>
                    </a:lnTo>
                    <a:lnTo>
                      <a:pt x="75" y="0"/>
                    </a:lnTo>
                    <a:lnTo>
                      <a:pt x="58" y="17"/>
                    </a:lnTo>
                    <a:lnTo>
                      <a:pt x="45" y="47"/>
                    </a:lnTo>
                    <a:lnTo>
                      <a:pt x="20" y="59"/>
                    </a:lnTo>
                    <a:lnTo>
                      <a:pt x="10" y="79"/>
                    </a:lnTo>
                    <a:lnTo>
                      <a:pt x="0" y="115"/>
                    </a:lnTo>
                    <a:lnTo>
                      <a:pt x="13" y="96"/>
                    </a:lnTo>
                    <a:lnTo>
                      <a:pt x="41" y="79"/>
                    </a:lnTo>
                    <a:lnTo>
                      <a:pt x="23" y="132"/>
                    </a:lnTo>
                  </a:path>
                </a:pathLst>
              </a:custGeom>
              <a:solidFill>
                <a:srgbClr val="00A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74" name="Freeform 19"/>
              <p:cNvSpPr>
                <a:spLocks/>
              </p:cNvSpPr>
              <p:nvPr/>
            </p:nvSpPr>
            <p:spPr bwMode="auto">
              <a:xfrm>
                <a:off x="1173" y="3019"/>
                <a:ext cx="40" cy="100"/>
              </a:xfrm>
              <a:custGeom>
                <a:avLst/>
                <a:gdLst>
                  <a:gd name="T0" fmla="*/ 39 w 40"/>
                  <a:gd name="T1" fmla="*/ 0 h 100"/>
                  <a:gd name="T2" fmla="*/ 16 w 40"/>
                  <a:gd name="T3" fmla="*/ 76 h 100"/>
                  <a:gd name="T4" fmla="*/ 0 w 40"/>
                  <a:gd name="T5" fmla="*/ 99 h 100"/>
                  <a:gd name="T6" fmla="*/ 11 w 40"/>
                  <a:gd name="T7" fmla="*/ 70 h 100"/>
                  <a:gd name="T8" fmla="*/ 17 w 40"/>
                  <a:gd name="T9" fmla="*/ 57 h 100"/>
                  <a:gd name="T10" fmla="*/ 22 w 40"/>
                  <a:gd name="T11" fmla="*/ 39 h 100"/>
                  <a:gd name="T12" fmla="*/ 39 w 40"/>
                  <a:gd name="T13" fmla="*/ 0 h 1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"/>
                  <a:gd name="T22" fmla="*/ 0 h 100"/>
                  <a:gd name="T23" fmla="*/ 40 w 40"/>
                  <a:gd name="T24" fmla="*/ 100 h 1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" h="100">
                    <a:moveTo>
                      <a:pt x="39" y="0"/>
                    </a:moveTo>
                    <a:lnTo>
                      <a:pt x="16" y="76"/>
                    </a:lnTo>
                    <a:lnTo>
                      <a:pt x="0" y="99"/>
                    </a:lnTo>
                    <a:lnTo>
                      <a:pt x="11" y="70"/>
                    </a:lnTo>
                    <a:lnTo>
                      <a:pt x="17" y="57"/>
                    </a:lnTo>
                    <a:lnTo>
                      <a:pt x="22" y="39"/>
                    </a:lnTo>
                    <a:lnTo>
                      <a:pt x="39" y="0"/>
                    </a:lnTo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grpSp>
            <p:nvGrpSpPr>
              <p:cNvPr id="275" name="Group 20"/>
              <p:cNvGrpSpPr>
                <a:grpSpLocks/>
              </p:cNvGrpSpPr>
              <p:nvPr/>
            </p:nvGrpSpPr>
            <p:grpSpPr bwMode="auto">
              <a:xfrm>
                <a:off x="1161" y="3107"/>
                <a:ext cx="62" cy="49"/>
                <a:chOff x="1161" y="3107"/>
                <a:chExt cx="62" cy="49"/>
              </a:xfrm>
            </p:grpSpPr>
            <p:sp>
              <p:nvSpPr>
                <p:cNvPr id="276" name="Freeform 21"/>
                <p:cNvSpPr>
                  <a:spLocks/>
                </p:cNvSpPr>
                <p:nvPr/>
              </p:nvSpPr>
              <p:spPr bwMode="auto">
                <a:xfrm>
                  <a:off x="1161" y="3107"/>
                  <a:ext cx="62" cy="49"/>
                </a:xfrm>
                <a:custGeom>
                  <a:avLst/>
                  <a:gdLst>
                    <a:gd name="T0" fmla="*/ 11 w 62"/>
                    <a:gd name="T1" fmla="*/ 48 h 49"/>
                    <a:gd name="T2" fmla="*/ 0 w 62"/>
                    <a:gd name="T3" fmla="*/ 43 h 49"/>
                    <a:gd name="T4" fmla="*/ 24 w 62"/>
                    <a:gd name="T5" fmla="*/ 15 h 49"/>
                    <a:gd name="T6" fmla="*/ 44 w 62"/>
                    <a:gd name="T7" fmla="*/ 0 h 49"/>
                    <a:gd name="T8" fmla="*/ 61 w 62"/>
                    <a:gd name="T9" fmla="*/ 0 h 49"/>
                    <a:gd name="T10" fmla="*/ 61 w 62"/>
                    <a:gd name="T11" fmla="*/ 15 h 49"/>
                    <a:gd name="T12" fmla="*/ 51 w 62"/>
                    <a:gd name="T13" fmla="*/ 37 h 49"/>
                    <a:gd name="T14" fmla="*/ 31 w 62"/>
                    <a:gd name="T15" fmla="*/ 48 h 49"/>
                    <a:gd name="T16" fmla="*/ 11 w 62"/>
                    <a:gd name="T17" fmla="*/ 48 h 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62"/>
                    <a:gd name="T28" fmla="*/ 0 h 49"/>
                    <a:gd name="T29" fmla="*/ 62 w 62"/>
                    <a:gd name="T30" fmla="*/ 49 h 49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62" h="49">
                      <a:moveTo>
                        <a:pt x="11" y="48"/>
                      </a:moveTo>
                      <a:lnTo>
                        <a:pt x="0" y="43"/>
                      </a:lnTo>
                      <a:lnTo>
                        <a:pt x="24" y="15"/>
                      </a:lnTo>
                      <a:lnTo>
                        <a:pt x="44" y="0"/>
                      </a:lnTo>
                      <a:lnTo>
                        <a:pt x="61" y="0"/>
                      </a:lnTo>
                      <a:lnTo>
                        <a:pt x="61" y="15"/>
                      </a:lnTo>
                      <a:lnTo>
                        <a:pt x="51" y="37"/>
                      </a:lnTo>
                      <a:lnTo>
                        <a:pt x="31" y="48"/>
                      </a:lnTo>
                      <a:lnTo>
                        <a:pt x="11" y="48"/>
                      </a:lnTo>
                    </a:path>
                  </a:pathLst>
                </a:cu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600"/>
                </a:p>
              </p:txBody>
            </p:sp>
            <p:sp>
              <p:nvSpPr>
                <p:cNvPr id="277" name="Freeform 22"/>
                <p:cNvSpPr>
                  <a:spLocks/>
                </p:cNvSpPr>
                <p:nvPr/>
              </p:nvSpPr>
              <p:spPr bwMode="auto">
                <a:xfrm>
                  <a:off x="1173" y="3114"/>
                  <a:ext cx="46" cy="42"/>
                </a:xfrm>
                <a:custGeom>
                  <a:avLst/>
                  <a:gdLst>
                    <a:gd name="T0" fmla="*/ 0 w 46"/>
                    <a:gd name="T1" fmla="*/ 41 h 42"/>
                    <a:gd name="T2" fmla="*/ 13 w 46"/>
                    <a:gd name="T3" fmla="*/ 14 h 42"/>
                    <a:gd name="T4" fmla="*/ 45 w 46"/>
                    <a:gd name="T5" fmla="*/ 0 h 42"/>
                    <a:gd name="T6" fmla="*/ 26 w 46"/>
                    <a:gd name="T7" fmla="*/ 26 h 42"/>
                    <a:gd name="T8" fmla="*/ 19 w 46"/>
                    <a:gd name="T9" fmla="*/ 41 h 42"/>
                    <a:gd name="T10" fmla="*/ 0 w 46"/>
                    <a:gd name="T11" fmla="*/ 41 h 4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6"/>
                    <a:gd name="T19" fmla="*/ 0 h 42"/>
                    <a:gd name="T20" fmla="*/ 46 w 46"/>
                    <a:gd name="T21" fmla="*/ 42 h 4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6" h="42">
                      <a:moveTo>
                        <a:pt x="0" y="41"/>
                      </a:moveTo>
                      <a:lnTo>
                        <a:pt x="13" y="14"/>
                      </a:lnTo>
                      <a:lnTo>
                        <a:pt x="45" y="0"/>
                      </a:lnTo>
                      <a:lnTo>
                        <a:pt x="26" y="26"/>
                      </a:lnTo>
                      <a:lnTo>
                        <a:pt x="19" y="41"/>
                      </a:lnTo>
                      <a:lnTo>
                        <a:pt x="0" y="41"/>
                      </a:lnTo>
                    </a:path>
                  </a:pathLst>
                </a:cu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600"/>
                </a:p>
              </p:txBody>
            </p:sp>
          </p:grpSp>
        </p:grpSp>
        <p:grpSp>
          <p:nvGrpSpPr>
            <p:cNvPr id="91" name="Group 23"/>
            <p:cNvGrpSpPr>
              <a:grpSpLocks/>
            </p:cNvGrpSpPr>
            <p:nvPr/>
          </p:nvGrpSpPr>
          <p:grpSpPr bwMode="auto">
            <a:xfrm>
              <a:off x="1136" y="2179"/>
              <a:ext cx="328" cy="388"/>
              <a:chOff x="1200" y="2869"/>
              <a:chExt cx="255" cy="295"/>
            </a:xfrm>
          </p:grpSpPr>
          <p:sp>
            <p:nvSpPr>
              <p:cNvPr id="263" name="Freeform 24"/>
              <p:cNvSpPr>
                <a:spLocks/>
              </p:cNvSpPr>
              <p:nvPr/>
            </p:nvSpPr>
            <p:spPr bwMode="auto">
              <a:xfrm>
                <a:off x="1252" y="3050"/>
                <a:ext cx="23" cy="113"/>
              </a:xfrm>
              <a:custGeom>
                <a:avLst/>
                <a:gdLst>
                  <a:gd name="T0" fmla="*/ 2 w 23"/>
                  <a:gd name="T1" fmla="*/ 52 h 113"/>
                  <a:gd name="T2" fmla="*/ 0 w 23"/>
                  <a:gd name="T3" fmla="*/ 83 h 113"/>
                  <a:gd name="T4" fmla="*/ 0 w 23"/>
                  <a:gd name="T5" fmla="*/ 112 h 113"/>
                  <a:gd name="T6" fmla="*/ 14 w 23"/>
                  <a:gd name="T7" fmla="*/ 88 h 113"/>
                  <a:gd name="T8" fmla="*/ 19 w 23"/>
                  <a:gd name="T9" fmla="*/ 64 h 113"/>
                  <a:gd name="T10" fmla="*/ 22 w 23"/>
                  <a:gd name="T11" fmla="*/ 0 h 113"/>
                  <a:gd name="T12" fmla="*/ 8 w 23"/>
                  <a:gd name="T13" fmla="*/ 29 h 113"/>
                  <a:gd name="T14" fmla="*/ 2 w 23"/>
                  <a:gd name="T15" fmla="*/ 52 h 1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13"/>
                  <a:gd name="T26" fmla="*/ 23 w 23"/>
                  <a:gd name="T27" fmla="*/ 113 h 11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13">
                    <a:moveTo>
                      <a:pt x="2" y="52"/>
                    </a:moveTo>
                    <a:lnTo>
                      <a:pt x="0" y="83"/>
                    </a:lnTo>
                    <a:lnTo>
                      <a:pt x="0" y="112"/>
                    </a:lnTo>
                    <a:lnTo>
                      <a:pt x="14" y="88"/>
                    </a:lnTo>
                    <a:lnTo>
                      <a:pt x="19" y="64"/>
                    </a:lnTo>
                    <a:lnTo>
                      <a:pt x="22" y="0"/>
                    </a:lnTo>
                    <a:lnTo>
                      <a:pt x="8" y="29"/>
                    </a:lnTo>
                    <a:lnTo>
                      <a:pt x="2" y="52"/>
                    </a:lnTo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64" name="Freeform 25"/>
              <p:cNvSpPr>
                <a:spLocks/>
              </p:cNvSpPr>
              <p:nvPr/>
            </p:nvSpPr>
            <p:spPr bwMode="auto">
              <a:xfrm>
                <a:off x="1284" y="2959"/>
                <a:ext cx="30" cy="54"/>
              </a:xfrm>
              <a:custGeom>
                <a:avLst/>
                <a:gdLst>
                  <a:gd name="T0" fmla="*/ 10 w 30"/>
                  <a:gd name="T1" fmla="*/ 0 h 54"/>
                  <a:gd name="T2" fmla="*/ 29 w 30"/>
                  <a:gd name="T3" fmla="*/ 15 h 54"/>
                  <a:gd name="T4" fmla="*/ 10 w 30"/>
                  <a:gd name="T5" fmla="*/ 32 h 54"/>
                  <a:gd name="T6" fmla="*/ 0 w 30"/>
                  <a:gd name="T7" fmla="*/ 53 h 54"/>
                  <a:gd name="T8" fmla="*/ 7 w 30"/>
                  <a:gd name="T9" fmla="*/ 15 h 54"/>
                  <a:gd name="T10" fmla="*/ 10 w 30"/>
                  <a:gd name="T11" fmla="*/ 0 h 5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0"/>
                  <a:gd name="T19" fmla="*/ 0 h 54"/>
                  <a:gd name="T20" fmla="*/ 30 w 30"/>
                  <a:gd name="T21" fmla="*/ 54 h 5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0" h="54">
                    <a:moveTo>
                      <a:pt x="10" y="0"/>
                    </a:moveTo>
                    <a:lnTo>
                      <a:pt x="29" y="15"/>
                    </a:lnTo>
                    <a:lnTo>
                      <a:pt x="10" y="32"/>
                    </a:lnTo>
                    <a:lnTo>
                      <a:pt x="0" y="53"/>
                    </a:lnTo>
                    <a:lnTo>
                      <a:pt x="7" y="15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65" name="Freeform 26"/>
              <p:cNvSpPr>
                <a:spLocks/>
              </p:cNvSpPr>
              <p:nvPr/>
            </p:nvSpPr>
            <p:spPr bwMode="auto">
              <a:xfrm>
                <a:off x="1281" y="2998"/>
                <a:ext cx="33" cy="106"/>
              </a:xfrm>
              <a:custGeom>
                <a:avLst/>
                <a:gdLst>
                  <a:gd name="T0" fmla="*/ 32 w 33"/>
                  <a:gd name="T1" fmla="*/ 0 h 106"/>
                  <a:gd name="T2" fmla="*/ 10 w 33"/>
                  <a:gd name="T3" fmla="*/ 29 h 106"/>
                  <a:gd name="T4" fmla="*/ 6 w 33"/>
                  <a:gd name="T5" fmla="*/ 64 h 106"/>
                  <a:gd name="T6" fmla="*/ 0 w 33"/>
                  <a:gd name="T7" fmla="*/ 105 h 106"/>
                  <a:gd name="T8" fmla="*/ 22 w 33"/>
                  <a:gd name="T9" fmla="*/ 48 h 106"/>
                  <a:gd name="T10" fmla="*/ 32 w 33"/>
                  <a:gd name="T11" fmla="*/ 64 h 106"/>
                  <a:gd name="T12" fmla="*/ 32 w 33"/>
                  <a:gd name="T13" fmla="*/ 29 h 106"/>
                  <a:gd name="T14" fmla="*/ 32 w 33"/>
                  <a:gd name="T15" fmla="*/ 0 h 1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3"/>
                  <a:gd name="T25" fmla="*/ 0 h 106"/>
                  <a:gd name="T26" fmla="*/ 33 w 33"/>
                  <a:gd name="T27" fmla="*/ 106 h 10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3" h="106">
                    <a:moveTo>
                      <a:pt x="32" y="0"/>
                    </a:moveTo>
                    <a:lnTo>
                      <a:pt x="10" y="29"/>
                    </a:lnTo>
                    <a:lnTo>
                      <a:pt x="6" y="64"/>
                    </a:lnTo>
                    <a:lnTo>
                      <a:pt x="0" y="105"/>
                    </a:lnTo>
                    <a:lnTo>
                      <a:pt x="22" y="48"/>
                    </a:lnTo>
                    <a:lnTo>
                      <a:pt x="32" y="64"/>
                    </a:lnTo>
                    <a:lnTo>
                      <a:pt x="32" y="29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66" name="Freeform 27"/>
              <p:cNvSpPr>
                <a:spLocks/>
              </p:cNvSpPr>
              <p:nvPr/>
            </p:nvSpPr>
            <p:spPr bwMode="auto">
              <a:xfrm>
                <a:off x="1284" y="3062"/>
                <a:ext cx="36" cy="101"/>
              </a:xfrm>
              <a:custGeom>
                <a:avLst/>
                <a:gdLst>
                  <a:gd name="T0" fmla="*/ 23 w 36"/>
                  <a:gd name="T1" fmla="*/ 0 h 101"/>
                  <a:gd name="T2" fmla="*/ 0 w 36"/>
                  <a:gd name="T3" fmla="*/ 46 h 101"/>
                  <a:gd name="T4" fmla="*/ 10 w 36"/>
                  <a:gd name="T5" fmla="*/ 35 h 101"/>
                  <a:gd name="T6" fmla="*/ 3 w 36"/>
                  <a:gd name="T7" fmla="*/ 76 h 101"/>
                  <a:gd name="T8" fmla="*/ 3 w 36"/>
                  <a:gd name="T9" fmla="*/ 100 h 101"/>
                  <a:gd name="T10" fmla="*/ 19 w 36"/>
                  <a:gd name="T11" fmla="*/ 63 h 101"/>
                  <a:gd name="T12" fmla="*/ 23 w 36"/>
                  <a:gd name="T13" fmla="*/ 46 h 101"/>
                  <a:gd name="T14" fmla="*/ 35 w 36"/>
                  <a:gd name="T15" fmla="*/ 29 h 101"/>
                  <a:gd name="T16" fmla="*/ 23 w 36"/>
                  <a:gd name="T17" fmla="*/ 0 h 10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6"/>
                  <a:gd name="T28" fmla="*/ 0 h 101"/>
                  <a:gd name="T29" fmla="*/ 36 w 36"/>
                  <a:gd name="T30" fmla="*/ 101 h 10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6" h="101">
                    <a:moveTo>
                      <a:pt x="23" y="0"/>
                    </a:moveTo>
                    <a:lnTo>
                      <a:pt x="0" y="46"/>
                    </a:lnTo>
                    <a:lnTo>
                      <a:pt x="10" y="35"/>
                    </a:lnTo>
                    <a:lnTo>
                      <a:pt x="3" y="76"/>
                    </a:lnTo>
                    <a:lnTo>
                      <a:pt x="3" y="100"/>
                    </a:lnTo>
                    <a:lnTo>
                      <a:pt x="19" y="63"/>
                    </a:lnTo>
                    <a:lnTo>
                      <a:pt x="23" y="46"/>
                    </a:lnTo>
                    <a:lnTo>
                      <a:pt x="35" y="29"/>
                    </a:lnTo>
                    <a:lnTo>
                      <a:pt x="23" y="0"/>
                    </a:lnTo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67" name="Freeform 28"/>
              <p:cNvSpPr>
                <a:spLocks/>
              </p:cNvSpPr>
              <p:nvPr/>
            </p:nvSpPr>
            <p:spPr bwMode="auto">
              <a:xfrm>
                <a:off x="1311" y="3030"/>
                <a:ext cx="58" cy="126"/>
              </a:xfrm>
              <a:custGeom>
                <a:avLst/>
                <a:gdLst>
                  <a:gd name="T0" fmla="*/ 0 w 58"/>
                  <a:gd name="T1" fmla="*/ 125 h 126"/>
                  <a:gd name="T2" fmla="*/ 16 w 58"/>
                  <a:gd name="T3" fmla="*/ 115 h 126"/>
                  <a:gd name="T4" fmla="*/ 30 w 58"/>
                  <a:gd name="T5" fmla="*/ 113 h 126"/>
                  <a:gd name="T6" fmla="*/ 36 w 58"/>
                  <a:gd name="T7" fmla="*/ 113 h 126"/>
                  <a:gd name="T8" fmla="*/ 44 w 58"/>
                  <a:gd name="T9" fmla="*/ 119 h 126"/>
                  <a:gd name="T10" fmla="*/ 57 w 58"/>
                  <a:gd name="T11" fmla="*/ 88 h 126"/>
                  <a:gd name="T12" fmla="*/ 47 w 58"/>
                  <a:gd name="T13" fmla="*/ 54 h 126"/>
                  <a:gd name="T14" fmla="*/ 44 w 58"/>
                  <a:gd name="T15" fmla="*/ 42 h 126"/>
                  <a:gd name="T16" fmla="*/ 44 w 58"/>
                  <a:gd name="T17" fmla="*/ 0 h 126"/>
                  <a:gd name="T18" fmla="*/ 23 w 58"/>
                  <a:gd name="T19" fmla="*/ 71 h 126"/>
                  <a:gd name="T20" fmla="*/ 7 w 58"/>
                  <a:gd name="T21" fmla="*/ 94 h 126"/>
                  <a:gd name="T22" fmla="*/ 0 w 58"/>
                  <a:gd name="T23" fmla="*/ 125 h 12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8"/>
                  <a:gd name="T37" fmla="*/ 0 h 126"/>
                  <a:gd name="T38" fmla="*/ 58 w 58"/>
                  <a:gd name="T39" fmla="*/ 126 h 12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8" h="126">
                    <a:moveTo>
                      <a:pt x="0" y="125"/>
                    </a:moveTo>
                    <a:lnTo>
                      <a:pt x="16" y="115"/>
                    </a:lnTo>
                    <a:lnTo>
                      <a:pt x="30" y="113"/>
                    </a:lnTo>
                    <a:lnTo>
                      <a:pt x="36" y="113"/>
                    </a:lnTo>
                    <a:lnTo>
                      <a:pt x="44" y="119"/>
                    </a:lnTo>
                    <a:lnTo>
                      <a:pt x="57" y="88"/>
                    </a:lnTo>
                    <a:lnTo>
                      <a:pt x="47" y="54"/>
                    </a:lnTo>
                    <a:lnTo>
                      <a:pt x="44" y="42"/>
                    </a:lnTo>
                    <a:lnTo>
                      <a:pt x="44" y="0"/>
                    </a:lnTo>
                    <a:lnTo>
                      <a:pt x="23" y="71"/>
                    </a:lnTo>
                    <a:lnTo>
                      <a:pt x="7" y="94"/>
                    </a:lnTo>
                    <a:lnTo>
                      <a:pt x="0" y="125"/>
                    </a:lnTo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68" name="Freeform 29"/>
              <p:cNvSpPr>
                <a:spLocks/>
              </p:cNvSpPr>
              <p:nvPr/>
            </p:nvSpPr>
            <p:spPr bwMode="auto">
              <a:xfrm>
                <a:off x="1325" y="2940"/>
                <a:ext cx="54" cy="176"/>
              </a:xfrm>
              <a:custGeom>
                <a:avLst/>
                <a:gdLst>
                  <a:gd name="T0" fmla="*/ 31 w 54"/>
                  <a:gd name="T1" fmla="*/ 84 h 176"/>
                  <a:gd name="T2" fmla="*/ 31 w 54"/>
                  <a:gd name="T3" fmla="*/ 128 h 176"/>
                  <a:gd name="T4" fmla="*/ 44 w 54"/>
                  <a:gd name="T5" fmla="*/ 175 h 176"/>
                  <a:gd name="T6" fmla="*/ 44 w 54"/>
                  <a:gd name="T7" fmla="*/ 170 h 176"/>
                  <a:gd name="T8" fmla="*/ 44 w 54"/>
                  <a:gd name="T9" fmla="*/ 148 h 176"/>
                  <a:gd name="T10" fmla="*/ 47 w 54"/>
                  <a:gd name="T11" fmla="*/ 134 h 176"/>
                  <a:gd name="T12" fmla="*/ 53 w 54"/>
                  <a:gd name="T13" fmla="*/ 114 h 176"/>
                  <a:gd name="T14" fmla="*/ 51 w 54"/>
                  <a:gd name="T15" fmla="*/ 104 h 176"/>
                  <a:gd name="T16" fmla="*/ 51 w 54"/>
                  <a:gd name="T17" fmla="*/ 55 h 176"/>
                  <a:gd name="T18" fmla="*/ 38 w 54"/>
                  <a:gd name="T19" fmla="*/ 0 h 176"/>
                  <a:gd name="T20" fmla="*/ 28 w 54"/>
                  <a:gd name="T21" fmla="*/ 19 h 176"/>
                  <a:gd name="T22" fmla="*/ 3 w 54"/>
                  <a:gd name="T23" fmla="*/ 42 h 176"/>
                  <a:gd name="T24" fmla="*/ 0 w 54"/>
                  <a:gd name="T25" fmla="*/ 72 h 176"/>
                  <a:gd name="T26" fmla="*/ 0 w 54"/>
                  <a:gd name="T27" fmla="*/ 104 h 176"/>
                  <a:gd name="T28" fmla="*/ 13 w 54"/>
                  <a:gd name="T29" fmla="*/ 66 h 176"/>
                  <a:gd name="T30" fmla="*/ 38 w 54"/>
                  <a:gd name="T31" fmla="*/ 30 h 176"/>
                  <a:gd name="T32" fmla="*/ 31 w 54"/>
                  <a:gd name="T33" fmla="*/ 66 h 176"/>
                  <a:gd name="T34" fmla="*/ 20 w 54"/>
                  <a:gd name="T35" fmla="*/ 84 h 176"/>
                  <a:gd name="T36" fmla="*/ 10 w 54"/>
                  <a:gd name="T37" fmla="*/ 109 h 176"/>
                  <a:gd name="T38" fmla="*/ 10 w 54"/>
                  <a:gd name="T39" fmla="*/ 158 h 176"/>
                  <a:gd name="T40" fmla="*/ 31 w 54"/>
                  <a:gd name="T41" fmla="*/ 84 h 1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4"/>
                  <a:gd name="T64" fmla="*/ 0 h 176"/>
                  <a:gd name="T65" fmla="*/ 54 w 54"/>
                  <a:gd name="T66" fmla="*/ 176 h 1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4" h="176">
                    <a:moveTo>
                      <a:pt x="31" y="84"/>
                    </a:moveTo>
                    <a:lnTo>
                      <a:pt x="31" y="128"/>
                    </a:lnTo>
                    <a:lnTo>
                      <a:pt x="44" y="175"/>
                    </a:lnTo>
                    <a:lnTo>
                      <a:pt x="44" y="170"/>
                    </a:lnTo>
                    <a:lnTo>
                      <a:pt x="44" y="148"/>
                    </a:lnTo>
                    <a:lnTo>
                      <a:pt x="47" y="134"/>
                    </a:lnTo>
                    <a:lnTo>
                      <a:pt x="53" y="114"/>
                    </a:lnTo>
                    <a:lnTo>
                      <a:pt x="51" y="104"/>
                    </a:lnTo>
                    <a:lnTo>
                      <a:pt x="51" y="55"/>
                    </a:lnTo>
                    <a:lnTo>
                      <a:pt x="38" y="0"/>
                    </a:lnTo>
                    <a:lnTo>
                      <a:pt x="28" y="19"/>
                    </a:lnTo>
                    <a:lnTo>
                      <a:pt x="3" y="42"/>
                    </a:lnTo>
                    <a:lnTo>
                      <a:pt x="0" y="72"/>
                    </a:lnTo>
                    <a:lnTo>
                      <a:pt x="0" y="104"/>
                    </a:lnTo>
                    <a:lnTo>
                      <a:pt x="13" y="66"/>
                    </a:lnTo>
                    <a:lnTo>
                      <a:pt x="38" y="30"/>
                    </a:lnTo>
                    <a:lnTo>
                      <a:pt x="31" y="66"/>
                    </a:lnTo>
                    <a:lnTo>
                      <a:pt x="20" y="84"/>
                    </a:lnTo>
                    <a:lnTo>
                      <a:pt x="10" y="109"/>
                    </a:lnTo>
                    <a:lnTo>
                      <a:pt x="10" y="158"/>
                    </a:lnTo>
                    <a:lnTo>
                      <a:pt x="31" y="84"/>
                    </a:lnTo>
                  </a:path>
                </a:pathLst>
              </a:custGeom>
              <a:solidFill>
                <a:srgbClr val="00A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69" name="Freeform 30"/>
              <p:cNvSpPr>
                <a:spLocks/>
              </p:cNvSpPr>
              <p:nvPr/>
            </p:nvSpPr>
            <p:spPr bwMode="auto">
              <a:xfrm>
                <a:off x="1386" y="2934"/>
                <a:ext cx="21" cy="93"/>
              </a:xfrm>
              <a:custGeom>
                <a:avLst/>
                <a:gdLst>
                  <a:gd name="T0" fmla="*/ 2 w 21"/>
                  <a:gd name="T1" fmla="*/ 0 h 93"/>
                  <a:gd name="T2" fmla="*/ 16 w 21"/>
                  <a:gd name="T3" fmla="*/ 33 h 93"/>
                  <a:gd name="T4" fmla="*/ 20 w 21"/>
                  <a:gd name="T5" fmla="*/ 92 h 93"/>
                  <a:gd name="T6" fmla="*/ 5 w 21"/>
                  <a:gd name="T7" fmla="*/ 45 h 93"/>
                  <a:gd name="T8" fmla="*/ 5 w 21"/>
                  <a:gd name="T9" fmla="*/ 85 h 93"/>
                  <a:gd name="T10" fmla="*/ 0 w 21"/>
                  <a:gd name="T11" fmla="*/ 51 h 93"/>
                  <a:gd name="T12" fmla="*/ 5 w 21"/>
                  <a:gd name="T13" fmla="*/ 22 h 93"/>
                  <a:gd name="T14" fmla="*/ 2 w 21"/>
                  <a:gd name="T15" fmla="*/ 0 h 9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"/>
                  <a:gd name="T25" fmla="*/ 0 h 93"/>
                  <a:gd name="T26" fmla="*/ 21 w 21"/>
                  <a:gd name="T27" fmla="*/ 93 h 9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" h="93">
                    <a:moveTo>
                      <a:pt x="2" y="0"/>
                    </a:moveTo>
                    <a:lnTo>
                      <a:pt x="16" y="33"/>
                    </a:lnTo>
                    <a:lnTo>
                      <a:pt x="20" y="92"/>
                    </a:lnTo>
                    <a:lnTo>
                      <a:pt x="5" y="45"/>
                    </a:lnTo>
                    <a:lnTo>
                      <a:pt x="5" y="85"/>
                    </a:lnTo>
                    <a:lnTo>
                      <a:pt x="0" y="51"/>
                    </a:lnTo>
                    <a:lnTo>
                      <a:pt x="5" y="22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70" name="Freeform 31"/>
              <p:cNvSpPr>
                <a:spLocks/>
              </p:cNvSpPr>
              <p:nvPr/>
            </p:nvSpPr>
            <p:spPr bwMode="auto">
              <a:xfrm>
                <a:off x="1371" y="2869"/>
                <a:ext cx="10" cy="61"/>
              </a:xfrm>
              <a:custGeom>
                <a:avLst/>
                <a:gdLst>
                  <a:gd name="T0" fmla="*/ 9 w 10"/>
                  <a:gd name="T1" fmla="*/ 0 h 61"/>
                  <a:gd name="T2" fmla="*/ 9 w 10"/>
                  <a:gd name="T3" fmla="*/ 38 h 61"/>
                  <a:gd name="T4" fmla="*/ 5 w 10"/>
                  <a:gd name="T5" fmla="*/ 38 h 61"/>
                  <a:gd name="T6" fmla="*/ 0 w 10"/>
                  <a:gd name="T7" fmla="*/ 60 h 61"/>
                  <a:gd name="T8" fmla="*/ 2 w 10"/>
                  <a:gd name="T9" fmla="*/ 27 h 61"/>
                  <a:gd name="T10" fmla="*/ 5 w 10"/>
                  <a:gd name="T11" fmla="*/ 32 h 61"/>
                  <a:gd name="T12" fmla="*/ 9 w 10"/>
                  <a:gd name="T13" fmla="*/ 0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61"/>
                  <a:gd name="T23" fmla="*/ 10 w 10"/>
                  <a:gd name="T24" fmla="*/ 61 h 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61">
                    <a:moveTo>
                      <a:pt x="9" y="0"/>
                    </a:moveTo>
                    <a:lnTo>
                      <a:pt x="9" y="38"/>
                    </a:lnTo>
                    <a:lnTo>
                      <a:pt x="5" y="38"/>
                    </a:lnTo>
                    <a:lnTo>
                      <a:pt x="0" y="60"/>
                    </a:lnTo>
                    <a:lnTo>
                      <a:pt x="2" y="27"/>
                    </a:lnTo>
                    <a:lnTo>
                      <a:pt x="5" y="32"/>
                    </a:lnTo>
                    <a:lnTo>
                      <a:pt x="9" y="0"/>
                    </a:lnTo>
                  </a:path>
                </a:pathLst>
              </a:cu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71" name="Freeform 32"/>
              <p:cNvSpPr>
                <a:spLocks/>
              </p:cNvSpPr>
              <p:nvPr/>
            </p:nvSpPr>
            <p:spPr bwMode="auto">
              <a:xfrm>
                <a:off x="1386" y="2869"/>
                <a:ext cx="69" cy="166"/>
              </a:xfrm>
              <a:custGeom>
                <a:avLst/>
                <a:gdLst>
                  <a:gd name="T0" fmla="*/ 68 w 69"/>
                  <a:gd name="T1" fmla="*/ 165 h 166"/>
                  <a:gd name="T2" fmla="*/ 51 w 69"/>
                  <a:gd name="T3" fmla="*/ 159 h 166"/>
                  <a:gd name="T4" fmla="*/ 41 w 69"/>
                  <a:gd name="T5" fmla="*/ 145 h 166"/>
                  <a:gd name="T6" fmla="*/ 28 w 69"/>
                  <a:gd name="T7" fmla="*/ 86 h 166"/>
                  <a:gd name="T8" fmla="*/ 20 w 69"/>
                  <a:gd name="T9" fmla="*/ 67 h 166"/>
                  <a:gd name="T10" fmla="*/ 3 w 69"/>
                  <a:gd name="T11" fmla="*/ 30 h 166"/>
                  <a:gd name="T12" fmla="*/ 0 w 69"/>
                  <a:gd name="T13" fmla="*/ 0 h 166"/>
                  <a:gd name="T14" fmla="*/ 10 w 69"/>
                  <a:gd name="T15" fmla="*/ 17 h 166"/>
                  <a:gd name="T16" fmla="*/ 28 w 69"/>
                  <a:gd name="T17" fmla="*/ 62 h 166"/>
                  <a:gd name="T18" fmla="*/ 45 w 69"/>
                  <a:gd name="T19" fmla="*/ 115 h 166"/>
                  <a:gd name="T20" fmla="*/ 68 w 69"/>
                  <a:gd name="T21" fmla="*/ 165 h 16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9"/>
                  <a:gd name="T34" fmla="*/ 0 h 166"/>
                  <a:gd name="T35" fmla="*/ 69 w 69"/>
                  <a:gd name="T36" fmla="*/ 166 h 16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9" h="166">
                    <a:moveTo>
                      <a:pt x="68" y="165"/>
                    </a:moveTo>
                    <a:lnTo>
                      <a:pt x="51" y="159"/>
                    </a:lnTo>
                    <a:lnTo>
                      <a:pt x="41" y="145"/>
                    </a:lnTo>
                    <a:lnTo>
                      <a:pt x="28" y="86"/>
                    </a:lnTo>
                    <a:lnTo>
                      <a:pt x="20" y="67"/>
                    </a:lnTo>
                    <a:lnTo>
                      <a:pt x="3" y="30"/>
                    </a:lnTo>
                    <a:lnTo>
                      <a:pt x="0" y="0"/>
                    </a:lnTo>
                    <a:lnTo>
                      <a:pt x="10" y="17"/>
                    </a:lnTo>
                    <a:lnTo>
                      <a:pt x="28" y="62"/>
                    </a:lnTo>
                    <a:lnTo>
                      <a:pt x="45" y="115"/>
                    </a:lnTo>
                    <a:lnTo>
                      <a:pt x="68" y="165"/>
                    </a:lnTo>
                  </a:path>
                </a:pathLst>
              </a:cu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72" name="Freeform 33"/>
              <p:cNvSpPr>
                <a:spLocks/>
              </p:cNvSpPr>
              <p:nvPr/>
            </p:nvSpPr>
            <p:spPr bwMode="auto">
              <a:xfrm>
                <a:off x="1200" y="3017"/>
                <a:ext cx="75" cy="147"/>
              </a:xfrm>
              <a:custGeom>
                <a:avLst/>
                <a:gdLst>
                  <a:gd name="T0" fmla="*/ 0 w 75"/>
                  <a:gd name="T1" fmla="*/ 140 h 147"/>
                  <a:gd name="T2" fmla="*/ 11 w 75"/>
                  <a:gd name="T3" fmla="*/ 117 h 147"/>
                  <a:gd name="T4" fmla="*/ 22 w 75"/>
                  <a:gd name="T5" fmla="*/ 101 h 147"/>
                  <a:gd name="T6" fmla="*/ 40 w 75"/>
                  <a:gd name="T7" fmla="*/ 67 h 147"/>
                  <a:gd name="T8" fmla="*/ 74 w 75"/>
                  <a:gd name="T9" fmla="*/ 0 h 147"/>
                  <a:gd name="T10" fmla="*/ 48 w 75"/>
                  <a:gd name="T11" fmla="*/ 67 h 147"/>
                  <a:gd name="T12" fmla="*/ 40 w 75"/>
                  <a:gd name="T13" fmla="*/ 127 h 147"/>
                  <a:gd name="T14" fmla="*/ 26 w 75"/>
                  <a:gd name="T15" fmla="*/ 145 h 147"/>
                  <a:gd name="T16" fmla="*/ 20 w 75"/>
                  <a:gd name="T17" fmla="*/ 140 h 147"/>
                  <a:gd name="T18" fmla="*/ 18 w 75"/>
                  <a:gd name="T19" fmla="*/ 127 h 147"/>
                  <a:gd name="T20" fmla="*/ 11 w 75"/>
                  <a:gd name="T21" fmla="*/ 146 h 147"/>
                  <a:gd name="T22" fmla="*/ 9 w 75"/>
                  <a:gd name="T23" fmla="*/ 145 h 147"/>
                  <a:gd name="T24" fmla="*/ 0 w 75"/>
                  <a:gd name="T25" fmla="*/ 140 h 14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5"/>
                  <a:gd name="T40" fmla="*/ 0 h 147"/>
                  <a:gd name="T41" fmla="*/ 75 w 75"/>
                  <a:gd name="T42" fmla="*/ 147 h 14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5" h="147">
                    <a:moveTo>
                      <a:pt x="0" y="140"/>
                    </a:moveTo>
                    <a:lnTo>
                      <a:pt x="11" y="117"/>
                    </a:lnTo>
                    <a:lnTo>
                      <a:pt x="22" y="101"/>
                    </a:lnTo>
                    <a:lnTo>
                      <a:pt x="40" y="67"/>
                    </a:lnTo>
                    <a:lnTo>
                      <a:pt x="74" y="0"/>
                    </a:lnTo>
                    <a:lnTo>
                      <a:pt x="48" y="67"/>
                    </a:lnTo>
                    <a:lnTo>
                      <a:pt x="40" y="127"/>
                    </a:lnTo>
                    <a:lnTo>
                      <a:pt x="26" y="145"/>
                    </a:lnTo>
                    <a:lnTo>
                      <a:pt x="20" y="140"/>
                    </a:lnTo>
                    <a:lnTo>
                      <a:pt x="18" y="127"/>
                    </a:lnTo>
                    <a:lnTo>
                      <a:pt x="11" y="146"/>
                    </a:lnTo>
                    <a:lnTo>
                      <a:pt x="9" y="145"/>
                    </a:lnTo>
                    <a:lnTo>
                      <a:pt x="0" y="140"/>
                    </a:lnTo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</p:grpSp>
        <p:sp>
          <p:nvSpPr>
            <p:cNvPr id="92" name="Freeform 34"/>
            <p:cNvSpPr>
              <a:spLocks/>
            </p:cNvSpPr>
            <p:nvPr/>
          </p:nvSpPr>
          <p:spPr bwMode="auto">
            <a:xfrm>
              <a:off x="57" y="2622"/>
              <a:ext cx="1546" cy="160"/>
            </a:xfrm>
            <a:custGeom>
              <a:avLst/>
              <a:gdLst>
                <a:gd name="T0" fmla="*/ 6857 w 1206"/>
                <a:gd name="T1" fmla="*/ 401 h 122"/>
                <a:gd name="T2" fmla="*/ 6679 w 1206"/>
                <a:gd name="T3" fmla="*/ 408 h 122"/>
                <a:gd name="T4" fmla="*/ 6435 w 1206"/>
                <a:gd name="T5" fmla="*/ 410 h 122"/>
                <a:gd name="T6" fmla="*/ 6217 w 1206"/>
                <a:gd name="T7" fmla="*/ 410 h 122"/>
                <a:gd name="T8" fmla="*/ 6066 w 1206"/>
                <a:gd name="T9" fmla="*/ 430 h 122"/>
                <a:gd name="T10" fmla="*/ 5994 w 1206"/>
                <a:gd name="T11" fmla="*/ 430 h 122"/>
                <a:gd name="T12" fmla="*/ 5908 w 1206"/>
                <a:gd name="T13" fmla="*/ 430 h 122"/>
                <a:gd name="T14" fmla="*/ 5853 w 1206"/>
                <a:gd name="T15" fmla="*/ 443 h 122"/>
                <a:gd name="T16" fmla="*/ 5796 w 1206"/>
                <a:gd name="T17" fmla="*/ 473 h 122"/>
                <a:gd name="T18" fmla="*/ 5730 w 1206"/>
                <a:gd name="T19" fmla="*/ 559 h 122"/>
                <a:gd name="T20" fmla="*/ 5553 w 1206"/>
                <a:gd name="T21" fmla="*/ 624 h 122"/>
                <a:gd name="T22" fmla="*/ 5364 w 1206"/>
                <a:gd name="T23" fmla="*/ 647 h 122"/>
                <a:gd name="T24" fmla="*/ 5183 w 1206"/>
                <a:gd name="T25" fmla="*/ 673 h 122"/>
                <a:gd name="T26" fmla="*/ 4947 w 1206"/>
                <a:gd name="T27" fmla="*/ 702 h 122"/>
                <a:gd name="T28" fmla="*/ 4705 w 1206"/>
                <a:gd name="T29" fmla="*/ 730 h 122"/>
                <a:gd name="T30" fmla="*/ 4423 w 1206"/>
                <a:gd name="T31" fmla="*/ 730 h 122"/>
                <a:gd name="T32" fmla="*/ 3951 w 1206"/>
                <a:gd name="T33" fmla="*/ 647 h 122"/>
                <a:gd name="T34" fmla="*/ 3624 w 1206"/>
                <a:gd name="T35" fmla="*/ 620 h 122"/>
                <a:gd name="T36" fmla="*/ 3245 w 1206"/>
                <a:gd name="T37" fmla="*/ 668 h 122"/>
                <a:gd name="T38" fmla="*/ 2823 w 1206"/>
                <a:gd name="T39" fmla="*/ 751 h 122"/>
                <a:gd name="T40" fmla="*/ 2360 w 1206"/>
                <a:gd name="T41" fmla="*/ 810 h 122"/>
                <a:gd name="T42" fmla="*/ 2184 w 1206"/>
                <a:gd name="T43" fmla="*/ 810 h 122"/>
                <a:gd name="T44" fmla="*/ 1974 w 1206"/>
                <a:gd name="T45" fmla="*/ 796 h 122"/>
                <a:gd name="T46" fmla="*/ 1673 w 1206"/>
                <a:gd name="T47" fmla="*/ 751 h 122"/>
                <a:gd name="T48" fmla="*/ 1388 w 1206"/>
                <a:gd name="T49" fmla="*/ 686 h 122"/>
                <a:gd name="T50" fmla="*/ 1129 w 1206"/>
                <a:gd name="T51" fmla="*/ 668 h 122"/>
                <a:gd name="T52" fmla="*/ 861 w 1206"/>
                <a:gd name="T53" fmla="*/ 624 h 122"/>
                <a:gd name="T54" fmla="*/ 600 w 1206"/>
                <a:gd name="T55" fmla="*/ 624 h 122"/>
                <a:gd name="T56" fmla="*/ 246 w 1206"/>
                <a:gd name="T57" fmla="*/ 595 h 122"/>
                <a:gd name="T58" fmla="*/ 83 w 1206"/>
                <a:gd name="T59" fmla="*/ 559 h 122"/>
                <a:gd name="T60" fmla="*/ 613 w 1206"/>
                <a:gd name="T61" fmla="*/ 487 h 122"/>
                <a:gd name="T62" fmla="*/ 1352 w 1206"/>
                <a:gd name="T63" fmla="*/ 408 h 122"/>
                <a:gd name="T64" fmla="*/ 2518 w 1206"/>
                <a:gd name="T65" fmla="*/ 160 h 122"/>
                <a:gd name="T66" fmla="*/ 4423 w 1206"/>
                <a:gd name="T67" fmla="*/ 0 h 122"/>
                <a:gd name="T68" fmla="*/ 5917 w 1206"/>
                <a:gd name="T69" fmla="*/ 189 h 122"/>
                <a:gd name="T70" fmla="*/ 6857 w 1206"/>
                <a:gd name="T71" fmla="*/ 306 h 12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06"/>
                <a:gd name="T109" fmla="*/ 0 h 122"/>
                <a:gd name="T110" fmla="*/ 1206 w 1206"/>
                <a:gd name="T111" fmla="*/ 122 h 12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06" h="122">
                  <a:moveTo>
                    <a:pt x="1205" y="46"/>
                  </a:moveTo>
                  <a:lnTo>
                    <a:pt x="1205" y="60"/>
                  </a:lnTo>
                  <a:lnTo>
                    <a:pt x="1190" y="61"/>
                  </a:lnTo>
                  <a:lnTo>
                    <a:pt x="1174" y="61"/>
                  </a:lnTo>
                  <a:lnTo>
                    <a:pt x="1153" y="61"/>
                  </a:lnTo>
                  <a:lnTo>
                    <a:pt x="1131" y="62"/>
                  </a:lnTo>
                  <a:lnTo>
                    <a:pt x="1112" y="62"/>
                  </a:lnTo>
                  <a:lnTo>
                    <a:pt x="1093" y="62"/>
                  </a:lnTo>
                  <a:lnTo>
                    <a:pt x="1081" y="64"/>
                  </a:lnTo>
                  <a:lnTo>
                    <a:pt x="1066" y="65"/>
                  </a:lnTo>
                  <a:lnTo>
                    <a:pt x="1060" y="65"/>
                  </a:lnTo>
                  <a:lnTo>
                    <a:pt x="1054" y="65"/>
                  </a:lnTo>
                  <a:lnTo>
                    <a:pt x="1044" y="64"/>
                  </a:lnTo>
                  <a:lnTo>
                    <a:pt x="1038" y="65"/>
                  </a:lnTo>
                  <a:lnTo>
                    <a:pt x="1031" y="65"/>
                  </a:lnTo>
                  <a:lnTo>
                    <a:pt x="1029" y="66"/>
                  </a:lnTo>
                  <a:lnTo>
                    <a:pt x="1023" y="68"/>
                  </a:lnTo>
                  <a:lnTo>
                    <a:pt x="1019" y="71"/>
                  </a:lnTo>
                  <a:lnTo>
                    <a:pt x="1013" y="76"/>
                  </a:lnTo>
                  <a:lnTo>
                    <a:pt x="1007" y="84"/>
                  </a:lnTo>
                  <a:lnTo>
                    <a:pt x="992" y="91"/>
                  </a:lnTo>
                  <a:lnTo>
                    <a:pt x="976" y="94"/>
                  </a:lnTo>
                  <a:lnTo>
                    <a:pt x="961" y="97"/>
                  </a:lnTo>
                  <a:lnTo>
                    <a:pt x="942" y="97"/>
                  </a:lnTo>
                  <a:lnTo>
                    <a:pt x="926" y="100"/>
                  </a:lnTo>
                  <a:lnTo>
                    <a:pt x="911" y="101"/>
                  </a:lnTo>
                  <a:lnTo>
                    <a:pt x="891" y="103"/>
                  </a:lnTo>
                  <a:lnTo>
                    <a:pt x="870" y="105"/>
                  </a:lnTo>
                  <a:lnTo>
                    <a:pt x="852" y="107"/>
                  </a:lnTo>
                  <a:lnTo>
                    <a:pt x="827" y="109"/>
                  </a:lnTo>
                  <a:lnTo>
                    <a:pt x="806" y="110"/>
                  </a:lnTo>
                  <a:lnTo>
                    <a:pt x="777" y="109"/>
                  </a:lnTo>
                  <a:lnTo>
                    <a:pt x="736" y="105"/>
                  </a:lnTo>
                  <a:lnTo>
                    <a:pt x="694" y="97"/>
                  </a:lnTo>
                  <a:lnTo>
                    <a:pt x="666" y="94"/>
                  </a:lnTo>
                  <a:lnTo>
                    <a:pt x="637" y="93"/>
                  </a:lnTo>
                  <a:lnTo>
                    <a:pt x="601" y="97"/>
                  </a:lnTo>
                  <a:lnTo>
                    <a:pt x="570" y="100"/>
                  </a:lnTo>
                  <a:lnTo>
                    <a:pt x="533" y="107"/>
                  </a:lnTo>
                  <a:lnTo>
                    <a:pt x="496" y="113"/>
                  </a:lnTo>
                  <a:lnTo>
                    <a:pt x="455" y="117"/>
                  </a:lnTo>
                  <a:lnTo>
                    <a:pt x="415" y="121"/>
                  </a:lnTo>
                  <a:lnTo>
                    <a:pt x="399" y="121"/>
                  </a:lnTo>
                  <a:lnTo>
                    <a:pt x="384" y="121"/>
                  </a:lnTo>
                  <a:lnTo>
                    <a:pt x="364" y="119"/>
                  </a:lnTo>
                  <a:lnTo>
                    <a:pt x="347" y="119"/>
                  </a:lnTo>
                  <a:lnTo>
                    <a:pt x="310" y="117"/>
                  </a:lnTo>
                  <a:lnTo>
                    <a:pt x="294" y="113"/>
                  </a:lnTo>
                  <a:lnTo>
                    <a:pt x="265" y="109"/>
                  </a:lnTo>
                  <a:lnTo>
                    <a:pt x="244" y="103"/>
                  </a:lnTo>
                  <a:lnTo>
                    <a:pt x="217" y="101"/>
                  </a:lnTo>
                  <a:lnTo>
                    <a:pt x="198" y="100"/>
                  </a:lnTo>
                  <a:lnTo>
                    <a:pt x="178" y="97"/>
                  </a:lnTo>
                  <a:lnTo>
                    <a:pt x="151" y="94"/>
                  </a:lnTo>
                  <a:lnTo>
                    <a:pt x="120" y="93"/>
                  </a:lnTo>
                  <a:lnTo>
                    <a:pt x="105" y="94"/>
                  </a:lnTo>
                  <a:lnTo>
                    <a:pt x="79" y="93"/>
                  </a:lnTo>
                  <a:lnTo>
                    <a:pt x="43" y="89"/>
                  </a:lnTo>
                  <a:lnTo>
                    <a:pt x="0" y="88"/>
                  </a:lnTo>
                  <a:lnTo>
                    <a:pt x="15" y="84"/>
                  </a:lnTo>
                  <a:lnTo>
                    <a:pt x="74" y="75"/>
                  </a:lnTo>
                  <a:lnTo>
                    <a:pt x="108" y="73"/>
                  </a:lnTo>
                  <a:lnTo>
                    <a:pt x="161" y="70"/>
                  </a:lnTo>
                  <a:lnTo>
                    <a:pt x="238" y="61"/>
                  </a:lnTo>
                  <a:lnTo>
                    <a:pt x="327" y="38"/>
                  </a:lnTo>
                  <a:lnTo>
                    <a:pt x="442" y="24"/>
                  </a:lnTo>
                  <a:lnTo>
                    <a:pt x="610" y="5"/>
                  </a:lnTo>
                  <a:lnTo>
                    <a:pt x="777" y="0"/>
                  </a:lnTo>
                  <a:lnTo>
                    <a:pt x="911" y="14"/>
                  </a:lnTo>
                  <a:lnTo>
                    <a:pt x="1040" y="28"/>
                  </a:lnTo>
                  <a:lnTo>
                    <a:pt x="1128" y="43"/>
                  </a:lnTo>
                  <a:lnTo>
                    <a:pt x="1205" y="46"/>
                  </a:lnTo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93" name="Freeform 35"/>
            <p:cNvSpPr>
              <a:spLocks/>
            </p:cNvSpPr>
            <p:nvPr/>
          </p:nvSpPr>
          <p:spPr bwMode="auto">
            <a:xfrm>
              <a:off x="221" y="2580"/>
              <a:ext cx="646" cy="170"/>
            </a:xfrm>
            <a:custGeom>
              <a:avLst/>
              <a:gdLst>
                <a:gd name="T0" fmla="*/ 2824 w 504"/>
                <a:gd name="T1" fmla="*/ 463 h 129"/>
                <a:gd name="T2" fmla="*/ 2722 w 504"/>
                <a:gd name="T3" fmla="*/ 459 h 129"/>
                <a:gd name="T4" fmla="*/ 2654 w 504"/>
                <a:gd name="T5" fmla="*/ 463 h 129"/>
                <a:gd name="T6" fmla="*/ 2579 w 504"/>
                <a:gd name="T7" fmla="*/ 481 h 129"/>
                <a:gd name="T8" fmla="*/ 2520 w 504"/>
                <a:gd name="T9" fmla="*/ 492 h 129"/>
                <a:gd name="T10" fmla="*/ 2483 w 504"/>
                <a:gd name="T11" fmla="*/ 503 h 129"/>
                <a:gd name="T12" fmla="*/ 2467 w 504"/>
                <a:gd name="T13" fmla="*/ 540 h 129"/>
                <a:gd name="T14" fmla="*/ 2449 w 504"/>
                <a:gd name="T15" fmla="*/ 589 h 129"/>
                <a:gd name="T16" fmla="*/ 2397 w 504"/>
                <a:gd name="T17" fmla="*/ 672 h 129"/>
                <a:gd name="T18" fmla="*/ 2319 w 504"/>
                <a:gd name="T19" fmla="*/ 712 h 129"/>
                <a:gd name="T20" fmla="*/ 2238 w 504"/>
                <a:gd name="T21" fmla="*/ 739 h 129"/>
                <a:gd name="T22" fmla="*/ 2157 w 504"/>
                <a:gd name="T23" fmla="*/ 760 h 129"/>
                <a:gd name="T24" fmla="*/ 2060 w 504"/>
                <a:gd name="T25" fmla="*/ 797 h 129"/>
                <a:gd name="T26" fmla="*/ 1952 w 504"/>
                <a:gd name="T27" fmla="*/ 808 h 129"/>
                <a:gd name="T28" fmla="*/ 1792 w 504"/>
                <a:gd name="T29" fmla="*/ 763 h 129"/>
                <a:gd name="T30" fmla="*/ 1616 w 504"/>
                <a:gd name="T31" fmla="*/ 696 h 129"/>
                <a:gd name="T32" fmla="*/ 1539 w 504"/>
                <a:gd name="T33" fmla="*/ 679 h 129"/>
                <a:gd name="T34" fmla="*/ 1374 w 504"/>
                <a:gd name="T35" fmla="*/ 739 h 129"/>
                <a:gd name="T36" fmla="*/ 1195 w 504"/>
                <a:gd name="T37" fmla="*/ 824 h 129"/>
                <a:gd name="T38" fmla="*/ 1007 w 504"/>
                <a:gd name="T39" fmla="*/ 886 h 129"/>
                <a:gd name="T40" fmla="*/ 928 w 504"/>
                <a:gd name="T41" fmla="*/ 886 h 129"/>
                <a:gd name="T42" fmla="*/ 834 w 504"/>
                <a:gd name="T43" fmla="*/ 874 h 129"/>
                <a:gd name="T44" fmla="*/ 705 w 504"/>
                <a:gd name="T45" fmla="*/ 836 h 129"/>
                <a:gd name="T46" fmla="*/ 611 w 504"/>
                <a:gd name="T47" fmla="*/ 763 h 129"/>
                <a:gd name="T48" fmla="*/ 478 w 504"/>
                <a:gd name="T49" fmla="*/ 696 h 129"/>
                <a:gd name="T50" fmla="*/ 367 w 504"/>
                <a:gd name="T51" fmla="*/ 696 h 129"/>
                <a:gd name="T52" fmla="*/ 249 w 504"/>
                <a:gd name="T53" fmla="*/ 679 h 129"/>
                <a:gd name="T54" fmla="*/ 106 w 504"/>
                <a:gd name="T55" fmla="*/ 648 h 129"/>
                <a:gd name="T56" fmla="*/ 36 w 504"/>
                <a:gd name="T57" fmla="*/ 613 h 129"/>
                <a:gd name="T58" fmla="*/ 261 w 504"/>
                <a:gd name="T59" fmla="*/ 528 h 129"/>
                <a:gd name="T60" fmla="*/ 568 w 504"/>
                <a:gd name="T61" fmla="*/ 448 h 129"/>
                <a:gd name="T62" fmla="*/ 1072 w 504"/>
                <a:gd name="T63" fmla="*/ 165 h 129"/>
                <a:gd name="T64" fmla="*/ 1876 w 504"/>
                <a:gd name="T65" fmla="*/ 0 h 129"/>
                <a:gd name="T66" fmla="*/ 2517 w 504"/>
                <a:gd name="T67" fmla="*/ 210 h 129"/>
                <a:gd name="T68" fmla="*/ 2862 w 504"/>
                <a:gd name="T69" fmla="*/ 459 h 1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4"/>
                <a:gd name="T106" fmla="*/ 0 h 129"/>
                <a:gd name="T107" fmla="*/ 504 w 504"/>
                <a:gd name="T108" fmla="*/ 129 h 12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4" h="129">
                  <a:moveTo>
                    <a:pt x="503" y="66"/>
                  </a:moveTo>
                  <a:lnTo>
                    <a:pt x="497" y="67"/>
                  </a:lnTo>
                  <a:lnTo>
                    <a:pt x="488" y="66"/>
                  </a:lnTo>
                  <a:lnTo>
                    <a:pt x="479" y="66"/>
                  </a:lnTo>
                  <a:lnTo>
                    <a:pt x="474" y="66"/>
                  </a:lnTo>
                  <a:lnTo>
                    <a:pt x="467" y="67"/>
                  </a:lnTo>
                  <a:lnTo>
                    <a:pt x="459" y="69"/>
                  </a:lnTo>
                  <a:lnTo>
                    <a:pt x="454" y="70"/>
                  </a:lnTo>
                  <a:lnTo>
                    <a:pt x="448" y="71"/>
                  </a:lnTo>
                  <a:lnTo>
                    <a:pt x="444" y="71"/>
                  </a:lnTo>
                  <a:lnTo>
                    <a:pt x="441" y="71"/>
                  </a:lnTo>
                  <a:lnTo>
                    <a:pt x="437" y="73"/>
                  </a:lnTo>
                  <a:lnTo>
                    <a:pt x="435" y="76"/>
                  </a:lnTo>
                  <a:lnTo>
                    <a:pt x="434" y="78"/>
                  </a:lnTo>
                  <a:lnTo>
                    <a:pt x="432" y="81"/>
                  </a:lnTo>
                  <a:lnTo>
                    <a:pt x="431" y="85"/>
                  </a:lnTo>
                  <a:lnTo>
                    <a:pt x="429" y="93"/>
                  </a:lnTo>
                  <a:lnTo>
                    <a:pt x="422" y="97"/>
                  </a:lnTo>
                  <a:lnTo>
                    <a:pt x="415" y="101"/>
                  </a:lnTo>
                  <a:lnTo>
                    <a:pt x="408" y="103"/>
                  </a:lnTo>
                  <a:lnTo>
                    <a:pt x="400" y="103"/>
                  </a:lnTo>
                  <a:lnTo>
                    <a:pt x="394" y="107"/>
                  </a:lnTo>
                  <a:lnTo>
                    <a:pt x="388" y="107"/>
                  </a:lnTo>
                  <a:lnTo>
                    <a:pt x="379" y="110"/>
                  </a:lnTo>
                  <a:lnTo>
                    <a:pt x="370" y="111"/>
                  </a:lnTo>
                  <a:lnTo>
                    <a:pt x="362" y="115"/>
                  </a:lnTo>
                  <a:lnTo>
                    <a:pt x="351" y="115"/>
                  </a:lnTo>
                  <a:lnTo>
                    <a:pt x="343" y="117"/>
                  </a:lnTo>
                  <a:lnTo>
                    <a:pt x="330" y="115"/>
                  </a:lnTo>
                  <a:lnTo>
                    <a:pt x="315" y="111"/>
                  </a:lnTo>
                  <a:lnTo>
                    <a:pt x="295" y="104"/>
                  </a:lnTo>
                  <a:lnTo>
                    <a:pt x="284" y="101"/>
                  </a:lnTo>
                  <a:lnTo>
                    <a:pt x="278" y="99"/>
                  </a:lnTo>
                  <a:lnTo>
                    <a:pt x="271" y="99"/>
                  </a:lnTo>
                  <a:lnTo>
                    <a:pt x="255" y="101"/>
                  </a:lnTo>
                  <a:lnTo>
                    <a:pt x="242" y="107"/>
                  </a:lnTo>
                  <a:lnTo>
                    <a:pt x="227" y="113"/>
                  </a:lnTo>
                  <a:lnTo>
                    <a:pt x="210" y="119"/>
                  </a:lnTo>
                  <a:lnTo>
                    <a:pt x="193" y="125"/>
                  </a:lnTo>
                  <a:lnTo>
                    <a:pt x="177" y="128"/>
                  </a:lnTo>
                  <a:lnTo>
                    <a:pt x="171" y="128"/>
                  </a:lnTo>
                  <a:lnTo>
                    <a:pt x="163" y="128"/>
                  </a:lnTo>
                  <a:lnTo>
                    <a:pt x="156" y="126"/>
                  </a:lnTo>
                  <a:lnTo>
                    <a:pt x="147" y="127"/>
                  </a:lnTo>
                  <a:lnTo>
                    <a:pt x="132" y="123"/>
                  </a:lnTo>
                  <a:lnTo>
                    <a:pt x="124" y="121"/>
                  </a:lnTo>
                  <a:lnTo>
                    <a:pt x="113" y="113"/>
                  </a:lnTo>
                  <a:lnTo>
                    <a:pt x="107" y="111"/>
                  </a:lnTo>
                  <a:lnTo>
                    <a:pt x="96" y="105"/>
                  </a:lnTo>
                  <a:lnTo>
                    <a:pt x="84" y="101"/>
                  </a:lnTo>
                  <a:lnTo>
                    <a:pt x="76" y="101"/>
                  </a:lnTo>
                  <a:lnTo>
                    <a:pt x="65" y="101"/>
                  </a:lnTo>
                  <a:lnTo>
                    <a:pt x="52" y="99"/>
                  </a:lnTo>
                  <a:lnTo>
                    <a:pt x="44" y="99"/>
                  </a:lnTo>
                  <a:lnTo>
                    <a:pt x="34" y="99"/>
                  </a:lnTo>
                  <a:lnTo>
                    <a:pt x="19" y="94"/>
                  </a:lnTo>
                  <a:lnTo>
                    <a:pt x="0" y="93"/>
                  </a:lnTo>
                  <a:lnTo>
                    <a:pt x="6" y="89"/>
                  </a:lnTo>
                  <a:lnTo>
                    <a:pt x="31" y="79"/>
                  </a:lnTo>
                  <a:lnTo>
                    <a:pt x="46" y="77"/>
                  </a:lnTo>
                  <a:lnTo>
                    <a:pt x="69" y="75"/>
                  </a:lnTo>
                  <a:lnTo>
                    <a:pt x="101" y="65"/>
                  </a:lnTo>
                  <a:lnTo>
                    <a:pt x="139" y="40"/>
                  </a:lnTo>
                  <a:lnTo>
                    <a:pt x="189" y="24"/>
                  </a:lnTo>
                  <a:lnTo>
                    <a:pt x="259" y="5"/>
                  </a:lnTo>
                  <a:lnTo>
                    <a:pt x="330" y="0"/>
                  </a:lnTo>
                  <a:lnTo>
                    <a:pt x="388" y="14"/>
                  </a:lnTo>
                  <a:lnTo>
                    <a:pt x="442" y="30"/>
                  </a:lnTo>
                  <a:lnTo>
                    <a:pt x="503" y="46"/>
                  </a:lnTo>
                  <a:lnTo>
                    <a:pt x="503" y="66"/>
                  </a:lnTo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94" name="Freeform 36"/>
            <p:cNvSpPr>
              <a:spLocks/>
            </p:cNvSpPr>
            <p:nvPr/>
          </p:nvSpPr>
          <p:spPr bwMode="auto">
            <a:xfrm>
              <a:off x="237" y="2580"/>
              <a:ext cx="630" cy="161"/>
            </a:xfrm>
            <a:custGeom>
              <a:avLst/>
              <a:gdLst>
                <a:gd name="T0" fmla="*/ 2771 w 492"/>
                <a:gd name="T1" fmla="*/ 416 h 122"/>
                <a:gd name="T2" fmla="*/ 2701 w 492"/>
                <a:gd name="T3" fmla="*/ 426 h 122"/>
                <a:gd name="T4" fmla="*/ 2599 w 492"/>
                <a:gd name="T5" fmla="*/ 434 h 122"/>
                <a:gd name="T6" fmla="*/ 2514 w 492"/>
                <a:gd name="T7" fmla="*/ 434 h 122"/>
                <a:gd name="T8" fmla="*/ 2453 w 492"/>
                <a:gd name="T9" fmla="*/ 453 h 122"/>
                <a:gd name="T10" fmla="*/ 2419 w 492"/>
                <a:gd name="T11" fmla="*/ 453 h 122"/>
                <a:gd name="T12" fmla="*/ 2389 w 492"/>
                <a:gd name="T13" fmla="*/ 453 h 122"/>
                <a:gd name="T14" fmla="*/ 2368 w 492"/>
                <a:gd name="T15" fmla="*/ 462 h 122"/>
                <a:gd name="T16" fmla="*/ 2342 w 492"/>
                <a:gd name="T17" fmla="*/ 496 h 122"/>
                <a:gd name="T18" fmla="*/ 2311 w 492"/>
                <a:gd name="T19" fmla="*/ 587 h 122"/>
                <a:gd name="T20" fmla="*/ 2246 w 492"/>
                <a:gd name="T21" fmla="*/ 655 h 122"/>
                <a:gd name="T22" fmla="*/ 2169 w 492"/>
                <a:gd name="T23" fmla="*/ 676 h 122"/>
                <a:gd name="T24" fmla="*/ 2095 w 492"/>
                <a:gd name="T25" fmla="*/ 703 h 122"/>
                <a:gd name="T26" fmla="*/ 1998 w 492"/>
                <a:gd name="T27" fmla="*/ 734 h 122"/>
                <a:gd name="T28" fmla="*/ 1904 w 492"/>
                <a:gd name="T29" fmla="*/ 761 h 122"/>
                <a:gd name="T30" fmla="*/ 1790 w 492"/>
                <a:gd name="T31" fmla="*/ 761 h 122"/>
                <a:gd name="T32" fmla="*/ 1597 w 492"/>
                <a:gd name="T33" fmla="*/ 676 h 122"/>
                <a:gd name="T34" fmla="*/ 1466 w 492"/>
                <a:gd name="T35" fmla="*/ 648 h 122"/>
                <a:gd name="T36" fmla="*/ 1310 w 492"/>
                <a:gd name="T37" fmla="*/ 698 h 122"/>
                <a:gd name="T38" fmla="*/ 1143 w 492"/>
                <a:gd name="T39" fmla="*/ 789 h 122"/>
                <a:gd name="T40" fmla="*/ 957 w 492"/>
                <a:gd name="T41" fmla="*/ 843 h 122"/>
                <a:gd name="T42" fmla="*/ 882 w 492"/>
                <a:gd name="T43" fmla="*/ 843 h 122"/>
                <a:gd name="T44" fmla="*/ 799 w 492"/>
                <a:gd name="T45" fmla="*/ 827 h 122"/>
                <a:gd name="T46" fmla="*/ 679 w 492"/>
                <a:gd name="T47" fmla="*/ 789 h 122"/>
                <a:gd name="T48" fmla="*/ 562 w 492"/>
                <a:gd name="T49" fmla="*/ 714 h 122"/>
                <a:gd name="T50" fmla="*/ 457 w 492"/>
                <a:gd name="T51" fmla="*/ 698 h 122"/>
                <a:gd name="T52" fmla="*/ 346 w 492"/>
                <a:gd name="T53" fmla="*/ 655 h 122"/>
                <a:gd name="T54" fmla="*/ 241 w 492"/>
                <a:gd name="T55" fmla="*/ 655 h 122"/>
                <a:gd name="T56" fmla="*/ 97 w 492"/>
                <a:gd name="T57" fmla="*/ 616 h 122"/>
                <a:gd name="T58" fmla="*/ 36 w 492"/>
                <a:gd name="T59" fmla="*/ 587 h 122"/>
                <a:gd name="T60" fmla="*/ 247 w 492"/>
                <a:gd name="T61" fmla="*/ 511 h 122"/>
                <a:gd name="T62" fmla="*/ 548 w 492"/>
                <a:gd name="T63" fmla="*/ 426 h 122"/>
                <a:gd name="T64" fmla="*/ 1017 w 492"/>
                <a:gd name="T65" fmla="*/ 168 h 122"/>
                <a:gd name="T66" fmla="*/ 1790 w 492"/>
                <a:gd name="T67" fmla="*/ 0 h 122"/>
                <a:gd name="T68" fmla="*/ 2395 w 492"/>
                <a:gd name="T69" fmla="*/ 197 h 122"/>
                <a:gd name="T70" fmla="*/ 2771 w 492"/>
                <a:gd name="T71" fmla="*/ 323 h 12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2"/>
                <a:gd name="T109" fmla="*/ 0 h 122"/>
                <a:gd name="T110" fmla="*/ 492 w 492"/>
                <a:gd name="T111" fmla="*/ 122 h 12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2" h="122">
                  <a:moveTo>
                    <a:pt x="491" y="46"/>
                  </a:moveTo>
                  <a:lnTo>
                    <a:pt x="491" y="60"/>
                  </a:lnTo>
                  <a:lnTo>
                    <a:pt x="485" y="61"/>
                  </a:lnTo>
                  <a:lnTo>
                    <a:pt x="478" y="61"/>
                  </a:lnTo>
                  <a:lnTo>
                    <a:pt x="470" y="61"/>
                  </a:lnTo>
                  <a:lnTo>
                    <a:pt x="461" y="62"/>
                  </a:lnTo>
                  <a:lnTo>
                    <a:pt x="453" y="62"/>
                  </a:lnTo>
                  <a:lnTo>
                    <a:pt x="445" y="62"/>
                  </a:lnTo>
                  <a:lnTo>
                    <a:pt x="440" y="64"/>
                  </a:lnTo>
                  <a:lnTo>
                    <a:pt x="434" y="65"/>
                  </a:lnTo>
                  <a:lnTo>
                    <a:pt x="432" y="65"/>
                  </a:lnTo>
                  <a:lnTo>
                    <a:pt x="429" y="65"/>
                  </a:lnTo>
                  <a:lnTo>
                    <a:pt x="425" y="64"/>
                  </a:lnTo>
                  <a:lnTo>
                    <a:pt x="423" y="65"/>
                  </a:lnTo>
                  <a:lnTo>
                    <a:pt x="420" y="65"/>
                  </a:lnTo>
                  <a:lnTo>
                    <a:pt x="419" y="66"/>
                  </a:lnTo>
                  <a:lnTo>
                    <a:pt x="417" y="68"/>
                  </a:lnTo>
                  <a:lnTo>
                    <a:pt x="415" y="71"/>
                  </a:lnTo>
                  <a:lnTo>
                    <a:pt x="413" y="76"/>
                  </a:lnTo>
                  <a:lnTo>
                    <a:pt x="410" y="84"/>
                  </a:lnTo>
                  <a:lnTo>
                    <a:pt x="404" y="91"/>
                  </a:lnTo>
                  <a:lnTo>
                    <a:pt x="398" y="94"/>
                  </a:lnTo>
                  <a:lnTo>
                    <a:pt x="392" y="97"/>
                  </a:lnTo>
                  <a:lnTo>
                    <a:pt x="384" y="97"/>
                  </a:lnTo>
                  <a:lnTo>
                    <a:pt x="377" y="100"/>
                  </a:lnTo>
                  <a:lnTo>
                    <a:pt x="371" y="101"/>
                  </a:lnTo>
                  <a:lnTo>
                    <a:pt x="363" y="103"/>
                  </a:lnTo>
                  <a:lnTo>
                    <a:pt x="354" y="105"/>
                  </a:lnTo>
                  <a:lnTo>
                    <a:pt x="347" y="107"/>
                  </a:lnTo>
                  <a:lnTo>
                    <a:pt x="337" y="109"/>
                  </a:lnTo>
                  <a:lnTo>
                    <a:pt x="328" y="110"/>
                  </a:lnTo>
                  <a:lnTo>
                    <a:pt x="317" y="109"/>
                  </a:lnTo>
                  <a:lnTo>
                    <a:pt x="300" y="105"/>
                  </a:lnTo>
                  <a:lnTo>
                    <a:pt x="283" y="97"/>
                  </a:lnTo>
                  <a:lnTo>
                    <a:pt x="272" y="94"/>
                  </a:lnTo>
                  <a:lnTo>
                    <a:pt x="260" y="93"/>
                  </a:lnTo>
                  <a:lnTo>
                    <a:pt x="245" y="97"/>
                  </a:lnTo>
                  <a:lnTo>
                    <a:pt x="232" y="100"/>
                  </a:lnTo>
                  <a:lnTo>
                    <a:pt x="217" y="107"/>
                  </a:lnTo>
                  <a:lnTo>
                    <a:pt x="202" y="113"/>
                  </a:lnTo>
                  <a:lnTo>
                    <a:pt x="186" y="117"/>
                  </a:lnTo>
                  <a:lnTo>
                    <a:pt x="169" y="121"/>
                  </a:lnTo>
                  <a:lnTo>
                    <a:pt x="163" y="121"/>
                  </a:lnTo>
                  <a:lnTo>
                    <a:pt x="156" y="121"/>
                  </a:lnTo>
                  <a:lnTo>
                    <a:pt x="148" y="119"/>
                  </a:lnTo>
                  <a:lnTo>
                    <a:pt x="141" y="119"/>
                  </a:lnTo>
                  <a:lnTo>
                    <a:pt x="126" y="117"/>
                  </a:lnTo>
                  <a:lnTo>
                    <a:pt x="120" y="113"/>
                  </a:lnTo>
                  <a:lnTo>
                    <a:pt x="108" y="109"/>
                  </a:lnTo>
                  <a:lnTo>
                    <a:pt x="99" y="103"/>
                  </a:lnTo>
                  <a:lnTo>
                    <a:pt x="88" y="101"/>
                  </a:lnTo>
                  <a:lnTo>
                    <a:pt x="81" y="100"/>
                  </a:lnTo>
                  <a:lnTo>
                    <a:pt x="73" y="97"/>
                  </a:lnTo>
                  <a:lnTo>
                    <a:pt x="62" y="94"/>
                  </a:lnTo>
                  <a:lnTo>
                    <a:pt x="49" y="93"/>
                  </a:lnTo>
                  <a:lnTo>
                    <a:pt x="43" y="94"/>
                  </a:lnTo>
                  <a:lnTo>
                    <a:pt x="32" y="93"/>
                  </a:lnTo>
                  <a:lnTo>
                    <a:pt x="17" y="89"/>
                  </a:lnTo>
                  <a:lnTo>
                    <a:pt x="0" y="88"/>
                  </a:lnTo>
                  <a:lnTo>
                    <a:pt x="6" y="84"/>
                  </a:lnTo>
                  <a:lnTo>
                    <a:pt x="30" y="75"/>
                  </a:lnTo>
                  <a:lnTo>
                    <a:pt x="44" y="73"/>
                  </a:lnTo>
                  <a:lnTo>
                    <a:pt x="66" y="70"/>
                  </a:lnTo>
                  <a:lnTo>
                    <a:pt x="97" y="61"/>
                  </a:lnTo>
                  <a:lnTo>
                    <a:pt x="133" y="38"/>
                  </a:lnTo>
                  <a:lnTo>
                    <a:pt x="180" y="24"/>
                  </a:lnTo>
                  <a:lnTo>
                    <a:pt x="249" y="5"/>
                  </a:lnTo>
                  <a:lnTo>
                    <a:pt x="317" y="0"/>
                  </a:lnTo>
                  <a:lnTo>
                    <a:pt x="371" y="14"/>
                  </a:lnTo>
                  <a:lnTo>
                    <a:pt x="424" y="28"/>
                  </a:lnTo>
                  <a:lnTo>
                    <a:pt x="459" y="43"/>
                  </a:lnTo>
                  <a:lnTo>
                    <a:pt x="491" y="46"/>
                  </a:lnTo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95" name="Freeform 37"/>
            <p:cNvSpPr>
              <a:spLocks/>
            </p:cNvSpPr>
            <p:nvPr/>
          </p:nvSpPr>
          <p:spPr bwMode="auto">
            <a:xfrm>
              <a:off x="1219" y="2604"/>
              <a:ext cx="13" cy="42"/>
            </a:xfrm>
            <a:custGeom>
              <a:avLst/>
              <a:gdLst>
                <a:gd name="T0" fmla="*/ 0 w 10"/>
                <a:gd name="T1" fmla="*/ 0 h 31"/>
                <a:gd name="T2" fmla="*/ 21 w 10"/>
                <a:gd name="T3" fmla="*/ 152 h 31"/>
                <a:gd name="T4" fmla="*/ 38 w 10"/>
                <a:gd name="T5" fmla="*/ 257 h 31"/>
                <a:gd name="T6" fmla="*/ 60 w 10"/>
                <a:gd name="T7" fmla="*/ 152 h 31"/>
                <a:gd name="T8" fmla="*/ 0 w 10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31"/>
                <a:gd name="T17" fmla="*/ 10 w 10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31">
                  <a:moveTo>
                    <a:pt x="0" y="0"/>
                  </a:moveTo>
                  <a:lnTo>
                    <a:pt x="3" y="18"/>
                  </a:lnTo>
                  <a:lnTo>
                    <a:pt x="6" y="30"/>
                  </a:lnTo>
                  <a:lnTo>
                    <a:pt x="9" y="18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96" name="Freeform 38"/>
            <p:cNvSpPr>
              <a:spLocks/>
            </p:cNvSpPr>
            <p:nvPr/>
          </p:nvSpPr>
          <p:spPr bwMode="auto">
            <a:xfrm>
              <a:off x="748" y="2523"/>
              <a:ext cx="449" cy="208"/>
            </a:xfrm>
            <a:custGeom>
              <a:avLst/>
              <a:gdLst>
                <a:gd name="T0" fmla="*/ 0 w 265"/>
                <a:gd name="T1" fmla="*/ 2303 h 136"/>
                <a:gd name="T2" fmla="*/ 1120 w 265"/>
                <a:gd name="T3" fmla="*/ 1768 h 136"/>
                <a:gd name="T4" fmla="*/ 1120 w 265"/>
                <a:gd name="T5" fmla="*/ 1662 h 136"/>
                <a:gd name="T6" fmla="*/ 1969 w 265"/>
                <a:gd name="T7" fmla="*/ 1156 h 136"/>
                <a:gd name="T8" fmla="*/ 2208 w 265"/>
                <a:gd name="T9" fmla="*/ 777 h 136"/>
                <a:gd name="T10" fmla="*/ 2597 w 265"/>
                <a:gd name="T11" fmla="*/ 552 h 136"/>
                <a:gd name="T12" fmla="*/ 2597 w 265"/>
                <a:gd name="T13" fmla="*/ 269 h 136"/>
                <a:gd name="T14" fmla="*/ 2816 w 265"/>
                <a:gd name="T15" fmla="*/ 0 h 136"/>
                <a:gd name="T16" fmla="*/ 3600 w 265"/>
                <a:gd name="T17" fmla="*/ 552 h 136"/>
                <a:gd name="T18" fmla="*/ 6230 w 265"/>
                <a:gd name="T19" fmla="*/ 962 h 136"/>
                <a:gd name="T20" fmla="*/ 7335 w 265"/>
                <a:gd name="T21" fmla="*/ 1357 h 136"/>
                <a:gd name="T22" fmla="*/ 9651 w 265"/>
                <a:gd name="T23" fmla="*/ 1471 h 136"/>
                <a:gd name="T24" fmla="*/ 10573 w 265"/>
                <a:gd name="T25" fmla="*/ 1506 h 136"/>
                <a:gd name="T26" fmla="*/ 10097 w 265"/>
                <a:gd name="T27" fmla="*/ 1520 h 136"/>
                <a:gd name="T28" fmla="*/ 9773 w 265"/>
                <a:gd name="T29" fmla="*/ 1520 h 136"/>
                <a:gd name="T30" fmla="*/ 9295 w 265"/>
                <a:gd name="T31" fmla="*/ 1623 h 136"/>
                <a:gd name="T32" fmla="*/ 9022 w 265"/>
                <a:gd name="T33" fmla="*/ 1737 h 136"/>
                <a:gd name="T34" fmla="*/ 8489 w 265"/>
                <a:gd name="T35" fmla="*/ 1860 h 136"/>
                <a:gd name="T36" fmla="*/ 7335 w 265"/>
                <a:gd name="T37" fmla="*/ 2195 h 136"/>
                <a:gd name="T38" fmla="*/ 6620 w 265"/>
                <a:gd name="T39" fmla="*/ 2354 h 136"/>
                <a:gd name="T40" fmla="*/ 6230 w 265"/>
                <a:gd name="T41" fmla="*/ 2407 h 136"/>
                <a:gd name="T42" fmla="*/ 5590 w 265"/>
                <a:gd name="T43" fmla="*/ 2519 h 136"/>
                <a:gd name="T44" fmla="*/ 4805 w 265"/>
                <a:gd name="T45" fmla="*/ 2588 h 136"/>
                <a:gd name="T46" fmla="*/ 3999 w 265"/>
                <a:gd name="T47" fmla="*/ 2637 h 136"/>
                <a:gd name="T48" fmla="*/ 3453 w 265"/>
                <a:gd name="T49" fmla="*/ 2637 h 136"/>
                <a:gd name="T50" fmla="*/ 2447 w 265"/>
                <a:gd name="T51" fmla="*/ 2594 h 136"/>
                <a:gd name="T52" fmla="*/ 807 w 265"/>
                <a:gd name="T53" fmla="*/ 2542 h 136"/>
                <a:gd name="T54" fmla="*/ 0 w 265"/>
                <a:gd name="T55" fmla="*/ 2303 h 1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65"/>
                <a:gd name="T85" fmla="*/ 0 h 136"/>
                <a:gd name="T86" fmla="*/ 265 w 265"/>
                <a:gd name="T87" fmla="*/ 136 h 1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65" h="136">
                  <a:moveTo>
                    <a:pt x="0" y="118"/>
                  </a:moveTo>
                  <a:lnTo>
                    <a:pt x="28" y="90"/>
                  </a:lnTo>
                  <a:lnTo>
                    <a:pt x="28" y="85"/>
                  </a:lnTo>
                  <a:lnTo>
                    <a:pt x="49" y="59"/>
                  </a:lnTo>
                  <a:lnTo>
                    <a:pt x="55" y="40"/>
                  </a:lnTo>
                  <a:lnTo>
                    <a:pt x="65" y="28"/>
                  </a:lnTo>
                  <a:lnTo>
                    <a:pt x="65" y="14"/>
                  </a:lnTo>
                  <a:lnTo>
                    <a:pt x="70" y="0"/>
                  </a:lnTo>
                  <a:lnTo>
                    <a:pt x="90" y="28"/>
                  </a:lnTo>
                  <a:lnTo>
                    <a:pt x="155" y="49"/>
                  </a:lnTo>
                  <a:lnTo>
                    <a:pt x="183" y="69"/>
                  </a:lnTo>
                  <a:lnTo>
                    <a:pt x="241" y="75"/>
                  </a:lnTo>
                  <a:lnTo>
                    <a:pt x="264" y="77"/>
                  </a:lnTo>
                  <a:lnTo>
                    <a:pt x="252" y="78"/>
                  </a:lnTo>
                  <a:lnTo>
                    <a:pt x="244" y="78"/>
                  </a:lnTo>
                  <a:lnTo>
                    <a:pt x="232" y="83"/>
                  </a:lnTo>
                  <a:lnTo>
                    <a:pt x="225" y="89"/>
                  </a:lnTo>
                  <a:lnTo>
                    <a:pt x="212" y="95"/>
                  </a:lnTo>
                  <a:lnTo>
                    <a:pt x="183" y="112"/>
                  </a:lnTo>
                  <a:lnTo>
                    <a:pt x="165" y="120"/>
                  </a:lnTo>
                  <a:lnTo>
                    <a:pt x="155" y="123"/>
                  </a:lnTo>
                  <a:lnTo>
                    <a:pt x="139" y="129"/>
                  </a:lnTo>
                  <a:lnTo>
                    <a:pt x="120" y="132"/>
                  </a:lnTo>
                  <a:lnTo>
                    <a:pt x="100" y="135"/>
                  </a:lnTo>
                  <a:lnTo>
                    <a:pt x="86" y="135"/>
                  </a:lnTo>
                  <a:lnTo>
                    <a:pt x="61" y="133"/>
                  </a:lnTo>
                  <a:lnTo>
                    <a:pt x="20" y="130"/>
                  </a:lnTo>
                  <a:lnTo>
                    <a:pt x="0" y="118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97" name="Freeform 39"/>
            <p:cNvSpPr>
              <a:spLocks/>
            </p:cNvSpPr>
            <p:nvPr/>
          </p:nvSpPr>
          <p:spPr bwMode="auto">
            <a:xfrm>
              <a:off x="979" y="2583"/>
              <a:ext cx="313" cy="76"/>
            </a:xfrm>
            <a:custGeom>
              <a:avLst/>
              <a:gdLst>
                <a:gd name="T0" fmla="*/ 0 w 191"/>
                <a:gd name="T1" fmla="*/ 109 h 49"/>
                <a:gd name="T2" fmla="*/ 2034 w 191"/>
                <a:gd name="T3" fmla="*/ 503 h 49"/>
                <a:gd name="T4" fmla="*/ 2881 w 191"/>
                <a:gd name="T5" fmla="*/ 892 h 49"/>
                <a:gd name="T6" fmla="*/ 4721 w 191"/>
                <a:gd name="T7" fmla="*/ 988 h 49"/>
                <a:gd name="T8" fmla="*/ 5401 w 191"/>
                <a:gd name="T9" fmla="*/ 1030 h 49"/>
                <a:gd name="T10" fmla="*/ 6029 w 191"/>
                <a:gd name="T11" fmla="*/ 988 h 49"/>
                <a:gd name="T12" fmla="*/ 5814 w 191"/>
                <a:gd name="T13" fmla="*/ 712 h 49"/>
                <a:gd name="T14" fmla="*/ 5609 w 191"/>
                <a:gd name="T15" fmla="*/ 276 h 49"/>
                <a:gd name="T16" fmla="*/ 4313 w 191"/>
                <a:gd name="T17" fmla="*/ 388 h 49"/>
                <a:gd name="T18" fmla="*/ 3128 w 191"/>
                <a:gd name="T19" fmla="*/ 109 h 49"/>
                <a:gd name="T20" fmla="*/ 2245 w 191"/>
                <a:gd name="T21" fmla="*/ 0 h 49"/>
                <a:gd name="T22" fmla="*/ 0 w 191"/>
                <a:gd name="T23" fmla="*/ 109 h 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1"/>
                <a:gd name="T37" fmla="*/ 0 h 49"/>
                <a:gd name="T38" fmla="*/ 191 w 191"/>
                <a:gd name="T39" fmla="*/ 49 h 4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1" h="49">
                  <a:moveTo>
                    <a:pt x="0" y="5"/>
                  </a:moveTo>
                  <a:lnTo>
                    <a:pt x="64" y="23"/>
                  </a:lnTo>
                  <a:lnTo>
                    <a:pt x="91" y="41"/>
                  </a:lnTo>
                  <a:lnTo>
                    <a:pt x="149" y="46"/>
                  </a:lnTo>
                  <a:lnTo>
                    <a:pt x="170" y="48"/>
                  </a:lnTo>
                  <a:lnTo>
                    <a:pt x="190" y="46"/>
                  </a:lnTo>
                  <a:lnTo>
                    <a:pt x="183" y="33"/>
                  </a:lnTo>
                  <a:lnTo>
                    <a:pt x="177" y="13"/>
                  </a:lnTo>
                  <a:lnTo>
                    <a:pt x="136" y="18"/>
                  </a:lnTo>
                  <a:lnTo>
                    <a:pt x="99" y="5"/>
                  </a:lnTo>
                  <a:lnTo>
                    <a:pt x="71" y="0"/>
                  </a:lnTo>
                  <a:lnTo>
                    <a:pt x="0" y="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98" name="Freeform 40"/>
            <p:cNvSpPr>
              <a:spLocks/>
            </p:cNvSpPr>
            <p:nvPr/>
          </p:nvSpPr>
          <p:spPr bwMode="auto">
            <a:xfrm>
              <a:off x="961" y="2583"/>
              <a:ext cx="159" cy="128"/>
            </a:xfrm>
            <a:custGeom>
              <a:avLst/>
              <a:gdLst>
                <a:gd name="T0" fmla="*/ 1 w 124"/>
                <a:gd name="T1" fmla="*/ 0 h 97"/>
                <a:gd name="T2" fmla="*/ 200 w 124"/>
                <a:gd name="T3" fmla="*/ 115 h 97"/>
                <a:gd name="T4" fmla="*/ 365 w 124"/>
                <a:gd name="T5" fmla="*/ 216 h 97"/>
                <a:gd name="T6" fmla="*/ 223 w 124"/>
                <a:gd name="T7" fmla="*/ 235 h 97"/>
                <a:gd name="T8" fmla="*/ 163 w 124"/>
                <a:gd name="T9" fmla="*/ 191 h 97"/>
                <a:gd name="T10" fmla="*/ 163 w 124"/>
                <a:gd name="T11" fmla="*/ 265 h 97"/>
                <a:gd name="T12" fmla="*/ 237 w 124"/>
                <a:gd name="T13" fmla="*/ 367 h 97"/>
                <a:gd name="T14" fmla="*/ 450 w 124"/>
                <a:gd name="T15" fmla="*/ 410 h 97"/>
                <a:gd name="T16" fmla="*/ 703 w 124"/>
                <a:gd name="T17" fmla="*/ 516 h 97"/>
                <a:gd name="T18" fmla="*/ 604 w 124"/>
                <a:gd name="T19" fmla="*/ 627 h 97"/>
                <a:gd name="T20" fmla="*/ 441 w 124"/>
                <a:gd name="T21" fmla="*/ 674 h 97"/>
                <a:gd name="T22" fmla="*/ 278 w 124"/>
                <a:gd name="T23" fmla="*/ 562 h 97"/>
                <a:gd name="T24" fmla="*/ 124 w 124"/>
                <a:gd name="T25" fmla="*/ 516 h 97"/>
                <a:gd name="T26" fmla="*/ 40 w 124"/>
                <a:gd name="T27" fmla="*/ 397 h 97"/>
                <a:gd name="T28" fmla="*/ 0 w 124"/>
                <a:gd name="T29" fmla="*/ 244 h 97"/>
                <a:gd name="T30" fmla="*/ 1 w 124"/>
                <a:gd name="T31" fmla="*/ 113 h 97"/>
                <a:gd name="T32" fmla="*/ 1 w 124"/>
                <a:gd name="T33" fmla="*/ 0 h 9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4"/>
                <a:gd name="T52" fmla="*/ 0 h 97"/>
                <a:gd name="T53" fmla="*/ 124 w 124"/>
                <a:gd name="T54" fmla="*/ 97 h 9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4" h="97">
                  <a:moveTo>
                    <a:pt x="1" y="0"/>
                  </a:moveTo>
                  <a:lnTo>
                    <a:pt x="35" y="17"/>
                  </a:lnTo>
                  <a:lnTo>
                    <a:pt x="64" y="31"/>
                  </a:lnTo>
                  <a:lnTo>
                    <a:pt x="40" y="33"/>
                  </a:lnTo>
                  <a:lnTo>
                    <a:pt x="29" y="27"/>
                  </a:lnTo>
                  <a:lnTo>
                    <a:pt x="29" y="38"/>
                  </a:lnTo>
                  <a:lnTo>
                    <a:pt x="41" y="53"/>
                  </a:lnTo>
                  <a:lnTo>
                    <a:pt x="79" y="59"/>
                  </a:lnTo>
                  <a:lnTo>
                    <a:pt x="123" y="74"/>
                  </a:lnTo>
                  <a:lnTo>
                    <a:pt x="106" y="90"/>
                  </a:lnTo>
                  <a:lnTo>
                    <a:pt x="77" y="96"/>
                  </a:lnTo>
                  <a:lnTo>
                    <a:pt x="48" y="81"/>
                  </a:lnTo>
                  <a:lnTo>
                    <a:pt x="22" y="74"/>
                  </a:lnTo>
                  <a:lnTo>
                    <a:pt x="7" y="57"/>
                  </a:lnTo>
                  <a:lnTo>
                    <a:pt x="0" y="35"/>
                  </a:lnTo>
                  <a:lnTo>
                    <a:pt x="1" y="16"/>
                  </a:lnTo>
                  <a:lnTo>
                    <a:pt x="1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99" name="Freeform 41"/>
            <p:cNvSpPr>
              <a:spLocks/>
            </p:cNvSpPr>
            <p:nvPr/>
          </p:nvSpPr>
          <p:spPr bwMode="auto">
            <a:xfrm>
              <a:off x="863" y="2649"/>
              <a:ext cx="62" cy="74"/>
            </a:xfrm>
            <a:custGeom>
              <a:avLst/>
              <a:gdLst>
                <a:gd name="T0" fmla="*/ 0 w 48"/>
                <a:gd name="T1" fmla="*/ 300 h 56"/>
                <a:gd name="T2" fmla="*/ 97 w 48"/>
                <a:gd name="T3" fmla="*/ 215 h 56"/>
                <a:gd name="T4" fmla="*/ 132 w 48"/>
                <a:gd name="T5" fmla="*/ 172 h 56"/>
                <a:gd name="T6" fmla="*/ 171 w 48"/>
                <a:gd name="T7" fmla="*/ 103 h 56"/>
                <a:gd name="T8" fmla="*/ 171 w 48"/>
                <a:gd name="T9" fmla="*/ 37 h 56"/>
                <a:gd name="T10" fmla="*/ 222 w 48"/>
                <a:gd name="T11" fmla="*/ 0 h 56"/>
                <a:gd name="T12" fmla="*/ 222 w 48"/>
                <a:gd name="T13" fmla="*/ 59 h 56"/>
                <a:gd name="T14" fmla="*/ 235 w 48"/>
                <a:gd name="T15" fmla="*/ 172 h 56"/>
                <a:gd name="T16" fmla="*/ 285 w 48"/>
                <a:gd name="T17" fmla="*/ 238 h 56"/>
                <a:gd name="T18" fmla="*/ 285 w 48"/>
                <a:gd name="T19" fmla="*/ 330 h 56"/>
                <a:gd name="T20" fmla="*/ 235 w 48"/>
                <a:gd name="T21" fmla="*/ 387 h 56"/>
                <a:gd name="T22" fmla="*/ 109 w 48"/>
                <a:gd name="T23" fmla="*/ 379 h 56"/>
                <a:gd name="T24" fmla="*/ 0 w 48"/>
                <a:gd name="T25" fmla="*/ 300 h 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"/>
                <a:gd name="T40" fmla="*/ 0 h 56"/>
                <a:gd name="T41" fmla="*/ 48 w 48"/>
                <a:gd name="T42" fmla="*/ 56 h 5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" h="56">
                  <a:moveTo>
                    <a:pt x="0" y="42"/>
                  </a:moveTo>
                  <a:lnTo>
                    <a:pt x="16" y="30"/>
                  </a:lnTo>
                  <a:lnTo>
                    <a:pt x="22" y="24"/>
                  </a:lnTo>
                  <a:lnTo>
                    <a:pt x="28" y="15"/>
                  </a:lnTo>
                  <a:lnTo>
                    <a:pt x="28" y="5"/>
                  </a:lnTo>
                  <a:lnTo>
                    <a:pt x="37" y="0"/>
                  </a:lnTo>
                  <a:lnTo>
                    <a:pt x="37" y="8"/>
                  </a:lnTo>
                  <a:lnTo>
                    <a:pt x="39" y="24"/>
                  </a:lnTo>
                  <a:lnTo>
                    <a:pt x="47" y="34"/>
                  </a:lnTo>
                  <a:lnTo>
                    <a:pt x="47" y="47"/>
                  </a:lnTo>
                  <a:lnTo>
                    <a:pt x="39" y="55"/>
                  </a:lnTo>
                  <a:lnTo>
                    <a:pt x="18" y="54"/>
                  </a:lnTo>
                  <a:lnTo>
                    <a:pt x="0" y="4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100" name="Freeform 42"/>
            <p:cNvSpPr>
              <a:spLocks/>
            </p:cNvSpPr>
            <p:nvPr/>
          </p:nvSpPr>
          <p:spPr bwMode="auto">
            <a:xfrm>
              <a:off x="22" y="2438"/>
              <a:ext cx="709" cy="287"/>
            </a:xfrm>
            <a:custGeom>
              <a:avLst/>
              <a:gdLst>
                <a:gd name="T0" fmla="*/ 3145 w 553"/>
                <a:gd name="T1" fmla="*/ 610 h 218"/>
                <a:gd name="T2" fmla="*/ 3008 w 553"/>
                <a:gd name="T3" fmla="*/ 666 h 218"/>
                <a:gd name="T4" fmla="*/ 2833 w 553"/>
                <a:gd name="T5" fmla="*/ 666 h 218"/>
                <a:gd name="T6" fmla="*/ 2758 w 553"/>
                <a:gd name="T7" fmla="*/ 666 h 218"/>
                <a:gd name="T8" fmla="*/ 2669 w 553"/>
                <a:gd name="T9" fmla="*/ 675 h 218"/>
                <a:gd name="T10" fmla="*/ 2614 w 553"/>
                <a:gd name="T11" fmla="*/ 807 h 218"/>
                <a:gd name="T12" fmla="*/ 2587 w 553"/>
                <a:gd name="T13" fmla="*/ 958 h 218"/>
                <a:gd name="T14" fmla="*/ 2546 w 553"/>
                <a:gd name="T15" fmla="*/ 1139 h 218"/>
                <a:gd name="T16" fmla="*/ 2455 w 553"/>
                <a:gd name="T17" fmla="*/ 1187 h 218"/>
                <a:gd name="T18" fmla="*/ 2367 w 553"/>
                <a:gd name="T19" fmla="*/ 1238 h 218"/>
                <a:gd name="T20" fmla="*/ 2262 w 553"/>
                <a:gd name="T21" fmla="*/ 1277 h 218"/>
                <a:gd name="T22" fmla="*/ 2158 w 553"/>
                <a:gd name="T23" fmla="*/ 1336 h 218"/>
                <a:gd name="T24" fmla="*/ 2018 w 553"/>
                <a:gd name="T25" fmla="*/ 1336 h 218"/>
                <a:gd name="T26" fmla="*/ 1803 w 553"/>
                <a:gd name="T27" fmla="*/ 1206 h 218"/>
                <a:gd name="T28" fmla="*/ 1656 w 553"/>
                <a:gd name="T29" fmla="*/ 1110 h 218"/>
                <a:gd name="T30" fmla="*/ 1387 w 553"/>
                <a:gd name="T31" fmla="*/ 1270 h 218"/>
                <a:gd name="T32" fmla="*/ 1185 w 553"/>
                <a:gd name="T33" fmla="*/ 1422 h 218"/>
                <a:gd name="T34" fmla="*/ 1044 w 553"/>
                <a:gd name="T35" fmla="*/ 1490 h 218"/>
                <a:gd name="T36" fmla="*/ 956 w 553"/>
                <a:gd name="T37" fmla="*/ 1464 h 218"/>
                <a:gd name="T38" fmla="*/ 803 w 553"/>
                <a:gd name="T39" fmla="*/ 1426 h 218"/>
                <a:gd name="T40" fmla="*/ 692 w 553"/>
                <a:gd name="T41" fmla="*/ 1336 h 218"/>
                <a:gd name="T42" fmla="*/ 562 w 553"/>
                <a:gd name="T43" fmla="*/ 1270 h 218"/>
                <a:gd name="T44" fmla="*/ 471 w 553"/>
                <a:gd name="T45" fmla="*/ 1206 h 218"/>
                <a:gd name="T46" fmla="*/ 319 w 553"/>
                <a:gd name="T47" fmla="*/ 1148 h 218"/>
                <a:gd name="T48" fmla="*/ 204 w 553"/>
                <a:gd name="T49" fmla="*/ 1148 h 218"/>
                <a:gd name="T50" fmla="*/ 0 w 553"/>
                <a:gd name="T51" fmla="*/ 1080 h 218"/>
                <a:gd name="T52" fmla="*/ 186 w 553"/>
                <a:gd name="T53" fmla="*/ 924 h 218"/>
                <a:gd name="T54" fmla="*/ 421 w 553"/>
                <a:gd name="T55" fmla="*/ 865 h 218"/>
                <a:gd name="T56" fmla="*/ 850 w 553"/>
                <a:gd name="T57" fmla="*/ 459 h 218"/>
                <a:gd name="T58" fmla="*/ 1592 w 553"/>
                <a:gd name="T59" fmla="*/ 65 h 218"/>
                <a:gd name="T60" fmla="*/ 2423 w 553"/>
                <a:gd name="T61" fmla="*/ 65 h 218"/>
                <a:gd name="T62" fmla="*/ 2942 w 553"/>
                <a:gd name="T63" fmla="*/ 345 h 2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53"/>
                <a:gd name="T97" fmla="*/ 0 h 218"/>
                <a:gd name="T98" fmla="*/ 553 w 553"/>
                <a:gd name="T99" fmla="*/ 218 h 2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53" h="218">
                  <a:moveTo>
                    <a:pt x="552" y="67"/>
                  </a:moveTo>
                  <a:lnTo>
                    <a:pt x="552" y="89"/>
                  </a:lnTo>
                  <a:lnTo>
                    <a:pt x="540" y="94"/>
                  </a:lnTo>
                  <a:lnTo>
                    <a:pt x="528" y="97"/>
                  </a:lnTo>
                  <a:lnTo>
                    <a:pt x="516" y="94"/>
                  </a:lnTo>
                  <a:lnTo>
                    <a:pt x="498" y="97"/>
                  </a:lnTo>
                  <a:lnTo>
                    <a:pt x="489" y="97"/>
                  </a:lnTo>
                  <a:lnTo>
                    <a:pt x="484" y="97"/>
                  </a:lnTo>
                  <a:lnTo>
                    <a:pt x="475" y="97"/>
                  </a:lnTo>
                  <a:lnTo>
                    <a:pt x="469" y="99"/>
                  </a:lnTo>
                  <a:lnTo>
                    <a:pt x="463" y="108"/>
                  </a:lnTo>
                  <a:lnTo>
                    <a:pt x="459" y="118"/>
                  </a:lnTo>
                  <a:lnTo>
                    <a:pt x="455" y="132"/>
                  </a:lnTo>
                  <a:lnTo>
                    <a:pt x="455" y="140"/>
                  </a:lnTo>
                  <a:lnTo>
                    <a:pt x="452" y="157"/>
                  </a:lnTo>
                  <a:lnTo>
                    <a:pt x="447" y="166"/>
                  </a:lnTo>
                  <a:lnTo>
                    <a:pt x="438" y="167"/>
                  </a:lnTo>
                  <a:lnTo>
                    <a:pt x="431" y="173"/>
                  </a:lnTo>
                  <a:lnTo>
                    <a:pt x="424" y="179"/>
                  </a:lnTo>
                  <a:lnTo>
                    <a:pt x="416" y="181"/>
                  </a:lnTo>
                  <a:lnTo>
                    <a:pt x="408" y="186"/>
                  </a:lnTo>
                  <a:lnTo>
                    <a:pt x="397" y="186"/>
                  </a:lnTo>
                  <a:lnTo>
                    <a:pt x="389" y="193"/>
                  </a:lnTo>
                  <a:lnTo>
                    <a:pt x="379" y="195"/>
                  </a:lnTo>
                  <a:lnTo>
                    <a:pt x="368" y="198"/>
                  </a:lnTo>
                  <a:lnTo>
                    <a:pt x="355" y="195"/>
                  </a:lnTo>
                  <a:lnTo>
                    <a:pt x="338" y="190"/>
                  </a:lnTo>
                  <a:lnTo>
                    <a:pt x="317" y="176"/>
                  </a:lnTo>
                  <a:lnTo>
                    <a:pt x="306" y="167"/>
                  </a:lnTo>
                  <a:lnTo>
                    <a:pt x="291" y="162"/>
                  </a:lnTo>
                  <a:lnTo>
                    <a:pt x="275" y="167"/>
                  </a:lnTo>
                  <a:lnTo>
                    <a:pt x="243" y="185"/>
                  </a:lnTo>
                  <a:lnTo>
                    <a:pt x="227" y="198"/>
                  </a:lnTo>
                  <a:lnTo>
                    <a:pt x="208" y="207"/>
                  </a:lnTo>
                  <a:lnTo>
                    <a:pt x="190" y="217"/>
                  </a:lnTo>
                  <a:lnTo>
                    <a:pt x="183" y="217"/>
                  </a:lnTo>
                  <a:lnTo>
                    <a:pt x="176" y="217"/>
                  </a:lnTo>
                  <a:lnTo>
                    <a:pt x="168" y="214"/>
                  </a:lnTo>
                  <a:lnTo>
                    <a:pt x="158" y="214"/>
                  </a:lnTo>
                  <a:lnTo>
                    <a:pt x="141" y="208"/>
                  </a:lnTo>
                  <a:lnTo>
                    <a:pt x="134" y="203"/>
                  </a:lnTo>
                  <a:lnTo>
                    <a:pt x="122" y="195"/>
                  </a:lnTo>
                  <a:lnTo>
                    <a:pt x="115" y="193"/>
                  </a:lnTo>
                  <a:lnTo>
                    <a:pt x="98" y="185"/>
                  </a:lnTo>
                  <a:lnTo>
                    <a:pt x="91" y="179"/>
                  </a:lnTo>
                  <a:lnTo>
                    <a:pt x="83" y="176"/>
                  </a:lnTo>
                  <a:lnTo>
                    <a:pt x="69" y="171"/>
                  </a:lnTo>
                  <a:lnTo>
                    <a:pt x="56" y="167"/>
                  </a:lnTo>
                  <a:lnTo>
                    <a:pt x="47" y="167"/>
                  </a:lnTo>
                  <a:lnTo>
                    <a:pt x="36" y="167"/>
                  </a:lnTo>
                  <a:lnTo>
                    <a:pt x="20" y="159"/>
                  </a:lnTo>
                  <a:lnTo>
                    <a:pt x="0" y="157"/>
                  </a:lnTo>
                  <a:lnTo>
                    <a:pt x="7" y="152"/>
                  </a:lnTo>
                  <a:lnTo>
                    <a:pt x="33" y="135"/>
                  </a:lnTo>
                  <a:lnTo>
                    <a:pt x="49" y="130"/>
                  </a:lnTo>
                  <a:lnTo>
                    <a:pt x="74" y="126"/>
                  </a:lnTo>
                  <a:lnTo>
                    <a:pt x="110" y="111"/>
                  </a:lnTo>
                  <a:lnTo>
                    <a:pt x="149" y="67"/>
                  </a:lnTo>
                  <a:lnTo>
                    <a:pt x="204" y="43"/>
                  </a:lnTo>
                  <a:lnTo>
                    <a:pt x="280" y="9"/>
                  </a:lnTo>
                  <a:lnTo>
                    <a:pt x="355" y="0"/>
                  </a:lnTo>
                  <a:lnTo>
                    <a:pt x="426" y="9"/>
                  </a:lnTo>
                  <a:lnTo>
                    <a:pt x="476" y="26"/>
                  </a:lnTo>
                  <a:lnTo>
                    <a:pt x="516" y="50"/>
                  </a:lnTo>
                  <a:lnTo>
                    <a:pt x="552" y="67"/>
                  </a:lnTo>
                </a:path>
              </a:pathLst>
            </a:custGeom>
            <a:solidFill>
              <a:srgbClr val="FFA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101" name="Freeform 43"/>
            <p:cNvSpPr>
              <a:spLocks/>
            </p:cNvSpPr>
            <p:nvPr/>
          </p:nvSpPr>
          <p:spPr bwMode="auto">
            <a:xfrm>
              <a:off x="44" y="2438"/>
              <a:ext cx="687" cy="267"/>
            </a:xfrm>
            <a:custGeom>
              <a:avLst/>
              <a:gdLst>
                <a:gd name="T0" fmla="*/ 3040 w 536"/>
                <a:gd name="T1" fmla="*/ 562 h 203"/>
                <a:gd name="T2" fmla="*/ 2915 w 536"/>
                <a:gd name="T3" fmla="*/ 600 h 203"/>
                <a:gd name="T4" fmla="*/ 2736 w 536"/>
                <a:gd name="T5" fmla="*/ 600 h 203"/>
                <a:gd name="T6" fmla="*/ 2607 w 536"/>
                <a:gd name="T7" fmla="*/ 609 h 203"/>
                <a:gd name="T8" fmla="*/ 2549 w 536"/>
                <a:gd name="T9" fmla="*/ 627 h 203"/>
                <a:gd name="T10" fmla="*/ 2483 w 536"/>
                <a:gd name="T11" fmla="*/ 800 h 203"/>
                <a:gd name="T12" fmla="*/ 2460 w 536"/>
                <a:gd name="T13" fmla="*/ 948 h 203"/>
                <a:gd name="T14" fmla="*/ 2407 w 536"/>
                <a:gd name="T15" fmla="*/ 1063 h 203"/>
                <a:gd name="T16" fmla="*/ 2325 w 536"/>
                <a:gd name="T17" fmla="*/ 1129 h 203"/>
                <a:gd name="T18" fmla="*/ 2244 w 536"/>
                <a:gd name="T19" fmla="*/ 1164 h 203"/>
                <a:gd name="T20" fmla="*/ 2138 w 536"/>
                <a:gd name="T21" fmla="*/ 1213 h 203"/>
                <a:gd name="T22" fmla="*/ 2016 w 536"/>
                <a:gd name="T23" fmla="*/ 1247 h 203"/>
                <a:gd name="T24" fmla="*/ 1855 w 536"/>
                <a:gd name="T25" fmla="*/ 1196 h 203"/>
                <a:gd name="T26" fmla="*/ 1682 w 536"/>
                <a:gd name="T27" fmla="*/ 1063 h 203"/>
                <a:gd name="T28" fmla="*/ 1509 w 536"/>
                <a:gd name="T29" fmla="*/ 1009 h 203"/>
                <a:gd name="T30" fmla="*/ 1330 w 536"/>
                <a:gd name="T31" fmla="*/ 1161 h 203"/>
                <a:gd name="T32" fmla="*/ 1143 w 536"/>
                <a:gd name="T33" fmla="*/ 1311 h 203"/>
                <a:gd name="T34" fmla="*/ 1009 w 536"/>
                <a:gd name="T35" fmla="*/ 1357 h 203"/>
                <a:gd name="T36" fmla="*/ 911 w 536"/>
                <a:gd name="T37" fmla="*/ 1357 h 203"/>
                <a:gd name="T38" fmla="*/ 801 w 536"/>
                <a:gd name="T39" fmla="*/ 1344 h 203"/>
                <a:gd name="T40" fmla="*/ 664 w 536"/>
                <a:gd name="T41" fmla="*/ 1261 h 203"/>
                <a:gd name="T42" fmla="*/ 538 w 536"/>
                <a:gd name="T43" fmla="*/ 1161 h 203"/>
                <a:gd name="T44" fmla="*/ 442 w 536"/>
                <a:gd name="T45" fmla="*/ 1129 h 203"/>
                <a:gd name="T46" fmla="*/ 305 w 536"/>
                <a:gd name="T47" fmla="*/ 1063 h 203"/>
                <a:gd name="T48" fmla="*/ 200 w 536"/>
                <a:gd name="T49" fmla="*/ 1063 h 203"/>
                <a:gd name="T50" fmla="*/ 0 w 536"/>
                <a:gd name="T51" fmla="*/ 981 h 203"/>
                <a:gd name="T52" fmla="*/ 185 w 536"/>
                <a:gd name="T53" fmla="*/ 843 h 203"/>
                <a:gd name="T54" fmla="*/ 404 w 536"/>
                <a:gd name="T55" fmla="*/ 785 h 203"/>
                <a:gd name="T56" fmla="*/ 822 w 536"/>
                <a:gd name="T57" fmla="*/ 427 h 203"/>
                <a:gd name="T58" fmla="*/ 1533 w 536"/>
                <a:gd name="T59" fmla="*/ 55 h 203"/>
                <a:gd name="T60" fmla="*/ 2346 w 536"/>
                <a:gd name="T61" fmla="*/ 55 h 203"/>
                <a:gd name="T62" fmla="*/ 2661 w 536"/>
                <a:gd name="T63" fmla="*/ 171 h 203"/>
                <a:gd name="T64" fmla="*/ 2835 w 536"/>
                <a:gd name="T65" fmla="*/ 264 h 203"/>
                <a:gd name="T66" fmla="*/ 2962 w 536"/>
                <a:gd name="T67" fmla="*/ 383 h 20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36"/>
                <a:gd name="T103" fmla="*/ 0 h 203"/>
                <a:gd name="T104" fmla="*/ 536 w 536"/>
                <a:gd name="T105" fmla="*/ 203 h 20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36" h="203">
                  <a:moveTo>
                    <a:pt x="535" y="63"/>
                  </a:moveTo>
                  <a:lnTo>
                    <a:pt x="535" y="83"/>
                  </a:lnTo>
                  <a:lnTo>
                    <a:pt x="523" y="85"/>
                  </a:lnTo>
                  <a:lnTo>
                    <a:pt x="513" y="88"/>
                  </a:lnTo>
                  <a:lnTo>
                    <a:pt x="500" y="88"/>
                  </a:lnTo>
                  <a:lnTo>
                    <a:pt x="481" y="88"/>
                  </a:lnTo>
                  <a:lnTo>
                    <a:pt x="468" y="88"/>
                  </a:lnTo>
                  <a:lnTo>
                    <a:pt x="459" y="90"/>
                  </a:lnTo>
                  <a:lnTo>
                    <a:pt x="453" y="90"/>
                  </a:lnTo>
                  <a:lnTo>
                    <a:pt x="449" y="93"/>
                  </a:lnTo>
                  <a:lnTo>
                    <a:pt x="440" y="110"/>
                  </a:lnTo>
                  <a:lnTo>
                    <a:pt x="437" y="117"/>
                  </a:lnTo>
                  <a:lnTo>
                    <a:pt x="436" y="124"/>
                  </a:lnTo>
                  <a:lnTo>
                    <a:pt x="433" y="139"/>
                  </a:lnTo>
                  <a:lnTo>
                    <a:pt x="430" y="148"/>
                  </a:lnTo>
                  <a:lnTo>
                    <a:pt x="424" y="156"/>
                  </a:lnTo>
                  <a:lnTo>
                    <a:pt x="417" y="161"/>
                  </a:lnTo>
                  <a:lnTo>
                    <a:pt x="409" y="166"/>
                  </a:lnTo>
                  <a:lnTo>
                    <a:pt x="404" y="170"/>
                  </a:lnTo>
                  <a:lnTo>
                    <a:pt x="395" y="171"/>
                  </a:lnTo>
                  <a:lnTo>
                    <a:pt x="385" y="175"/>
                  </a:lnTo>
                  <a:lnTo>
                    <a:pt x="376" y="178"/>
                  </a:lnTo>
                  <a:lnTo>
                    <a:pt x="365" y="180"/>
                  </a:lnTo>
                  <a:lnTo>
                    <a:pt x="355" y="183"/>
                  </a:lnTo>
                  <a:lnTo>
                    <a:pt x="343" y="180"/>
                  </a:lnTo>
                  <a:lnTo>
                    <a:pt x="326" y="175"/>
                  </a:lnTo>
                  <a:lnTo>
                    <a:pt x="306" y="165"/>
                  </a:lnTo>
                  <a:lnTo>
                    <a:pt x="296" y="156"/>
                  </a:lnTo>
                  <a:lnTo>
                    <a:pt x="282" y="151"/>
                  </a:lnTo>
                  <a:lnTo>
                    <a:pt x="265" y="148"/>
                  </a:lnTo>
                  <a:lnTo>
                    <a:pt x="246" y="158"/>
                  </a:lnTo>
                  <a:lnTo>
                    <a:pt x="234" y="170"/>
                  </a:lnTo>
                  <a:lnTo>
                    <a:pt x="216" y="180"/>
                  </a:lnTo>
                  <a:lnTo>
                    <a:pt x="201" y="192"/>
                  </a:lnTo>
                  <a:lnTo>
                    <a:pt x="183" y="199"/>
                  </a:lnTo>
                  <a:lnTo>
                    <a:pt x="178" y="199"/>
                  </a:lnTo>
                  <a:lnTo>
                    <a:pt x="169" y="202"/>
                  </a:lnTo>
                  <a:lnTo>
                    <a:pt x="161" y="199"/>
                  </a:lnTo>
                  <a:lnTo>
                    <a:pt x="153" y="199"/>
                  </a:lnTo>
                  <a:lnTo>
                    <a:pt x="141" y="197"/>
                  </a:lnTo>
                  <a:lnTo>
                    <a:pt x="129" y="192"/>
                  </a:lnTo>
                  <a:lnTo>
                    <a:pt x="117" y="185"/>
                  </a:lnTo>
                  <a:lnTo>
                    <a:pt x="110" y="178"/>
                  </a:lnTo>
                  <a:lnTo>
                    <a:pt x="95" y="170"/>
                  </a:lnTo>
                  <a:lnTo>
                    <a:pt x="87" y="166"/>
                  </a:lnTo>
                  <a:lnTo>
                    <a:pt x="78" y="166"/>
                  </a:lnTo>
                  <a:lnTo>
                    <a:pt x="67" y="161"/>
                  </a:lnTo>
                  <a:lnTo>
                    <a:pt x="54" y="156"/>
                  </a:lnTo>
                  <a:lnTo>
                    <a:pt x="46" y="156"/>
                  </a:lnTo>
                  <a:lnTo>
                    <a:pt x="35" y="156"/>
                  </a:lnTo>
                  <a:lnTo>
                    <a:pt x="19" y="148"/>
                  </a:lnTo>
                  <a:lnTo>
                    <a:pt x="0" y="144"/>
                  </a:lnTo>
                  <a:lnTo>
                    <a:pt x="5" y="139"/>
                  </a:lnTo>
                  <a:lnTo>
                    <a:pt x="32" y="124"/>
                  </a:lnTo>
                  <a:lnTo>
                    <a:pt x="48" y="121"/>
                  </a:lnTo>
                  <a:lnTo>
                    <a:pt x="71" y="115"/>
                  </a:lnTo>
                  <a:lnTo>
                    <a:pt x="107" y="102"/>
                  </a:lnTo>
                  <a:lnTo>
                    <a:pt x="144" y="63"/>
                  </a:lnTo>
                  <a:lnTo>
                    <a:pt x="197" y="39"/>
                  </a:lnTo>
                  <a:lnTo>
                    <a:pt x="270" y="8"/>
                  </a:lnTo>
                  <a:lnTo>
                    <a:pt x="343" y="0"/>
                  </a:lnTo>
                  <a:lnTo>
                    <a:pt x="413" y="8"/>
                  </a:lnTo>
                  <a:lnTo>
                    <a:pt x="459" y="25"/>
                  </a:lnTo>
                  <a:lnTo>
                    <a:pt x="468" y="25"/>
                  </a:lnTo>
                  <a:lnTo>
                    <a:pt x="478" y="31"/>
                  </a:lnTo>
                  <a:lnTo>
                    <a:pt x="499" y="39"/>
                  </a:lnTo>
                  <a:lnTo>
                    <a:pt x="511" y="48"/>
                  </a:lnTo>
                  <a:lnTo>
                    <a:pt x="522" y="56"/>
                  </a:lnTo>
                  <a:lnTo>
                    <a:pt x="535" y="63"/>
                  </a:lnTo>
                </a:path>
              </a:pathLst>
            </a:custGeom>
            <a:solidFill>
              <a:srgbClr val="FFC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102" name="Freeform 44"/>
            <p:cNvSpPr>
              <a:spLocks/>
            </p:cNvSpPr>
            <p:nvPr/>
          </p:nvSpPr>
          <p:spPr bwMode="auto">
            <a:xfrm>
              <a:off x="100" y="2115"/>
              <a:ext cx="554" cy="567"/>
            </a:xfrm>
            <a:custGeom>
              <a:avLst/>
              <a:gdLst>
                <a:gd name="T0" fmla="*/ 76 w 432"/>
                <a:gd name="T1" fmla="*/ 2569 h 429"/>
                <a:gd name="T2" fmla="*/ 0 w 432"/>
                <a:gd name="T3" fmla="*/ 2674 h 429"/>
                <a:gd name="T4" fmla="*/ 76 w 432"/>
                <a:gd name="T5" fmla="*/ 2739 h 429"/>
                <a:gd name="T6" fmla="*/ 156 w 432"/>
                <a:gd name="T7" fmla="*/ 2806 h 429"/>
                <a:gd name="T8" fmla="*/ 298 w 432"/>
                <a:gd name="T9" fmla="*/ 2806 h 429"/>
                <a:gd name="T10" fmla="*/ 404 w 432"/>
                <a:gd name="T11" fmla="*/ 2868 h 429"/>
                <a:gd name="T12" fmla="*/ 458 w 432"/>
                <a:gd name="T13" fmla="*/ 2920 h 429"/>
                <a:gd name="T14" fmla="*/ 566 w 432"/>
                <a:gd name="T15" fmla="*/ 2980 h 429"/>
                <a:gd name="T16" fmla="*/ 628 w 432"/>
                <a:gd name="T17" fmla="*/ 3017 h 429"/>
                <a:gd name="T18" fmla="*/ 709 w 432"/>
                <a:gd name="T19" fmla="*/ 3017 h 429"/>
                <a:gd name="T20" fmla="*/ 786 w 432"/>
                <a:gd name="T21" fmla="*/ 3017 h 429"/>
                <a:gd name="T22" fmla="*/ 863 w 432"/>
                <a:gd name="T23" fmla="*/ 2963 h 429"/>
                <a:gd name="T24" fmla="*/ 932 w 432"/>
                <a:gd name="T25" fmla="*/ 2905 h 429"/>
                <a:gd name="T26" fmla="*/ 995 w 432"/>
                <a:gd name="T27" fmla="*/ 2868 h 429"/>
                <a:gd name="T28" fmla="*/ 1090 w 432"/>
                <a:gd name="T29" fmla="*/ 2806 h 429"/>
                <a:gd name="T30" fmla="*/ 1207 w 432"/>
                <a:gd name="T31" fmla="*/ 2705 h 429"/>
                <a:gd name="T32" fmla="*/ 1312 w 432"/>
                <a:gd name="T33" fmla="*/ 2674 h 429"/>
                <a:gd name="T34" fmla="*/ 1372 w 432"/>
                <a:gd name="T35" fmla="*/ 2674 h 429"/>
                <a:gd name="T36" fmla="*/ 1427 w 432"/>
                <a:gd name="T37" fmla="*/ 2739 h 429"/>
                <a:gd name="T38" fmla="*/ 1495 w 432"/>
                <a:gd name="T39" fmla="*/ 2884 h 429"/>
                <a:gd name="T40" fmla="*/ 1649 w 432"/>
                <a:gd name="T41" fmla="*/ 2920 h 429"/>
                <a:gd name="T42" fmla="*/ 1780 w 432"/>
                <a:gd name="T43" fmla="*/ 2920 h 429"/>
                <a:gd name="T44" fmla="*/ 1865 w 432"/>
                <a:gd name="T45" fmla="*/ 2884 h 429"/>
                <a:gd name="T46" fmla="*/ 1980 w 432"/>
                <a:gd name="T47" fmla="*/ 2806 h 429"/>
                <a:gd name="T48" fmla="*/ 2015 w 432"/>
                <a:gd name="T49" fmla="*/ 2769 h 429"/>
                <a:gd name="T50" fmla="*/ 2078 w 432"/>
                <a:gd name="T51" fmla="*/ 2674 h 429"/>
                <a:gd name="T52" fmla="*/ 2176 w 432"/>
                <a:gd name="T53" fmla="*/ 2482 h 429"/>
                <a:gd name="T54" fmla="*/ 2240 w 432"/>
                <a:gd name="T55" fmla="*/ 2368 h 429"/>
                <a:gd name="T56" fmla="*/ 2283 w 432"/>
                <a:gd name="T57" fmla="*/ 2317 h 429"/>
                <a:gd name="T58" fmla="*/ 2335 w 432"/>
                <a:gd name="T59" fmla="*/ 2269 h 429"/>
                <a:gd name="T60" fmla="*/ 2429 w 432"/>
                <a:gd name="T61" fmla="*/ 2248 h 429"/>
                <a:gd name="T62" fmla="*/ 2458 w 432"/>
                <a:gd name="T63" fmla="*/ 2072 h 429"/>
                <a:gd name="T64" fmla="*/ 2383 w 432"/>
                <a:gd name="T65" fmla="*/ 1823 h 429"/>
                <a:gd name="T66" fmla="*/ 2238 w 432"/>
                <a:gd name="T67" fmla="*/ 1709 h 429"/>
                <a:gd name="T68" fmla="*/ 2098 w 432"/>
                <a:gd name="T69" fmla="*/ 1644 h 429"/>
                <a:gd name="T70" fmla="*/ 1926 w 432"/>
                <a:gd name="T71" fmla="*/ 1156 h 429"/>
                <a:gd name="T72" fmla="*/ 1809 w 432"/>
                <a:gd name="T73" fmla="*/ 617 h 429"/>
                <a:gd name="T74" fmla="*/ 1672 w 432"/>
                <a:gd name="T75" fmla="*/ 178 h 429"/>
                <a:gd name="T76" fmla="*/ 1597 w 432"/>
                <a:gd name="T77" fmla="*/ 0 h 429"/>
                <a:gd name="T78" fmla="*/ 1548 w 432"/>
                <a:gd name="T79" fmla="*/ 359 h 429"/>
                <a:gd name="T80" fmla="*/ 1524 w 432"/>
                <a:gd name="T81" fmla="*/ 300 h 429"/>
                <a:gd name="T82" fmla="*/ 1449 w 432"/>
                <a:gd name="T83" fmla="*/ 461 h 429"/>
                <a:gd name="T84" fmla="*/ 1427 w 432"/>
                <a:gd name="T85" fmla="*/ 617 h 429"/>
                <a:gd name="T86" fmla="*/ 1372 w 432"/>
                <a:gd name="T87" fmla="*/ 862 h 429"/>
                <a:gd name="T88" fmla="*/ 1299 w 432"/>
                <a:gd name="T89" fmla="*/ 827 h 429"/>
                <a:gd name="T90" fmla="*/ 1245 w 432"/>
                <a:gd name="T91" fmla="*/ 917 h 429"/>
                <a:gd name="T92" fmla="*/ 1194 w 432"/>
                <a:gd name="T93" fmla="*/ 965 h 429"/>
                <a:gd name="T94" fmla="*/ 1118 w 432"/>
                <a:gd name="T95" fmla="*/ 867 h 429"/>
                <a:gd name="T96" fmla="*/ 1036 w 432"/>
                <a:gd name="T97" fmla="*/ 794 h 429"/>
                <a:gd name="T98" fmla="*/ 984 w 432"/>
                <a:gd name="T99" fmla="*/ 730 h 429"/>
                <a:gd name="T100" fmla="*/ 932 w 432"/>
                <a:gd name="T101" fmla="*/ 794 h 429"/>
                <a:gd name="T102" fmla="*/ 872 w 432"/>
                <a:gd name="T103" fmla="*/ 862 h 429"/>
                <a:gd name="T104" fmla="*/ 808 w 432"/>
                <a:gd name="T105" fmla="*/ 965 h 429"/>
                <a:gd name="T106" fmla="*/ 737 w 432"/>
                <a:gd name="T107" fmla="*/ 1064 h 429"/>
                <a:gd name="T108" fmla="*/ 689 w 432"/>
                <a:gd name="T109" fmla="*/ 1221 h 429"/>
                <a:gd name="T110" fmla="*/ 604 w 432"/>
                <a:gd name="T111" fmla="*/ 1270 h 429"/>
                <a:gd name="T112" fmla="*/ 525 w 432"/>
                <a:gd name="T113" fmla="*/ 1326 h 429"/>
                <a:gd name="T114" fmla="*/ 458 w 432"/>
                <a:gd name="T115" fmla="*/ 1386 h 429"/>
                <a:gd name="T116" fmla="*/ 281 w 432"/>
                <a:gd name="T117" fmla="*/ 2210 h 429"/>
                <a:gd name="T118" fmla="*/ 145 w 432"/>
                <a:gd name="T119" fmla="*/ 2448 h 429"/>
                <a:gd name="T120" fmla="*/ 76 w 432"/>
                <a:gd name="T121" fmla="*/ 2569 h 42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32"/>
                <a:gd name="T184" fmla="*/ 0 h 429"/>
                <a:gd name="T185" fmla="*/ 432 w 432"/>
                <a:gd name="T186" fmla="*/ 429 h 42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32" h="429">
                  <a:moveTo>
                    <a:pt x="13" y="365"/>
                  </a:moveTo>
                  <a:lnTo>
                    <a:pt x="0" y="380"/>
                  </a:lnTo>
                  <a:lnTo>
                    <a:pt x="13" y="389"/>
                  </a:lnTo>
                  <a:lnTo>
                    <a:pt x="27" y="398"/>
                  </a:lnTo>
                  <a:lnTo>
                    <a:pt x="52" y="398"/>
                  </a:lnTo>
                  <a:lnTo>
                    <a:pt x="71" y="407"/>
                  </a:lnTo>
                  <a:lnTo>
                    <a:pt x="80" y="414"/>
                  </a:lnTo>
                  <a:lnTo>
                    <a:pt x="99" y="423"/>
                  </a:lnTo>
                  <a:lnTo>
                    <a:pt x="110" y="428"/>
                  </a:lnTo>
                  <a:lnTo>
                    <a:pt x="124" y="428"/>
                  </a:lnTo>
                  <a:lnTo>
                    <a:pt x="138" y="428"/>
                  </a:lnTo>
                  <a:lnTo>
                    <a:pt x="151" y="421"/>
                  </a:lnTo>
                  <a:lnTo>
                    <a:pt x="164" y="412"/>
                  </a:lnTo>
                  <a:lnTo>
                    <a:pt x="175" y="407"/>
                  </a:lnTo>
                  <a:lnTo>
                    <a:pt x="191" y="398"/>
                  </a:lnTo>
                  <a:lnTo>
                    <a:pt x="211" y="384"/>
                  </a:lnTo>
                  <a:lnTo>
                    <a:pt x="230" y="380"/>
                  </a:lnTo>
                  <a:lnTo>
                    <a:pt x="240" y="380"/>
                  </a:lnTo>
                  <a:lnTo>
                    <a:pt x="250" y="389"/>
                  </a:lnTo>
                  <a:lnTo>
                    <a:pt x="262" y="409"/>
                  </a:lnTo>
                  <a:lnTo>
                    <a:pt x="289" y="414"/>
                  </a:lnTo>
                  <a:lnTo>
                    <a:pt x="312" y="414"/>
                  </a:lnTo>
                  <a:lnTo>
                    <a:pt x="327" y="409"/>
                  </a:lnTo>
                  <a:lnTo>
                    <a:pt x="347" y="398"/>
                  </a:lnTo>
                  <a:lnTo>
                    <a:pt x="353" y="393"/>
                  </a:lnTo>
                  <a:lnTo>
                    <a:pt x="364" y="380"/>
                  </a:lnTo>
                  <a:lnTo>
                    <a:pt x="382" y="352"/>
                  </a:lnTo>
                  <a:lnTo>
                    <a:pt x="393" y="336"/>
                  </a:lnTo>
                  <a:lnTo>
                    <a:pt x="400" y="328"/>
                  </a:lnTo>
                  <a:lnTo>
                    <a:pt x="409" y="322"/>
                  </a:lnTo>
                  <a:lnTo>
                    <a:pt x="426" y="319"/>
                  </a:lnTo>
                  <a:lnTo>
                    <a:pt x="431" y="294"/>
                  </a:lnTo>
                  <a:lnTo>
                    <a:pt x="418" y="259"/>
                  </a:lnTo>
                  <a:lnTo>
                    <a:pt x="392" y="243"/>
                  </a:lnTo>
                  <a:lnTo>
                    <a:pt x="368" y="234"/>
                  </a:lnTo>
                  <a:lnTo>
                    <a:pt x="338" y="164"/>
                  </a:lnTo>
                  <a:lnTo>
                    <a:pt x="317" y="88"/>
                  </a:lnTo>
                  <a:lnTo>
                    <a:pt x="293" y="25"/>
                  </a:lnTo>
                  <a:lnTo>
                    <a:pt x="280" y="0"/>
                  </a:lnTo>
                  <a:lnTo>
                    <a:pt x="271" y="51"/>
                  </a:lnTo>
                  <a:lnTo>
                    <a:pt x="267" y="42"/>
                  </a:lnTo>
                  <a:lnTo>
                    <a:pt x="254" y="65"/>
                  </a:lnTo>
                  <a:lnTo>
                    <a:pt x="250" y="88"/>
                  </a:lnTo>
                  <a:lnTo>
                    <a:pt x="240" y="122"/>
                  </a:lnTo>
                  <a:lnTo>
                    <a:pt x="228" y="118"/>
                  </a:lnTo>
                  <a:lnTo>
                    <a:pt x="218" y="130"/>
                  </a:lnTo>
                  <a:lnTo>
                    <a:pt x="209" y="137"/>
                  </a:lnTo>
                  <a:lnTo>
                    <a:pt x="196" y="123"/>
                  </a:lnTo>
                  <a:lnTo>
                    <a:pt x="182" y="113"/>
                  </a:lnTo>
                  <a:lnTo>
                    <a:pt x="172" y="104"/>
                  </a:lnTo>
                  <a:lnTo>
                    <a:pt x="164" y="113"/>
                  </a:lnTo>
                  <a:lnTo>
                    <a:pt x="153" y="122"/>
                  </a:lnTo>
                  <a:lnTo>
                    <a:pt x="142" y="137"/>
                  </a:lnTo>
                  <a:lnTo>
                    <a:pt x="129" y="151"/>
                  </a:lnTo>
                  <a:lnTo>
                    <a:pt x="121" y="173"/>
                  </a:lnTo>
                  <a:lnTo>
                    <a:pt x="106" y="180"/>
                  </a:lnTo>
                  <a:lnTo>
                    <a:pt x="92" y="188"/>
                  </a:lnTo>
                  <a:lnTo>
                    <a:pt x="80" y="197"/>
                  </a:lnTo>
                  <a:lnTo>
                    <a:pt x="49" y="314"/>
                  </a:lnTo>
                  <a:lnTo>
                    <a:pt x="26" y="347"/>
                  </a:lnTo>
                  <a:lnTo>
                    <a:pt x="13" y="365"/>
                  </a:lnTo>
                </a:path>
              </a:pathLst>
            </a:custGeom>
            <a:solidFill>
              <a:srgbClr val="00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grpSp>
          <p:nvGrpSpPr>
            <p:cNvPr id="103" name="Group 45"/>
            <p:cNvGrpSpPr>
              <a:grpSpLocks/>
            </p:cNvGrpSpPr>
            <p:nvPr/>
          </p:nvGrpSpPr>
          <p:grpSpPr bwMode="auto">
            <a:xfrm>
              <a:off x="117" y="2293"/>
              <a:ext cx="185" cy="348"/>
              <a:chOff x="655" y="2927"/>
              <a:chExt cx="144" cy="263"/>
            </a:xfrm>
          </p:grpSpPr>
          <p:sp>
            <p:nvSpPr>
              <p:cNvPr id="258" name="Freeform 46"/>
              <p:cNvSpPr>
                <a:spLocks/>
              </p:cNvSpPr>
              <p:nvPr/>
            </p:nvSpPr>
            <p:spPr bwMode="auto">
              <a:xfrm>
                <a:off x="706" y="2927"/>
                <a:ext cx="93" cy="207"/>
              </a:xfrm>
              <a:custGeom>
                <a:avLst/>
                <a:gdLst>
                  <a:gd name="T0" fmla="*/ 28 w 93"/>
                  <a:gd name="T1" fmla="*/ 182 h 207"/>
                  <a:gd name="T2" fmla="*/ 28 w 93"/>
                  <a:gd name="T3" fmla="*/ 206 h 207"/>
                  <a:gd name="T4" fmla="*/ 88 w 93"/>
                  <a:gd name="T5" fmla="*/ 65 h 207"/>
                  <a:gd name="T6" fmla="*/ 92 w 93"/>
                  <a:gd name="T7" fmla="*/ 24 h 207"/>
                  <a:gd name="T8" fmla="*/ 92 w 93"/>
                  <a:gd name="T9" fmla="*/ 0 h 207"/>
                  <a:gd name="T10" fmla="*/ 71 w 93"/>
                  <a:gd name="T11" fmla="*/ 24 h 207"/>
                  <a:gd name="T12" fmla="*/ 55 w 93"/>
                  <a:gd name="T13" fmla="*/ 65 h 207"/>
                  <a:gd name="T14" fmla="*/ 24 w 93"/>
                  <a:gd name="T15" fmla="*/ 82 h 207"/>
                  <a:gd name="T16" fmla="*/ 12 w 93"/>
                  <a:gd name="T17" fmla="*/ 109 h 207"/>
                  <a:gd name="T18" fmla="*/ 0 w 93"/>
                  <a:gd name="T19" fmla="*/ 158 h 207"/>
                  <a:gd name="T20" fmla="*/ 16 w 93"/>
                  <a:gd name="T21" fmla="*/ 133 h 207"/>
                  <a:gd name="T22" fmla="*/ 51 w 93"/>
                  <a:gd name="T23" fmla="*/ 109 h 207"/>
                  <a:gd name="T24" fmla="*/ 28 w 93"/>
                  <a:gd name="T25" fmla="*/ 182 h 20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3"/>
                  <a:gd name="T40" fmla="*/ 0 h 207"/>
                  <a:gd name="T41" fmla="*/ 93 w 93"/>
                  <a:gd name="T42" fmla="*/ 207 h 20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3" h="207">
                    <a:moveTo>
                      <a:pt x="28" y="182"/>
                    </a:moveTo>
                    <a:lnTo>
                      <a:pt x="28" y="206"/>
                    </a:lnTo>
                    <a:lnTo>
                      <a:pt x="88" y="65"/>
                    </a:lnTo>
                    <a:lnTo>
                      <a:pt x="92" y="24"/>
                    </a:lnTo>
                    <a:lnTo>
                      <a:pt x="92" y="0"/>
                    </a:lnTo>
                    <a:lnTo>
                      <a:pt x="71" y="24"/>
                    </a:lnTo>
                    <a:lnTo>
                      <a:pt x="55" y="65"/>
                    </a:lnTo>
                    <a:lnTo>
                      <a:pt x="24" y="82"/>
                    </a:lnTo>
                    <a:lnTo>
                      <a:pt x="12" y="109"/>
                    </a:lnTo>
                    <a:lnTo>
                      <a:pt x="0" y="158"/>
                    </a:lnTo>
                    <a:lnTo>
                      <a:pt x="16" y="133"/>
                    </a:lnTo>
                    <a:lnTo>
                      <a:pt x="51" y="109"/>
                    </a:lnTo>
                    <a:lnTo>
                      <a:pt x="28" y="182"/>
                    </a:lnTo>
                  </a:path>
                </a:pathLst>
              </a:custGeom>
              <a:solidFill>
                <a:srgbClr val="00A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59" name="Freeform 47"/>
              <p:cNvSpPr>
                <a:spLocks/>
              </p:cNvSpPr>
              <p:nvPr/>
            </p:nvSpPr>
            <p:spPr bwMode="auto">
              <a:xfrm>
                <a:off x="670" y="3000"/>
                <a:ext cx="49" cy="137"/>
              </a:xfrm>
              <a:custGeom>
                <a:avLst/>
                <a:gdLst>
                  <a:gd name="T0" fmla="*/ 48 w 49"/>
                  <a:gd name="T1" fmla="*/ 0 h 137"/>
                  <a:gd name="T2" fmla="*/ 20 w 49"/>
                  <a:gd name="T3" fmla="*/ 105 h 137"/>
                  <a:gd name="T4" fmla="*/ 0 w 49"/>
                  <a:gd name="T5" fmla="*/ 136 h 137"/>
                  <a:gd name="T6" fmla="*/ 13 w 49"/>
                  <a:gd name="T7" fmla="*/ 97 h 137"/>
                  <a:gd name="T8" fmla="*/ 21 w 49"/>
                  <a:gd name="T9" fmla="*/ 79 h 137"/>
                  <a:gd name="T10" fmla="*/ 28 w 49"/>
                  <a:gd name="T11" fmla="*/ 54 h 137"/>
                  <a:gd name="T12" fmla="*/ 48 w 49"/>
                  <a:gd name="T13" fmla="*/ 0 h 13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9"/>
                  <a:gd name="T22" fmla="*/ 0 h 137"/>
                  <a:gd name="T23" fmla="*/ 49 w 49"/>
                  <a:gd name="T24" fmla="*/ 137 h 13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9" h="137">
                    <a:moveTo>
                      <a:pt x="48" y="0"/>
                    </a:moveTo>
                    <a:lnTo>
                      <a:pt x="20" y="105"/>
                    </a:lnTo>
                    <a:lnTo>
                      <a:pt x="0" y="136"/>
                    </a:lnTo>
                    <a:lnTo>
                      <a:pt x="13" y="97"/>
                    </a:lnTo>
                    <a:lnTo>
                      <a:pt x="21" y="79"/>
                    </a:lnTo>
                    <a:lnTo>
                      <a:pt x="28" y="54"/>
                    </a:lnTo>
                    <a:lnTo>
                      <a:pt x="48" y="0"/>
                    </a:lnTo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grpSp>
            <p:nvGrpSpPr>
              <p:cNvPr id="260" name="Group 48"/>
              <p:cNvGrpSpPr>
                <a:grpSpLocks/>
              </p:cNvGrpSpPr>
              <p:nvPr/>
            </p:nvGrpSpPr>
            <p:grpSpPr bwMode="auto">
              <a:xfrm>
                <a:off x="655" y="3122"/>
                <a:ext cx="76" cy="68"/>
                <a:chOff x="655" y="3122"/>
                <a:chExt cx="76" cy="68"/>
              </a:xfrm>
            </p:grpSpPr>
            <p:sp>
              <p:nvSpPr>
                <p:cNvPr id="261" name="Freeform 49"/>
                <p:cNvSpPr>
                  <a:spLocks/>
                </p:cNvSpPr>
                <p:nvPr/>
              </p:nvSpPr>
              <p:spPr bwMode="auto">
                <a:xfrm>
                  <a:off x="655" y="3122"/>
                  <a:ext cx="76" cy="68"/>
                </a:xfrm>
                <a:custGeom>
                  <a:avLst/>
                  <a:gdLst>
                    <a:gd name="T0" fmla="*/ 14 w 76"/>
                    <a:gd name="T1" fmla="*/ 67 h 68"/>
                    <a:gd name="T2" fmla="*/ 0 w 76"/>
                    <a:gd name="T3" fmla="*/ 60 h 68"/>
                    <a:gd name="T4" fmla="*/ 30 w 76"/>
                    <a:gd name="T5" fmla="*/ 21 h 68"/>
                    <a:gd name="T6" fmla="*/ 55 w 76"/>
                    <a:gd name="T7" fmla="*/ 0 h 68"/>
                    <a:gd name="T8" fmla="*/ 75 w 76"/>
                    <a:gd name="T9" fmla="*/ 0 h 68"/>
                    <a:gd name="T10" fmla="*/ 75 w 76"/>
                    <a:gd name="T11" fmla="*/ 21 h 68"/>
                    <a:gd name="T12" fmla="*/ 63 w 76"/>
                    <a:gd name="T13" fmla="*/ 52 h 68"/>
                    <a:gd name="T14" fmla="*/ 38 w 76"/>
                    <a:gd name="T15" fmla="*/ 67 h 68"/>
                    <a:gd name="T16" fmla="*/ 14 w 76"/>
                    <a:gd name="T17" fmla="*/ 67 h 6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76"/>
                    <a:gd name="T28" fmla="*/ 0 h 68"/>
                    <a:gd name="T29" fmla="*/ 76 w 76"/>
                    <a:gd name="T30" fmla="*/ 68 h 6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76" h="68">
                      <a:moveTo>
                        <a:pt x="14" y="67"/>
                      </a:moveTo>
                      <a:lnTo>
                        <a:pt x="0" y="60"/>
                      </a:lnTo>
                      <a:lnTo>
                        <a:pt x="30" y="21"/>
                      </a:lnTo>
                      <a:lnTo>
                        <a:pt x="55" y="0"/>
                      </a:lnTo>
                      <a:lnTo>
                        <a:pt x="75" y="0"/>
                      </a:lnTo>
                      <a:lnTo>
                        <a:pt x="75" y="21"/>
                      </a:lnTo>
                      <a:lnTo>
                        <a:pt x="63" y="52"/>
                      </a:lnTo>
                      <a:lnTo>
                        <a:pt x="38" y="67"/>
                      </a:lnTo>
                      <a:lnTo>
                        <a:pt x="14" y="67"/>
                      </a:lnTo>
                    </a:path>
                  </a:pathLst>
                </a:cu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600"/>
                </a:p>
              </p:txBody>
            </p:sp>
            <p:sp>
              <p:nvSpPr>
                <p:cNvPr id="262" name="Freeform 50"/>
                <p:cNvSpPr>
                  <a:spLocks/>
                </p:cNvSpPr>
                <p:nvPr/>
              </p:nvSpPr>
              <p:spPr bwMode="auto">
                <a:xfrm>
                  <a:off x="670" y="3130"/>
                  <a:ext cx="56" cy="60"/>
                </a:xfrm>
                <a:custGeom>
                  <a:avLst/>
                  <a:gdLst>
                    <a:gd name="T0" fmla="*/ 0 w 56"/>
                    <a:gd name="T1" fmla="*/ 59 h 60"/>
                    <a:gd name="T2" fmla="*/ 16 w 56"/>
                    <a:gd name="T3" fmla="*/ 21 h 60"/>
                    <a:gd name="T4" fmla="*/ 55 w 56"/>
                    <a:gd name="T5" fmla="*/ 0 h 60"/>
                    <a:gd name="T6" fmla="*/ 32 w 56"/>
                    <a:gd name="T7" fmla="*/ 37 h 60"/>
                    <a:gd name="T8" fmla="*/ 24 w 56"/>
                    <a:gd name="T9" fmla="*/ 59 h 60"/>
                    <a:gd name="T10" fmla="*/ 0 w 56"/>
                    <a:gd name="T11" fmla="*/ 59 h 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60"/>
                    <a:gd name="T20" fmla="*/ 56 w 56"/>
                    <a:gd name="T21" fmla="*/ 60 h 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60">
                      <a:moveTo>
                        <a:pt x="0" y="59"/>
                      </a:moveTo>
                      <a:lnTo>
                        <a:pt x="16" y="21"/>
                      </a:lnTo>
                      <a:lnTo>
                        <a:pt x="55" y="0"/>
                      </a:lnTo>
                      <a:lnTo>
                        <a:pt x="32" y="37"/>
                      </a:lnTo>
                      <a:lnTo>
                        <a:pt x="24" y="59"/>
                      </a:lnTo>
                      <a:lnTo>
                        <a:pt x="0" y="59"/>
                      </a:lnTo>
                    </a:path>
                  </a:pathLst>
                </a:cu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1600"/>
                </a:p>
              </p:txBody>
            </p:sp>
          </p:grpSp>
        </p:grpSp>
        <p:grpSp>
          <p:nvGrpSpPr>
            <p:cNvPr id="104" name="Group 51"/>
            <p:cNvGrpSpPr>
              <a:grpSpLocks/>
            </p:cNvGrpSpPr>
            <p:nvPr/>
          </p:nvGrpSpPr>
          <p:grpSpPr bwMode="auto">
            <a:xfrm>
              <a:off x="113" y="2115"/>
              <a:ext cx="590" cy="540"/>
              <a:chOff x="702" y="2792"/>
              <a:chExt cx="309" cy="409"/>
            </a:xfrm>
          </p:grpSpPr>
          <p:sp>
            <p:nvSpPr>
              <p:cNvPr id="248" name="Freeform 52"/>
              <p:cNvSpPr>
                <a:spLocks/>
              </p:cNvSpPr>
              <p:nvPr/>
            </p:nvSpPr>
            <p:spPr bwMode="auto">
              <a:xfrm>
                <a:off x="766" y="3043"/>
                <a:ext cx="28" cy="156"/>
              </a:xfrm>
              <a:custGeom>
                <a:avLst/>
                <a:gdLst>
                  <a:gd name="T0" fmla="*/ 3 w 28"/>
                  <a:gd name="T1" fmla="*/ 72 h 156"/>
                  <a:gd name="T2" fmla="*/ 0 w 28"/>
                  <a:gd name="T3" fmla="*/ 115 h 156"/>
                  <a:gd name="T4" fmla="*/ 0 w 28"/>
                  <a:gd name="T5" fmla="*/ 155 h 156"/>
                  <a:gd name="T6" fmla="*/ 17 w 28"/>
                  <a:gd name="T7" fmla="*/ 122 h 156"/>
                  <a:gd name="T8" fmla="*/ 23 w 28"/>
                  <a:gd name="T9" fmla="*/ 88 h 156"/>
                  <a:gd name="T10" fmla="*/ 27 w 28"/>
                  <a:gd name="T11" fmla="*/ 0 h 156"/>
                  <a:gd name="T12" fmla="*/ 10 w 28"/>
                  <a:gd name="T13" fmla="*/ 40 h 156"/>
                  <a:gd name="T14" fmla="*/ 3 w 28"/>
                  <a:gd name="T15" fmla="*/ 72 h 15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"/>
                  <a:gd name="T25" fmla="*/ 0 h 156"/>
                  <a:gd name="T26" fmla="*/ 28 w 28"/>
                  <a:gd name="T27" fmla="*/ 156 h 15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" h="156">
                    <a:moveTo>
                      <a:pt x="3" y="72"/>
                    </a:moveTo>
                    <a:lnTo>
                      <a:pt x="0" y="115"/>
                    </a:lnTo>
                    <a:lnTo>
                      <a:pt x="0" y="155"/>
                    </a:lnTo>
                    <a:lnTo>
                      <a:pt x="17" y="122"/>
                    </a:lnTo>
                    <a:lnTo>
                      <a:pt x="23" y="88"/>
                    </a:lnTo>
                    <a:lnTo>
                      <a:pt x="27" y="0"/>
                    </a:lnTo>
                    <a:lnTo>
                      <a:pt x="10" y="40"/>
                    </a:lnTo>
                    <a:lnTo>
                      <a:pt x="3" y="72"/>
                    </a:lnTo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49" name="Freeform 53"/>
              <p:cNvSpPr>
                <a:spLocks/>
              </p:cNvSpPr>
              <p:nvPr/>
            </p:nvSpPr>
            <p:spPr bwMode="auto">
              <a:xfrm>
                <a:off x="805" y="2917"/>
                <a:ext cx="35" cy="74"/>
              </a:xfrm>
              <a:custGeom>
                <a:avLst/>
                <a:gdLst>
                  <a:gd name="T0" fmla="*/ 12 w 35"/>
                  <a:gd name="T1" fmla="*/ 0 h 74"/>
                  <a:gd name="T2" fmla="*/ 34 w 35"/>
                  <a:gd name="T3" fmla="*/ 21 h 74"/>
                  <a:gd name="T4" fmla="*/ 12 w 35"/>
                  <a:gd name="T5" fmla="*/ 44 h 74"/>
                  <a:gd name="T6" fmla="*/ 0 w 35"/>
                  <a:gd name="T7" fmla="*/ 73 h 74"/>
                  <a:gd name="T8" fmla="*/ 8 w 35"/>
                  <a:gd name="T9" fmla="*/ 21 h 74"/>
                  <a:gd name="T10" fmla="*/ 12 w 35"/>
                  <a:gd name="T11" fmla="*/ 0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74"/>
                  <a:gd name="T20" fmla="*/ 35 w 35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74">
                    <a:moveTo>
                      <a:pt x="12" y="0"/>
                    </a:moveTo>
                    <a:lnTo>
                      <a:pt x="34" y="21"/>
                    </a:lnTo>
                    <a:lnTo>
                      <a:pt x="12" y="44"/>
                    </a:lnTo>
                    <a:lnTo>
                      <a:pt x="0" y="73"/>
                    </a:lnTo>
                    <a:lnTo>
                      <a:pt x="8" y="21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50" name="Freeform 54"/>
              <p:cNvSpPr>
                <a:spLocks/>
              </p:cNvSpPr>
              <p:nvPr/>
            </p:nvSpPr>
            <p:spPr bwMode="auto">
              <a:xfrm>
                <a:off x="801" y="2970"/>
                <a:ext cx="39" cy="147"/>
              </a:xfrm>
              <a:custGeom>
                <a:avLst/>
                <a:gdLst>
                  <a:gd name="T0" fmla="*/ 38 w 39"/>
                  <a:gd name="T1" fmla="*/ 0 h 147"/>
                  <a:gd name="T2" fmla="*/ 12 w 39"/>
                  <a:gd name="T3" fmla="*/ 40 h 147"/>
                  <a:gd name="T4" fmla="*/ 8 w 39"/>
                  <a:gd name="T5" fmla="*/ 90 h 147"/>
                  <a:gd name="T6" fmla="*/ 0 w 39"/>
                  <a:gd name="T7" fmla="*/ 146 h 147"/>
                  <a:gd name="T8" fmla="*/ 27 w 39"/>
                  <a:gd name="T9" fmla="*/ 66 h 147"/>
                  <a:gd name="T10" fmla="*/ 38 w 39"/>
                  <a:gd name="T11" fmla="*/ 90 h 147"/>
                  <a:gd name="T12" fmla="*/ 38 w 39"/>
                  <a:gd name="T13" fmla="*/ 40 h 147"/>
                  <a:gd name="T14" fmla="*/ 38 w 39"/>
                  <a:gd name="T15" fmla="*/ 0 h 14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9"/>
                  <a:gd name="T25" fmla="*/ 0 h 147"/>
                  <a:gd name="T26" fmla="*/ 39 w 39"/>
                  <a:gd name="T27" fmla="*/ 147 h 14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9" h="147">
                    <a:moveTo>
                      <a:pt x="38" y="0"/>
                    </a:moveTo>
                    <a:lnTo>
                      <a:pt x="12" y="40"/>
                    </a:lnTo>
                    <a:lnTo>
                      <a:pt x="8" y="90"/>
                    </a:lnTo>
                    <a:lnTo>
                      <a:pt x="0" y="146"/>
                    </a:lnTo>
                    <a:lnTo>
                      <a:pt x="27" y="66"/>
                    </a:lnTo>
                    <a:lnTo>
                      <a:pt x="38" y="90"/>
                    </a:lnTo>
                    <a:lnTo>
                      <a:pt x="38" y="40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51" name="Freeform 55"/>
              <p:cNvSpPr>
                <a:spLocks/>
              </p:cNvSpPr>
              <p:nvPr/>
            </p:nvSpPr>
            <p:spPr bwMode="auto">
              <a:xfrm>
                <a:off x="805" y="3060"/>
                <a:ext cx="43" cy="139"/>
              </a:xfrm>
              <a:custGeom>
                <a:avLst/>
                <a:gdLst>
                  <a:gd name="T0" fmla="*/ 27 w 43"/>
                  <a:gd name="T1" fmla="*/ 0 h 139"/>
                  <a:gd name="T2" fmla="*/ 0 w 43"/>
                  <a:gd name="T3" fmla="*/ 64 h 139"/>
                  <a:gd name="T4" fmla="*/ 12 w 43"/>
                  <a:gd name="T5" fmla="*/ 48 h 139"/>
                  <a:gd name="T6" fmla="*/ 4 w 43"/>
                  <a:gd name="T7" fmla="*/ 105 h 139"/>
                  <a:gd name="T8" fmla="*/ 4 w 43"/>
                  <a:gd name="T9" fmla="*/ 138 h 139"/>
                  <a:gd name="T10" fmla="*/ 23 w 43"/>
                  <a:gd name="T11" fmla="*/ 87 h 139"/>
                  <a:gd name="T12" fmla="*/ 27 w 43"/>
                  <a:gd name="T13" fmla="*/ 64 h 139"/>
                  <a:gd name="T14" fmla="*/ 42 w 43"/>
                  <a:gd name="T15" fmla="*/ 39 h 139"/>
                  <a:gd name="T16" fmla="*/ 27 w 43"/>
                  <a:gd name="T17" fmla="*/ 0 h 13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3"/>
                  <a:gd name="T28" fmla="*/ 0 h 139"/>
                  <a:gd name="T29" fmla="*/ 43 w 43"/>
                  <a:gd name="T30" fmla="*/ 139 h 13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3" h="139">
                    <a:moveTo>
                      <a:pt x="27" y="0"/>
                    </a:moveTo>
                    <a:lnTo>
                      <a:pt x="0" y="64"/>
                    </a:lnTo>
                    <a:lnTo>
                      <a:pt x="12" y="48"/>
                    </a:lnTo>
                    <a:lnTo>
                      <a:pt x="4" y="105"/>
                    </a:lnTo>
                    <a:lnTo>
                      <a:pt x="4" y="138"/>
                    </a:lnTo>
                    <a:lnTo>
                      <a:pt x="23" y="87"/>
                    </a:lnTo>
                    <a:lnTo>
                      <a:pt x="27" y="64"/>
                    </a:lnTo>
                    <a:lnTo>
                      <a:pt x="42" y="39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52" name="Freeform 56"/>
              <p:cNvSpPr>
                <a:spLocks/>
              </p:cNvSpPr>
              <p:nvPr/>
            </p:nvSpPr>
            <p:spPr bwMode="auto">
              <a:xfrm>
                <a:off x="838" y="3014"/>
                <a:ext cx="69" cy="176"/>
              </a:xfrm>
              <a:custGeom>
                <a:avLst/>
                <a:gdLst>
                  <a:gd name="T0" fmla="*/ 0 w 69"/>
                  <a:gd name="T1" fmla="*/ 175 h 176"/>
                  <a:gd name="T2" fmla="*/ 20 w 69"/>
                  <a:gd name="T3" fmla="*/ 162 h 176"/>
                  <a:gd name="T4" fmla="*/ 35 w 69"/>
                  <a:gd name="T5" fmla="*/ 158 h 176"/>
                  <a:gd name="T6" fmla="*/ 43 w 69"/>
                  <a:gd name="T7" fmla="*/ 158 h 176"/>
                  <a:gd name="T8" fmla="*/ 52 w 69"/>
                  <a:gd name="T9" fmla="*/ 167 h 176"/>
                  <a:gd name="T10" fmla="*/ 68 w 69"/>
                  <a:gd name="T11" fmla="*/ 123 h 176"/>
                  <a:gd name="T12" fmla="*/ 57 w 69"/>
                  <a:gd name="T13" fmla="*/ 76 h 176"/>
                  <a:gd name="T14" fmla="*/ 52 w 69"/>
                  <a:gd name="T15" fmla="*/ 59 h 176"/>
                  <a:gd name="T16" fmla="*/ 52 w 69"/>
                  <a:gd name="T17" fmla="*/ 0 h 176"/>
                  <a:gd name="T18" fmla="*/ 28 w 69"/>
                  <a:gd name="T19" fmla="*/ 99 h 176"/>
                  <a:gd name="T20" fmla="*/ 8 w 69"/>
                  <a:gd name="T21" fmla="*/ 131 h 176"/>
                  <a:gd name="T22" fmla="*/ 0 w 69"/>
                  <a:gd name="T23" fmla="*/ 175 h 1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9"/>
                  <a:gd name="T37" fmla="*/ 0 h 176"/>
                  <a:gd name="T38" fmla="*/ 69 w 69"/>
                  <a:gd name="T39" fmla="*/ 176 h 17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9" h="176">
                    <a:moveTo>
                      <a:pt x="0" y="175"/>
                    </a:moveTo>
                    <a:lnTo>
                      <a:pt x="20" y="162"/>
                    </a:lnTo>
                    <a:lnTo>
                      <a:pt x="35" y="158"/>
                    </a:lnTo>
                    <a:lnTo>
                      <a:pt x="43" y="158"/>
                    </a:lnTo>
                    <a:lnTo>
                      <a:pt x="52" y="167"/>
                    </a:lnTo>
                    <a:lnTo>
                      <a:pt x="68" y="123"/>
                    </a:lnTo>
                    <a:lnTo>
                      <a:pt x="57" y="76"/>
                    </a:lnTo>
                    <a:lnTo>
                      <a:pt x="52" y="59"/>
                    </a:lnTo>
                    <a:lnTo>
                      <a:pt x="52" y="0"/>
                    </a:lnTo>
                    <a:lnTo>
                      <a:pt x="28" y="99"/>
                    </a:lnTo>
                    <a:lnTo>
                      <a:pt x="8" y="131"/>
                    </a:lnTo>
                    <a:lnTo>
                      <a:pt x="0" y="175"/>
                    </a:lnTo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53" name="Freeform 57"/>
              <p:cNvSpPr>
                <a:spLocks/>
              </p:cNvSpPr>
              <p:nvPr/>
            </p:nvSpPr>
            <p:spPr bwMode="auto">
              <a:xfrm>
                <a:off x="855" y="2890"/>
                <a:ext cx="64" cy="244"/>
              </a:xfrm>
              <a:custGeom>
                <a:avLst/>
                <a:gdLst>
                  <a:gd name="T0" fmla="*/ 37 w 64"/>
                  <a:gd name="T1" fmla="*/ 117 h 244"/>
                  <a:gd name="T2" fmla="*/ 37 w 64"/>
                  <a:gd name="T3" fmla="*/ 178 h 244"/>
                  <a:gd name="T4" fmla="*/ 52 w 64"/>
                  <a:gd name="T5" fmla="*/ 243 h 244"/>
                  <a:gd name="T6" fmla="*/ 52 w 64"/>
                  <a:gd name="T7" fmla="*/ 236 h 244"/>
                  <a:gd name="T8" fmla="*/ 52 w 64"/>
                  <a:gd name="T9" fmla="*/ 205 h 244"/>
                  <a:gd name="T10" fmla="*/ 56 w 64"/>
                  <a:gd name="T11" fmla="*/ 186 h 244"/>
                  <a:gd name="T12" fmla="*/ 63 w 64"/>
                  <a:gd name="T13" fmla="*/ 159 h 244"/>
                  <a:gd name="T14" fmla="*/ 61 w 64"/>
                  <a:gd name="T15" fmla="*/ 145 h 244"/>
                  <a:gd name="T16" fmla="*/ 61 w 64"/>
                  <a:gd name="T17" fmla="*/ 76 h 244"/>
                  <a:gd name="T18" fmla="*/ 45 w 64"/>
                  <a:gd name="T19" fmla="*/ 0 h 244"/>
                  <a:gd name="T20" fmla="*/ 33 w 64"/>
                  <a:gd name="T21" fmla="*/ 26 h 244"/>
                  <a:gd name="T22" fmla="*/ 4 w 64"/>
                  <a:gd name="T23" fmla="*/ 59 h 244"/>
                  <a:gd name="T24" fmla="*/ 0 w 64"/>
                  <a:gd name="T25" fmla="*/ 100 h 244"/>
                  <a:gd name="T26" fmla="*/ 0 w 64"/>
                  <a:gd name="T27" fmla="*/ 145 h 244"/>
                  <a:gd name="T28" fmla="*/ 16 w 64"/>
                  <a:gd name="T29" fmla="*/ 91 h 244"/>
                  <a:gd name="T30" fmla="*/ 45 w 64"/>
                  <a:gd name="T31" fmla="*/ 41 h 244"/>
                  <a:gd name="T32" fmla="*/ 37 w 64"/>
                  <a:gd name="T33" fmla="*/ 91 h 244"/>
                  <a:gd name="T34" fmla="*/ 24 w 64"/>
                  <a:gd name="T35" fmla="*/ 117 h 244"/>
                  <a:gd name="T36" fmla="*/ 12 w 64"/>
                  <a:gd name="T37" fmla="*/ 152 h 244"/>
                  <a:gd name="T38" fmla="*/ 12 w 64"/>
                  <a:gd name="T39" fmla="*/ 219 h 244"/>
                  <a:gd name="T40" fmla="*/ 37 w 64"/>
                  <a:gd name="T41" fmla="*/ 117 h 24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4"/>
                  <a:gd name="T64" fmla="*/ 0 h 244"/>
                  <a:gd name="T65" fmla="*/ 64 w 64"/>
                  <a:gd name="T66" fmla="*/ 244 h 24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4" h="244">
                    <a:moveTo>
                      <a:pt x="37" y="117"/>
                    </a:moveTo>
                    <a:lnTo>
                      <a:pt x="37" y="178"/>
                    </a:lnTo>
                    <a:lnTo>
                      <a:pt x="52" y="243"/>
                    </a:lnTo>
                    <a:lnTo>
                      <a:pt x="52" y="236"/>
                    </a:lnTo>
                    <a:lnTo>
                      <a:pt x="52" y="205"/>
                    </a:lnTo>
                    <a:lnTo>
                      <a:pt x="56" y="186"/>
                    </a:lnTo>
                    <a:lnTo>
                      <a:pt x="63" y="159"/>
                    </a:lnTo>
                    <a:lnTo>
                      <a:pt x="61" y="145"/>
                    </a:lnTo>
                    <a:lnTo>
                      <a:pt x="61" y="76"/>
                    </a:lnTo>
                    <a:lnTo>
                      <a:pt x="45" y="0"/>
                    </a:lnTo>
                    <a:lnTo>
                      <a:pt x="33" y="26"/>
                    </a:lnTo>
                    <a:lnTo>
                      <a:pt x="4" y="59"/>
                    </a:lnTo>
                    <a:lnTo>
                      <a:pt x="0" y="100"/>
                    </a:lnTo>
                    <a:lnTo>
                      <a:pt x="0" y="145"/>
                    </a:lnTo>
                    <a:lnTo>
                      <a:pt x="16" y="91"/>
                    </a:lnTo>
                    <a:lnTo>
                      <a:pt x="45" y="41"/>
                    </a:lnTo>
                    <a:lnTo>
                      <a:pt x="37" y="91"/>
                    </a:lnTo>
                    <a:lnTo>
                      <a:pt x="24" y="117"/>
                    </a:lnTo>
                    <a:lnTo>
                      <a:pt x="12" y="152"/>
                    </a:lnTo>
                    <a:lnTo>
                      <a:pt x="12" y="219"/>
                    </a:lnTo>
                    <a:lnTo>
                      <a:pt x="37" y="117"/>
                    </a:lnTo>
                  </a:path>
                </a:pathLst>
              </a:custGeom>
              <a:solidFill>
                <a:srgbClr val="00A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54" name="Freeform 58"/>
              <p:cNvSpPr>
                <a:spLocks/>
              </p:cNvSpPr>
              <p:nvPr/>
            </p:nvSpPr>
            <p:spPr bwMode="auto">
              <a:xfrm>
                <a:off x="928" y="2883"/>
                <a:ext cx="26" cy="128"/>
              </a:xfrm>
              <a:custGeom>
                <a:avLst/>
                <a:gdLst>
                  <a:gd name="T0" fmla="*/ 3 w 26"/>
                  <a:gd name="T1" fmla="*/ 0 h 128"/>
                  <a:gd name="T2" fmla="*/ 20 w 26"/>
                  <a:gd name="T3" fmla="*/ 46 h 128"/>
                  <a:gd name="T4" fmla="*/ 25 w 26"/>
                  <a:gd name="T5" fmla="*/ 127 h 128"/>
                  <a:gd name="T6" fmla="*/ 6 w 26"/>
                  <a:gd name="T7" fmla="*/ 62 h 128"/>
                  <a:gd name="T8" fmla="*/ 6 w 26"/>
                  <a:gd name="T9" fmla="*/ 117 h 128"/>
                  <a:gd name="T10" fmla="*/ 0 w 26"/>
                  <a:gd name="T11" fmla="*/ 70 h 128"/>
                  <a:gd name="T12" fmla="*/ 6 w 26"/>
                  <a:gd name="T13" fmla="*/ 31 h 128"/>
                  <a:gd name="T14" fmla="*/ 3 w 26"/>
                  <a:gd name="T15" fmla="*/ 0 h 1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28"/>
                  <a:gd name="T26" fmla="*/ 26 w 26"/>
                  <a:gd name="T27" fmla="*/ 128 h 12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28">
                    <a:moveTo>
                      <a:pt x="3" y="0"/>
                    </a:moveTo>
                    <a:lnTo>
                      <a:pt x="20" y="46"/>
                    </a:lnTo>
                    <a:lnTo>
                      <a:pt x="25" y="127"/>
                    </a:lnTo>
                    <a:lnTo>
                      <a:pt x="6" y="62"/>
                    </a:lnTo>
                    <a:lnTo>
                      <a:pt x="6" y="117"/>
                    </a:lnTo>
                    <a:lnTo>
                      <a:pt x="0" y="70"/>
                    </a:lnTo>
                    <a:lnTo>
                      <a:pt x="6" y="31"/>
                    </a:lnTo>
                    <a:lnTo>
                      <a:pt x="3" y="0"/>
                    </a:lnTo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55" name="Freeform 59"/>
              <p:cNvSpPr>
                <a:spLocks/>
              </p:cNvSpPr>
              <p:nvPr/>
            </p:nvSpPr>
            <p:spPr bwMode="auto">
              <a:xfrm>
                <a:off x="910" y="2792"/>
                <a:ext cx="12" cy="85"/>
              </a:xfrm>
              <a:custGeom>
                <a:avLst/>
                <a:gdLst>
                  <a:gd name="T0" fmla="*/ 11 w 12"/>
                  <a:gd name="T1" fmla="*/ 0 h 85"/>
                  <a:gd name="T2" fmla="*/ 11 w 12"/>
                  <a:gd name="T3" fmla="*/ 53 h 85"/>
                  <a:gd name="T4" fmla="*/ 6 w 12"/>
                  <a:gd name="T5" fmla="*/ 53 h 85"/>
                  <a:gd name="T6" fmla="*/ 0 w 12"/>
                  <a:gd name="T7" fmla="*/ 84 h 85"/>
                  <a:gd name="T8" fmla="*/ 3 w 12"/>
                  <a:gd name="T9" fmla="*/ 37 h 85"/>
                  <a:gd name="T10" fmla="*/ 6 w 12"/>
                  <a:gd name="T11" fmla="*/ 45 h 85"/>
                  <a:gd name="T12" fmla="*/ 11 w 12"/>
                  <a:gd name="T13" fmla="*/ 0 h 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85"/>
                  <a:gd name="T23" fmla="*/ 12 w 12"/>
                  <a:gd name="T24" fmla="*/ 85 h 8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85">
                    <a:moveTo>
                      <a:pt x="11" y="0"/>
                    </a:moveTo>
                    <a:lnTo>
                      <a:pt x="11" y="53"/>
                    </a:lnTo>
                    <a:lnTo>
                      <a:pt x="6" y="53"/>
                    </a:lnTo>
                    <a:lnTo>
                      <a:pt x="0" y="84"/>
                    </a:lnTo>
                    <a:lnTo>
                      <a:pt x="3" y="37"/>
                    </a:lnTo>
                    <a:lnTo>
                      <a:pt x="6" y="45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56" name="Freeform 60"/>
              <p:cNvSpPr>
                <a:spLocks/>
              </p:cNvSpPr>
              <p:nvPr/>
            </p:nvSpPr>
            <p:spPr bwMode="auto">
              <a:xfrm>
                <a:off x="928" y="2792"/>
                <a:ext cx="83" cy="229"/>
              </a:xfrm>
              <a:custGeom>
                <a:avLst/>
                <a:gdLst>
                  <a:gd name="T0" fmla="*/ 82 w 83"/>
                  <a:gd name="T1" fmla="*/ 228 h 229"/>
                  <a:gd name="T2" fmla="*/ 62 w 83"/>
                  <a:gd name="T3" fmla="*/ 219 h 229"/>
                  <a:gd name="T4" fmla="*/ 50 w 83"/>
                  <a:gd name="T5" fmla="*/ 201 h 229"/>
                  <a:gd name="T6" fmla="*/ 34 w 83"/>
                  <a:gd name="T7" fmla="*/ 118 h 229"/>
                  <a:gd name="T8" fmla="*/ 24 w 83"/>
                  <a:gd name="T9" fmla="*/ 93 h 229"/>
                  <a:gd name="T10" fmla="*/ 3 w 83"/>
                  <a:gd name="T11" fmla="*/ 41 h 229"/>
                  <a:gd name="T12" fmla="*/ 0 w 83"/>
                  <a:gd name="T13" fmla="*/ 0 h 229"/>
                  <a:gd name="T14" fmla="*/ 12 w 83"/>
                  <a:gd name="T15" fmla="*/ 24 h 229"/>
                  <a:gd name="T16" fmla="*/ 34 w 83"/>
                  <a:gd name="T17" fmla="*/ 86 h 229"/>
                  <a:gd name="T18" fmla="*/ 54 w 83"/>
                  <a:gd name="T19" fmla="*/ 159 h 229"/>
                  <a:gd name="T20" fmla="*/ 82 w 83"/>
                  <a:gd name="T21" fmla="*/ 228 h 2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3"/>
                  <a:gd name="T34" fmla="*/ 0 h 229"/>
                  <a:gd name="T35" fmla="*/ 83 w 83"/>
                  <a:gd name="T36" fmla="*/ 229 h 2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3" h="229">
                    <a:moveTo>
                      <a:pt x="82" y="228"/>
                    </a:moveTo>
                    <a:lnTo>
                      <a:pt x="62" y="219"/>
                    </a:lnTo>
                    <a:lnTo>
                      <a:pt x="50" y="201"/>
                    </a:lnTo>
                    <a:lnTo>
                      <a:pt x="34" y="118"/>
                    </a:lnTo>
                    <a:lnTo>
                      <a:pt x="24" y="93"/>
                    </a:lnTo>
                    <a:lnTo>
                      <a:pt x="3" y="41"/>
                    </a:lnTo>
                    <a:lnTo>
                      <a:pt x="0" y="0"/>
                    </a:lnTo>
                    <a:lnTo>
                      <a:pt x="12" y="24"/>
                    </a:lnTo>
                    <a:lnTo>
                      <a:pt x="34" y="86"/>
                    </a:lnTo>
                    <a:lnTo>
                      <a:pt x="54" y="159"/>
                    </a:lnTo>
                    <a:lnTo>
                      <a:pt x="82" y="228"/>
                    </a:lnTo>
                  </a:path>
                </a:pathLst>
              </a:cu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257" name="Freeform 61"/>
              <p:cNvSpPr>
                <a:spLocks/>
              </p:cNvSpPr>
              <p:nvPr/>
            </p:nvSpPr>
            <p:spPr bwMode="auto">
              <a:xfrm>
                <a:off x="702" y="2997"/>
                <a:ext cx="92" cy="204"/>
              </a:xfrm>
              <a:custGeom>
                <a:avLst/>
                <a:gdLst>
                  <a:gd name="T0" fmla="*/ 0 w 92"/>
                  <a:gd name="T1" fmla="*/ 195 h 204"/>
                  <a:gd name="T2" fmla="*/ 14 w 92"/>
                  <a:gd name="T3" fmla="*/ 162 h 204"/>
                  <a:gd name="T4" fmla="*/ 27 w 92"/>
                  <a:gd name="T5" fmla="*/ 140 h 204"/>
                  <a:gd name="T6" fmla="*/ 50 w 92"/>
                  <a:gd name="T7" fmla="*/ 93 h 204"/>
                  <a:gd name="T8" fmla="*/ 91 w 92"/>
                  <a:gd name="T9" fmla="*/ 0 h 204"/>
                  <a:gd name="T10" fmla="*/ 59 w 92"/>
                  <a:gd name="T11" fmla="*/ 93 h 204"/>
                  <a:gd name="T12" fmla="*/ 50 w 92"/>
                  <a:gd name="T13" fmla="*/ 176 h 204"/>
                  <a:gd name="T14" fmla="*/ 32 w 92"/>
                  <a:gd name="T15" fmla="*/ 201 h 204"/>
                  <a:gd name="T16" fmla="*/ 25 w 92"/>
                  <a:gd name="T17" fmla="*/ 195 h 204"/>
                  <a:gd name="T18" fmla="*/ 22 w 92"/>
                  <a:gd name="T19" fmla="*/ 176 h 204"/>
                  <a:gd name="T20" fmla="*/ 14 w 92"/>
                  <a:gd name="T21" fmla="*/ 203 h 204"/>
                  <a:gd name="T22" fmla="*/ 11 w 92"/>
                  <a:gd name="T23" fmla="*/ 201 h 204"/>
                  <a:gd name="T24" fmla="*/ 0 w 92"/>
                  <a:gd name="T25" fmla="*/ 195 h 2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2"/>
                  <a:gd name="T40" fmla="*/ 0 h 204"/>
                  <a:gd name="T41" fmla="*/ 92 w 92"/>
                  <a:gd name="T42" fmla="*/ 204 h 2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2" h="204">
                    <a:moveTo>
                      <a:pt x="0" y="195"/>
                    </a:moveTo>
                    <a:lnTo>
                      <a:pt x="14" y="162"/>
                    </a:lnTo>
                    <a:lnTo>
                      <a:pt x="27" y="140"/>
                    </a:lnTo>
                    <a:lnTo>
                      <a:pt x="50" y="93"/>
                    </a:lnTo>
                    <a:lnTo>
                      <a:pt x="91" y="0"/>
                    </a:lnTo>
                    <a:lnTo>
                      <a:pt x="59" y="93"/>
                    </a:lnTo>
                    <a:lnTo>
                      <a:pt x="50" y="176"/>
                    </a:lnTo>
                    <a:lnTo>
                      <a:pt x="32" y="201"/>
                    </a:lnTo>
                    <a:lnTo>
                      <a:pt x="25" y="195"/>
                    </a:lnTo>
                    <a:lnTo>
                      <a:pt x="22" y="176"/>
                    </a:lnTo>
                    <a:lnTo>
                      <a:pt x="14" y="203"/>
                    </a:lnTo>
                    <a:lnTo>
                      <a:pt x="11" y="201"/>
                    </a:lnTo>
                    <a:lnTo>
                      <a:pt x="0" y="195"/>
                    </a:lnTo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600"/>
              </a:p>
            </p:txBody>
          </p:sp>
        </p:grpSp>
        <p:sp>
          <p:nvSpPr>
            <p:cNvPr id="105" name="Freeform 62"/>
            <p:cNvSpPr>
              <a:spLocks/>
            </p:cNvSpPr>
            <p:nvPr/>
          </p:nvSpPr>
          <p:spPr bwMode="auto">
            <a:xfrm>
              <a:off x="773" y="2692"/>
              <a:ext cx="1373" cy="65"/>
            </a:xfrm>
            <a:custGeom>
              <a:avLst/>
              <a:gdLst>
                <a:gd name="T0" fmla="*/ 0 w 1071"/>
                <a:gd name="T1" fmla="*/ 350 h 49"/>
                <a:gd name="T2" fmla="*/ 268 w 1071"/>
                <a:gd name="T3" fmla="*/ 249 h 49"/>
                <a:gd name="T4" fmla="*/ 688 w 1071"/>
                <a:gd name="T5" fmla="*/ 114 h 49"/>
                <a:gd name="T6" fmla="*/ 899 w 1071"/>
                <a:gd name="T7" fmla="*/ 72 h 49"/>
                <a:gd name="T8" fmla="*/ 1108 w 1071"/>
                <a:gd name="T9" fmla="*/ 72 h 49"/>
                <a:gd name="T10" fmla="*/ 1537 w 1071"/>
                <a:gd name="T11" fmla="*/ 48 h 49"/>
                <a:gd name="T12" fmla="*/ 1797 w 1071"/>
                <a:gd name="T13" fmla="*/ 0 h 49"/>
                <a:gd name="T14" fmla="*/ 2120 w 1071"/>
                <a:gd name="T15" fmla="*/ 0 h 49"/>
                <a:gd name="T16" fmla="*/ 3601 w 1071"/>
                <a:gd name="T17" fmla="*/ 21 h 49"/>
                <a:gd name="T18" fmla="*/ 4137 w 1071"/>
                <a:gd name="T19" fmla="*/ 96 h 49"/>
                <a:gd name="T20" fmla="*/ 4602 w 1071"/>
                <a:gd name="T21" fmla="*/ 96 h 49"/>
                <a:gd name="T22" fmla="*/ 4866 w 1071"/>
                <a:gd name="T23" fmla="*/ 48 h 49"/>
                <a:gd name="T24" fmla="*/ 5192 w 1071"/>
                <a:gd name="T25" fmla="*/ 96 h 49"/>
                <a:gd name="T26" fmla="*/ 5402 w 1071"/>
                <a:gd name="T27" fmla="*/ 135 h 49"/>
                <a:gd name="T28" fmla="*/ 5611 w 1071"/>
                <a:gd name="T29" fmla="*/ 135 h 49"/>
                <a:gd name="T30" fmla="*/ 6091 w 1071"/>
                <a:gd name="T31" fmla="*/ 187 h 49"/>
                <a:gd name="T32" fmla="*/ 6091 w 1071"/>
                <a:gd name="T33" fmla="*/ 228 h 49"/>
                <a:gd name="T34" fmla="*/ 5821 w 1071"/>
                <a:gd name="T35" fmla="*/ 329 h 49"/>
                <a:gd name="T36" fmla="*/ 5559 w 1071"/>
                <a:gd name="T37" fmla="*/ 350 h 49"/>
                <a:gd name="T38" fmla="*/ 0 w 1071"/>
                <a:gd name="T39" fmla="*/ 350 h 4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071"/>
                <a:gd name="T61" fmla="*/ 0 h 49"/>
                <a:gd name="T62" fmla="*/ 1071 w 1071"/>
                <a:gd name="T63" fmla="*/ 49 h 4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071" h="49">
                  <a:moveTo>
                    <a:pt x="0" y="48"/>
                  </a:moveTo>
                  <a:lnTo>
                    <a:pt x="47" y="35"/>
                  </a:lnTo>
                  <a:lnTo>
                    <a:pt x="121" y="16"/>
                  </a:lnTo>
                  <a:lnTo>
                    <a:pt x="158" y="10"/>
                  </a:lnTo>
                  <a:lnTo>
                    <a:pt x="195" y="10"/>
                  </a:lnTo>
                  <a:lnTo>
                    <a:pt x="270" y="6"/>
                  </a:lnTo>
                  <a:lnTo>
                    <a:pt x="316" y="0"/>
                  </a:lnTo>
                  <a:lnTo>
                    <a:pt x="372" y="0"/>
                  </a:lnTo>
                  <a:lnTo>
                    <a:pt x="633" y="3"/>
                  </a:lnTo>
                  <a:lnTo>
                    <a:pt x="726" y="13"/>
                  </a:lnTo>
                  <a:lnTo>
                    <a:pt x="809" y="13"/>
                  </a:lnTo>
                  <a:lnTo>
                    <a:pt x="856" y="6"/>
                  </a:lnTo>
                  <a:lnTo>
                    <a:pt x="912" y="13"/>
                  </a:lnTo>
                  <a:lnTo>
                    <a:pt x="949" y="19"/>
                  </a:lnTo>
                  <a:lnTo>
                    <a:pt x="986" y="19"/>
                  </a:lnTo>
                  <a:lnTo>
                    <a:pt x="1070" y="26"/>
                  </a:lnTo>
                  <a:lnTo>
                    <a:pt x="1070" y="32"/>
                  </a:lnTo>
                  <a:lnTo>
                    <a:pt x="1023" y="45"/>
                  </a:lnTo>
                  <a:lnTo>
                    <a:pt x="977" y="48"/>
                  </a:lnTo>
                  <a:lnTo>
                    <a:pt x="0" y="48"/>
                  </a:lnTo>
                </a:path>
              </a:pathLst>
            </a:custGeom>
            <a:solidFill>
              <a:srgbClr val="00A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106" name="Freeform 63"/>
            <p:cNvSpPr>
              <a:spLocks/>
            </p:cNvSpPr>
            <p:nvPr/>
          </p:nvSpPr>
          <p:spPr bwMode="auto">
            <a:xfrm>
              <a:off x="309" y="2663"/>
              <a:ext cx="87" cy="140"/>
            </a:xfrm>
            <a:custGeom>
              <a:avLst/>
              <a:gdLst>
                <a:gd name="T0" fmla="*/ 200 w 68"/>
                <a:gd name="T1" fmla="*/ 551 h 106"/>
                <a:gd name="T2" fmla="*/ 265 w 68"/>
                <a:gd name="T3" fmla="*/ 551 h 106"/>
                <a:gd name="T4" fmla="*/ 308 w 68"/>
                <a:gd name="T5" fmla="*/ 626 h 106"/>
                <a:gd name="T6" fmla="*/ 356 w 68"/>
                <a:gd name="T7" fmla="*/ 663 h 106"/>
                <a:gd name="T8" fmla="*/ 356 w 68"/>
                <a:gd name="T9" fmla="*/ 551 h 106"/>
                <a:gd name="T10" fmla="*/ 329 w 68"/>
                <a:gd name="T11" fmla="*/ 442 h 106"/>
                <a:gd name="T12" fmla="*/ 329 w 68"/>
                <a:gd name="T13" fmla="*/ 371 h 106"/>
                <a:gd name="T14" fmla="*/ 376 w 68"/>
                <a:gd name="T15" fmla="*/ 330 h 106"/>
                <a:gd name="T16" fmla="*/ 376 w 68"/>
                <a:gd name="T17" fmla="*/ 263 h 106"/>
                <a:gd name="T18" fmla="*/ 329 w 68"/>
                <a:gd name="T19" fmla="*/ 222 h 106"/>
                <a:gd name="T20" fmla="*/ 265 w 68"/>
                <a:gd name="T21" fmla="*/ 222 h 106"/>
                <a:gd name="T22" fmla="*/ 356 w 68"/>
                <a:gd name="T23" fmla="*/ 114 h 106"/>
                <a:gd name="T24" fmla="*/ 356 w 68"/>
                <a:gd name="T25" fmla="*/ 37 h 106"/>
                <a:gd name="T26" fmla="*/ 308 w 68"/>
                <a:gd name="T27" fmla="*/ 0 h 106"/>
                <a:gd name="T28" fmla="*/ 241 w 68"/>
                <a:gd name="T29" fmla="*/ 0 h 106"/>
                <a:gd name="T30" fmla="*/ 200 w 68"/>
                <a:gd name="T31" fmla="*/ 78 h 106"/>
                <a:gd name="T32" fmla="*/ 200 w 68"/>
                <a:gd name="T33" fmla="*/ 151 h 106"/>
                <a:gd name="T34" fmla="*/ 157 w 68"/>
                <a:gd name="T35" fmla="*/ 180 h 106"/>
                <a:gd name="T36" fmla="*/ 65 w 68"/>
                <a:gd name="T37" fmla="*/ 180 h 106"/>
                <a:gd name="T38" fmla="*/ 46 w 68"/>
                <a:gd name="T39" fmla="*/ 293 h 106"/>
                <a:gd name="T40" fmla="*/ 65 w 68"/>
                <a:gd name="T41" fmla="*/ 330 h 106"/>
                <a:gd name="T42" fmla="*/ 113 w 68"/>
                <a:gd name="T43" fmla="*/ 330 h 106"/>
                <a:gd name="T44" fmla="*/ 88 w 68"/>
                <a:gd name="T45" fmla="*/ 371 h 106"/>
                <a:gd name="T46" fmla="*/ 0 w 68"/>
                <a:gd name="T47" fmla="*/ 409 h 106"/>
                <a:gd name="T48" fmla="*/ 0 w 68"/>
                <a:gd name="T49" fmla="*/ 477 h 106"/>
                <a:gd name="T50" fmla="*/ 0 w 68"/>
                <a:gd name="T51" fmla="*/ 551 h 106"/>
                <a:gd name="T52" fmla="*/ 0 w 68"/>
                <a:gd name="T53" fmla="*/ 626 h 106"/>
                <a:gd name="T54" fmla="*/ 46 w 68"/>
                <a:gd name="T55" fmla="*/ 626 h 106"/>
                <a:gd name="T56" fmla="*/ 88 w 68"/>
                <a:gd name="T57" fmla="*/ 663 h 106"/>
                <a:gd name="T58" fmla="*/ 88 w 68"/>
                <a:gd name="T59" fmla="*/ 740 h 106"/>
                <a:gd name="T60" fmla="*/ 136 w 68"/>
                <a:gd name="T61" fmla="*/ 701 h 106"/>
                <a:gd name="T62" fmla="*/ 157 w 68"/>
                <a:gd name="T63" fmla="*/ 626 h 106"/>
                <a:gd name="T64" fmla="*/ 180 w 68"/>
                <a:gd name="T65" fmla="*/ 663 h 106"/>
                <a:gd name="T66" fmla="*/ 200 w 68"/>
                <a:gd name="T67" fmla="*/ 701 h 106"/>
                <a:gd name="T68" fmla="*/ 200 w 68"/>
                <a:gd name="T69" fmla="*/ 701 h 1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8"/>
                <a:gd name="T106" fmla="*/ 0 h 106"/>
                <a:gd name="T107" fmla="*/ 68 w 68"/>
                <a:gd name="T108" fmla="*/ 106 h 10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8" h="106">
                  <a:moveTo>
                    <a:pt x="35" y="100"/>
                  </a:moveTo>
                  <a:lnTo>
                    <a:pt x="35" y="79"/>
                  </a:lnTo>
                  <a:lnTo>
                    <a:pt x="43" y="79"/>
                  </a:lnTo>
                  <a:lnTo>
                    <a:pt x="47" y="79"/>
                  </a:lnTo>
                  <a:lnTo>
                    <a:pt x="55" y="84"/>
                  </a:lnTo>
                  <a:lnTo>
                    <a:pt x="55" y="89"/>
                  </a:lnTo>
                  <a:lnTo>
                    <a:pt x="59" y="95"/>
                  </a:lnTo>
                  <a:lnTo>
                    <a:pt x="63" y="95"/>
                  </a:lnTo>
                  <a:lnTo>
                    <a:pt x="63" y="89"/>
                  </a:lnTo>
                  <a:lnTo>
                    <a:pt x="63" y="79"/>
                  </a:lnTo>
                  <a:lnTo>
                    <a:pt x="63" y="68"/>
                  </a:lnTo>
                  <a:lnTo>
                    <a:pt x="59" y="63"/>
                  </a:lnTo>
                  <a:lnTo>
                    <a:pt x="59" y="58"/>
                  </a:lnTo>
                  <a:lnTo>
                    <a:pt x="59" y="53"/>
                  </a:lnTo>
                  <a:lnTo>
                    <a:pt x="63" y="47"/>
                  </a:lnTo>
                  <a:lnTo>
                    <a:pt x="67" y="47"/>
                  </a:lnTo>
                  <a:lnTo>
                    <a:pt x="67" y="42"/>
                  </a:lnTo>
                  <a:lnTo>
                    <a:pt x="67" y="37"/>
                  </a:lnTo>
                  <a:lnTo>
                    <a:pt x="63" y="32"/>
                  </a:lnTo>
                  <a:lnTo>
                    <a:pt x="59" y="32"/>
                  </a:lnTo>
                  <a:lnTo>
                    <a:pt x="51" y="32"/>
                  </a:lnTo>
                  <a:lnTo>
                    <a:pt x="47" y="32"/>
                  </a:lnTo>
                  <a:lnTo>
                    <a:pt x="55" y="21"/>
                  </a:lnTo>
                  <a:lnTo>
                    <a:pt x="63" y="16"/>
                  </a:lnTo>
                  <a:lnTo>
                    <a:pt x="63" y="11"/>
                  </a:lnTo>
                  <a:lnTo>
                    <a:pt x="63" y="5"/>
                  </a:lnTo>
                  <a:lnTo>
                    <a:pt x="59" y="0"/>
                  </a:lnTo>
                  <a:lnTo>
                    <a:pt x="55" y="0"/>
                  </a:lnTo>
                  <a:lnTo>
                    <a:pt x="47" y="0"/>
                  </a:lnTo>
                  <a:lnTo>
                    <a:pt x="43" y="0"/>
                  </a:lnTo>
                  <a:lnTo>
                    <a:pt x="39" y="5"/>
                  </a:lnTo>
                  <a:lnTo>
                    <a:pt x="35" y="11"/>
                  </a:lnTo>
                  <a:lnTo>
                    <a:pt x="35" y="16"/>
                  </a:lnTo>
                  <a:lnTo>
                    <a:pt x="35" y="21"/>
                  </a:lnTo>
                  <a:lnTo>
                    <a:pt x="32" y="21"/>
                  </a:lnTo>
                  <a:lnTo>
                    <a:pt x="28" y="26"/>
                  </a:lnTo>
                  <a:lnTo>
                    <a:pt x="20" y="26"/>
                  </a:lnTo>
                  <a:lnTo>
                    <a:pt x="12" y="26"/>
                  </a:lnTo>
                  <a:lnTo>
                    <a:pt x="8" y="37"/>
                  </a:lnTo>
                  <a:lnTo>
                    <a:pt x="8" y="42"/>
                  </a:lnTo>
                  <a:lnTo>
                    <a:pt x="8" y="47"/>
                  </a:lnTo>
                  <a:lnTo>
                    <a:pt x="12" y="47"/>
                  </a:lnTo>
                  <a:lnTo>
                    <a:pt x="16" y="47"/>
                  </a:lnTo>
                  <a:lnTo>
                    <a:pt x="20" y="47"/>
                  </a:lnTo>
                  <a:lnTo>
                    <a:pt x="20" y="53"/>
                  </a:lnTo>
                  <a:lnTo>
                    <a:pt x="16" y="53"/>
                  </a:lnTo>
                  <a:lnTo>
                    <a:pt x="8" y="58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79"/>
                  </a:lnTo>
                  <a:lnTo>
                    <a:pt x="0" y="84"/>
                  </a:lnTo>
                  <a:lnTo>
                    <a:pt x="0" y="89"/>
                  </a:lnTo>
                  <a:lnTo>
                    <a:pt x="4" y="89"/>
                  </a:lnTo>
                  <a:lnTo>
                    <a:pt x="8" y="89"/>
                  </a:lnTo>
                  <a:lnTo>
                    <a:pt x="12" y="89"/>
                  </a:lnTo>
                  <a:lnTo>
                    <a:pt x="16" y="95"/>
                  </a:lnTo>
                  <a:lnTo>
                    <a:pt x="16" y="100"/>
                  </a:lnTo>
                  <a:lnTo>
                    <a:pt x="16" y="105"/>
                  </a:lnTo>
                  <a:lnTo>
                    <a:pt x="20" y="105"/>
                  </a:lnTo>
                  <a:lnTo>
                    <a:pt x="24" y="100"/>
                  </a:lnTo>
                  <a:lnTo>
                    <a:pt x="24" y="95"/>
                  </a:lnTo>
                  <a:lnTo>
                    <a:pt x="28" y="89"/>
                  </a:lnTo>
                  <a:lnTo>
                    <a:pt x="32" y="89"/>
                  </a:lnTo>
                  <a:lnTo>
                    <a:pt x="32" y="95"/>
                  </a:lnTo>
                  <a:lnTo>
                    <a:pt x="35" y="95"/>
                  </a:lnTo>
                  <a:lnTo>
                    <a:pt x="35" y="100"/>
                  </a:lnTo>
                  <a:lnTo>
                    <a:pt x="35" y="79"/>
                  </a:lnTo>
                  <a:lnTo>
                    <a:pt x="35" y="100"/>
                  </a:lnTo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107" name="Freeform 64"/>
            <p:cNvSpPr>
              <a:spLocks/>
            </p:cNvSpPr>
            <p:nvPr/>
          </p:nvSpPr>
          <p:spPr bwMode="auto">
            <a:xfrm>
              <a:off x="357" y="2772"/>
              <a:ext cx="1" cy="90"/>
            </a:xfrm>
            <a:custGeom>
              <a:avLst/>
              <a:gdLst>
                <a:gd name="T0" fmla="*/ 0 w 1"/>
                <a:gd name="T1" fmla="*/ 478 h 68"/>
                <a:gd name="T2" fmla="*/ 0 w 1"/>
                <a:gd name="T3" fmla="*/ 0 h 68"/>
                <a:gd name="T4" fmla="*/ 0 60000 65536"/>
                <a:gd name="T5" fmla="*/ 0 60000 65536"/>
                <a:gd name="T6" fmla="*/ 0 w 1"/>
                <a:gd name="T7" fmla="*/ 0 h 68"/>
                <a:gd name="T8" fmla="*/ 1 w 1"/>
                <a:gd name="T9" fmla="*/ 68 h 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68">
                  <a:moveTo>
                    <a:pt x="0" y="67"/>
                  </a:moveTo>
                  <a:lnTo>
                    <a:pt x="0" y="0"/>
                  </a:lnTo>
                </a:path>
              </a:pathLst>
            </a:custGeom>
            <a:solidFill>
              <a:srgbClr val="33CC3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108" name="Freeform 65"/>
            <p:cNvSpPr>
              <a:spLocks/>
            </p:cNvSpPr>
            <p:nvPr/>
          </p:nvSpPr>
          <p:spPr bwMode="auto">
            <a:xfrm>
              <a:off x="678" y="2663"/>
              <a:ext cx="86" cy="140"/>
            </a:xfrm>
            <a:custGeom>
              <a:avLst/>
              <a:gdLst>
                <a:gd name="T0" fmla="*/ 182 w 68"/>
                <a:gd name="T1" fmla="*/ 551 h 106"/>
                <a:gd name="T2" fmla="*/ 243 w 68"/>
                <a:gd name="T3" fmla="*/ 551 h 106"/>
                <a:gd name="T4" fmla="*/ 290 w 68"/>
                <a:gd name="T5" fmla="*/ 626 h 106"/>
                <a:gd name="T6" fmla="*/ 328 w 68"/>
                <a:gd name="T7" fmla="*/ 663 h 106"/>
                <a:gd name="T8" fmla="*/ 328 w 68"/>
                <a:gd name="T9" fmla="*/ 551 h 106"/>
                <a:gd name="T10" fmla="*/ 307 w 68"/>
                <a:gd name="T11" fmla="*/ 442 h 106"/>
                <a:gd name="T12" fmla="*/ 307 w 68"/>
                <a:gd name="T13" fmla="*/ 371 h 106"/>
                <a:gd name="T14" fmla="*/ 345 w 68"/>
                <a:gd name="T15" fmla="*/ 330 h 106"/>
                <a:gd name="T16" fmla="*/ 345 w 68"/>
                <a:gd name="T17" fmla="*/ 263 h 106"/>
                <a:gd name="T18" fmla="*/ 307 w 68"/>
                <a:gd name="T19" fmla="*/ 222 h 106"/>
                <a:gd name="T20" fmla="*/ 243 w 68"/>
                <a:gd name="T21" fmla="*/ 222 h 106"/>
                <a:gd name="T22" fmla="*/ 328 w 68"/>
                <a:gd name="T23" fmla="*/ 114 h 106"/>
                <a:gd name="T24" fmla="*/ 328 w 68"/>
                <a:gd name="T25" fmla="*/ 37 h 106"/>
                <a:gd name="T26" fmla="*/ 290 w 68"/>
                <a:gd name="T27" fmla="*/ 0 h 106"/>
                <a:gd name="T28" fmla="*/ 221 w 68"/>
                <a:gd name="T29" fmla="*/ 0 h 106"/>
                <a:gd name="T30" fmla="*/ 182 w 68"/>
                <a:gd name="T31" fmla="*/ 78 h 106"/>
                <a:gd name="T32" fmla="*/ 182 w 68"/>
                <a:gd name="T33" fmla="*/ 151 h 106"/>
                <a:gd name="T34" fmla="*/ 144 w 68"/>
                <a:gd name="T35" fmla="*/ 180 h 106"/>
                <a:gd name="T36" fmla="*/ 61 w 68"/>
                <a:gd name="T37" fmla="*/ 180 h 106"/>
                <a:gd name="T38" fmla="*/ 40 w 68"/>
                <a:gd name="T39" fmla="*/ 293 h 106"/>
                <a:gd name="T40" fmla="*/ 61 w 68"/>
                <a:gd name="T41" fmla="*/ 330 h 106"/>
                <a:gd name="T42" fmla="*/ 104 w 68"/>
                <a:gd name="T43" fmla="*/ 330 h 106"/>
                <a:gd name="T44" fmla="*/ 82 w 68"/>
                <a:gd name="T45" fmla="*/ 371 h 106"/>
                <a:gd name="T46" fmla="*/ 0 w 68"/>
                <a:gd name="T47" fmla="*/ 409 h 106"/>
                <a:gd name="T48" fmla="*/ 0 w 68"/>
                <a:gd name="T49" fmla="*/ 477 h 106"/>
                <a:gd name="T50" fmla="*/ 0 w 68"/>
                <a:gd name="T51" fmla="*/ 551 h 106"/>
                <a:gd name="T52" fmla="*/ 0 w 68"/>
                <a:gd name="T53" fmla="*/ 626 h 106"/>
                <a:gd name="T54" fmla="*/ 40 w 68"/>
                <a:gd name="T55" fmla="*/ 626 h 106"/>
                <a:gd name="T56" fmla="*/ 82 w 68"/>
                <a:gd name="T57" fmla="*/ 663 h 106"/>
                <a:gd name="T58" fmla="*/ 82 w 68"/>
                <a:gd name="T59" fmla="*/ 740 h 106"/>
                <a:gd name="T60" fmla="*/ 123 w 68"/>
                <a:gd name="T61" fmla="*/ 701 h 106"/>
                <a:gd name="T62" fmla="*/ 144 w 68"/>
                <a:gd name="T63" fmla="*/ 626 h 106"/>
                <a:gd name="T64" fmla="*/ 163 w 68"/>
                <a:gd name="T65" fmla="*/ 663 h 106"/>
                <a:gd name="T66" fmla="*/ 182 w 68"/>
                <a:gd name="T67" fmla="*/ 701 h 106"/>
                <a:gd name="T68" fmla="*/ 182 w 68"/>
                <a:gd name="T69" fmla="*/ 701 h 1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8"/>
                <a:gd name="T106" fmla="*/ 0 h 106"/>
                <a:gd name="T107" fmla="*/ 68 w 68"/>
                <a:gd name="T108" fmla="*/ 106 h 10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8" h="106">
                  <a:moveTo>
                    <a:pt x="35" y="100"/>
                  </a:moveTo>
                  <a:lnTo>
                    <a:pt x="35" y="79"/>
                  </a:lnTo>
                  <a:lnTo>
                    <a:pt x="43" y="79"/>
                  </a:lnTo>
                  <a:lnTo>
                    <a:pt x="47" y="79"/>
                  </a:lnTo>
                  <a:lnTo>
                    <a:pt x="55" y="84"/>
                  </a:lnTo>
                  <a:lnTo>
                    <a:pt x="55" y="89"/>
                  </a:lnTo>
                  <a:lnTo>
                    <a:pt x="59" y="95"/>
                  </a:lnTo>
                  <a:lnTo>
                    <a:pt x="63" y="95"/>
                  </a:lnTo>
                  <a:lnTo>
                    <a:pt x="63" y="89"/>
                  </a:lnTo>
                  <a:lnTo>
                    <a:pt x="63" y="79"/>
                  </a:lnTo>
                  <a:lnTo>
                    <a:pt x="63" y="68"/>
                  </a:lnTo>
                  <a:lnTo>
                    <a:pt x="59" y="63"/>
                  </a:lnTo>
                  <a:lnTo>
                    <a:pt x="59" y="58"/>
                  </a:lnTo>
                  <a:lnTo>
                    <a:pt x="59" y="53"/>
                  </a:lnTo>
                  <a:lnTo>
                    <a:pt x="63" y="47"/>
                  </a:lnTo>
                  <a:lnTo>
                    <a:pt x="67" y="47"/>
                  </a:lnTo>
                  <a:lnTo>
                    <a:pt x="67" y="42"/>
                  </a:lnTo>
                  <a:lnTo>
                    <a:pt x="67" y="37"/>
                  </a:lnTo>
                  <a:lnTo>
                    <a:pt x="63" y="32"/>
                  </a:lnTo>
                  <a:lnTo>
                    <a:pt x="59" y="32"/>
                  </a:lnTo>
                  <a:lnTo>
                    <a:pt x="51" y="32"/>
                  </a:lnTo>
                  <a:lnTo>
                    <a:pt x="47" y="32"/>
                  </a:lnTo>
                  <a:lnTo>
                    <a:pt x="55" y="21"/>
                  </a:lnTo>
                  <a:lnTo>
                    <a:pt x="63" y="16"/>
                  </a:lnTo>
                  <a:lnTo>
                    <a:pt x="63" y="11"/>
                  </a:lnTo>
                  <a:lnTo>
                    <a:pt x="63" y="5"/>
                  </a:lnTo>
                  <a:lnTo>
                    <a:pt x="59" y="0"/>
                  </a:lnTo>
                  <a:lnTo>
                    <a:pt x="55" y="0"/>
                  </a:lnTo>
                  <a:lnTo>
                    <a:pt x="47" y="0"/>
                  </a:lnTo>
                  <a:lnTo>
                    <a:pt x="43" y="0"/>
                  </a:lnTo>
                  <a:lnTo>
                    <a:pt x="39" y="5"/>
                  </a:lnTo>
                  <a:lnTo>
                    <a:pt x="35" y="11"/>
                  </a:lnTo>
                  <a:lnTo>
                    <a:pt x="35" y="16"/>
                  </a:lnTo>
                  <a:lnTo>
                    <a:pt x="35" y="21"/>
                  </a:lnTo>
                  <a:lnTo>
                    <a:pt x="32" y="21"/>
                  </a:lnTo>
                  <a:lnTo>
                    <a:pt x="28" y="26"/>
                  </a:lnTo>
                  <a:lnTo>
                    <a:pt x="20" y="26"/>
                  </a:lnTo>
                  <a:lnTo>
                    <a:pt x="12" y="26"/>
                  </a:lnTo>
                  <a:lnTo>
                    <a:pt x="8" y="37"/>
                  </a:lnTo>
                  <a:lnTo>
                    <a:pt x="8" y="42"/>
                  </a:lnTo>
                  <a:lnTo>
                    <a:pt x="8" y="47"/>
                  </a:lnTo>
                  <a:lnTo>
                    <a:pt x="12" y="47"/>
                  </a:lnTo>
                  <a:lnTo>
                    <a:pt x="16" y="47"/>
                  </a:lnTo>
                  <a:lnTo>
                    <a:pt x="20" y="47"/>
                  </a:lnTo>
                  <a:lnTo>
                    <a:pt x="20" y="53"/>
                  </a:lnTo>
                  <a:lnTo>
                    <a:pt x="16" y="53"/>
                  </a:lnTo>
                  <a:lnTo>
                    <a:pt x="8" y="58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79"/>
                  </a:lnTo>
                  <a:lnTo>
                    <a:pt x="0" y="84"/>
                  </a:lnTo>
                  <a:lnTo>
                    <a:pt x="0" y="89"/>
                  </a:lnTo>
                  <a:lnTo>
                    <a:pt x="4" y="89"/>
                  </a:lnTo>
                  <a:lnTo>
                    <a:pt x="8" y="89"/>
                  </a:lnTo>
                  <a:lnTo>
                    <a:pt x="12" y="89"/>
                  </a:lnTo>
                  <a:lnTo>
                    <a:pt x="16" y="95"/>
                  </a:lnTo>
                  <a:lnTo>
                    <a:pt x="16" y="100"/>
                  </a:lnTo>
                  <a:lnTo>
                    <a:pt x="16" y="105"/>
                  </a:lnTo>
                  <a:lnTo>
                    <a:pt x="20" y="105"/>
                  </a:lnTo>
                  <a:lnTo>
                    <a:pt x="24" y="100"/>
                  </a:lnTo>
                  <a:lnTo>
                    <a:pt x="24" y="95"/>
                  </a:lnTo>
                  <a:lnTo>
                    <a:pt x="28" y="89"/>
                  </a:lnTo>
                  <a:lnTo>
                    <a:pt x="32" y="89"/>
                  </a:lnTo>
                  <a:lnTo>
                    <a:pt x="32" y="95"/>
                  </a:lnTo>
                  <a:lnTo>
                    <a:pt x="35" y="95"/>
                  </a:lnTo>
                  <a:lnTo>
                    <a:pt x="35" y="100"/>
                  </a:lnTo>
                  <a:lnTo>
                    <a:pt x="35" y="79"/>
                  </a:lnTo>
                  <a:lnTo>
                    <a:pt x="35" y="100"/>
                  </a:lnTo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109" name="Freeform 66"/>
            <p:cNvSpPr>
              <a:spLocks/>
            </p:cNvSpPr>
            <p:nvPr/>
          </p:nvSpPr>
          <p:spPr bwMode="auto">
            <a:xfrm>
              <a:off x="726" y="2772"/>
              <a:ext cx="1" cy="90"/>
            </a:xfrm>
            <a:custGeom>
              <a:avLst/>
              <a:gdLst>
                <a:gd name="T0" fmla="*/ 0 w 1"/>
                <a:gd name="T1" fmla="*/ 478 h 68"/>
                <a:gd name="T2" fmla="*/ 0 w 1"/>
                <a:gd name="T3" fmla="*/ 0 h 68"/>
                <a:gd name="T4" fmla="*/ 0 60000 65536"/>
                <a:gd name="T5" fmla="*/ 0 60000 65536"/>
                <a:gd name="T6" fmla="*/ 0 w 1"/>
                <a:gd name="T7" fmla="*/ 0 h 68"/>
                <a:gd name="T8" fmla="*/ 1 w 1"/>
                <a:gd name="T9" fmla="*/ 68 h 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68">
                  <a:moveTo>
                    <a:pt x="0" y="67"/>
                  </a:moveTo>
                  <a:lnTo>
                    <a:pt x="0" y="0"/>
                  </a:lnTo>
                </a:path>
              </a:pathLst>
            </a:custGeom>
            <a:solidFill>
              <a:srgbClr val="33CC3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110" name="Freeform 67"/>
            <p:cNvSpPr>
              <a:spLocks/>
            </p:cNvSpPr>
            <p:nvPr/>
          </p:nvSpPr>
          <p:spPr bwMode="auto">
            <a:xfrm>
              <a:off x="480" y="2729"/>
              <a:ext cx="89" cy="140"/>
            </a:xfrm>
            <a:custGeom>
              <a:avLst/>
              <a:gdLst>
                <a:gd name="T0" fmla="*/ 210 w 69"/>
                <a:gd name="T1" fmla="*/ 551 h 106"/>
                <a:gd name="T2" fmla="*/ 286 w 69"/>
                <a:gd name="T3" fmla="*/ 551 h 106"/>
                <a:gd name="T4" fmla="*/ 333 w 69"/>
                <a:gd name="T5" fmla="*/ 626 h 106"/>
                <a:gd name="T6" fmla="*/ 383 w 69"/>
                <a:gd name="T7" fmla="*/ 663 h 106"/>
                <a:gd name="T8" fmla="*/ 383 w 69"/>
                <a:gd name="T9" fmla="*/ 551 h 106"/>
                <a:gd name="T10" fmla="*/ 355 w 69"/>
                <a:gd name="T11" fmla="*/ 442 h 106"/>
                <a:gd name="T12" fmla="*/ 355 w 69"/>
                <a:gd name="T13" fmla="*/ 371 h 106"/>
                <a:gd name="T14" fmla="*/ 408 w 69"/>
                <a:gd name="T15" fmla="*/ 330 h 106"/>
                <a:gd name="T16" fmla="*/ 408 w 69"/>
                <a:gd name="T17" fmla="*/ 263 h 106"/>
                <a:gd name="T18" fmla="*/ 355 w 69"/>
                <a:gd name="T19" fmla="*/ 222 h 106"/>
                <a:gd name="T20" fmla="*/ 286 w 69"/>
                <a:gd name="T21" fmla="*/ 222 h 106"/>
                <a:gd name="T22" fmla="*/ 383 w 69"/>
                <a:gd name="T23" fmla="*/ 114 h 106"/>
                <a:gd name="T24" fmla="*/ 383 w 69"/>
                <a:gd name="T25" fmla="*/ 37 h 106"/>
                <a:gd name="T26" fmla="*/ 333 w 69"/>
                <a:gd name="T27" fmla="*/ 0 h 106"/>
                <a:gd name="T28" fmla="*/ 264 w 69"/>
                <a:gd name="T29" fmla="*/ 0 h 106"/>
                <a:gd name="T30" fmla="*/ 210 w 69"/>
                <a:gd name="T31" fmla="*/ 78 h 106"/>
                <a:gd name="T32" fmla="*/ 210 w 69"/>
                <a:gd name="T33" fmla="*/ 151 h 106"/>
                <a:gd name="T34" fmla="*/ 163 w 69"/>
                <a:gd name="T35" fmla="*/ 180 h 106"/>
                <a:gd name="T36" fmla="*/ 68 w 69"/>
                <a:gd name="T37" fmla="*/ 180 h 106"/>
                <a:gd name="T38" fmla="*/ 46 w 69"/>
                <a:gd name="T39" fmla="*/ 293 h 106"/>
                <a:gd name="T40" fmla="*/ 68 w 69"/>
                <a:gd name="T41" fmla="*/ 330 h 106"/>
                <a:gd name="T42" fmla="*/ 123 w 69"/>
                <a:gd name="T43" fmla="*/ 330 h 106"/>
                <a:gd name="T44" fmla="*/ 97 w 69"/>
                <a:gd name="T45" fmla="*/ 371 h 106"/>
                <a:gd name="T46" fmla="*/ 0 w 69"/>
                <a:gd name="T47" fmla="*/ 409 h 106"/>
                <a:gd name="T48" fmla="*/ 0 w 69"/>
                <a:gd name="T49" fmla="*/ 477 h 106"/>
                <a:gd name="T50" fmla="*/ 0 w 69"/>
                <a:gd name="T51" fmla="*/ 551 h 106"/>
                <a:gd name="T52" fmla="*/ 0 w 69"/>
                <a:gd name="T53" fmla="*/ 626 h 106"/>
                <a:gd name="T54" fmla="*/ 46 w 69"/>
                <a:gd name="T55" fmla="*/ 626 h 106"/>
                <a:gd name="T56" fmla="*/ 97 w 69"/>
                <a:gd name="T57" fmla="*/ 663 h 106"/>
                <a:gd name="T58" fmla="*/ 97 w 69"/>
                <a:gd name="T59" fmla="*/ 740 h 106"/>
                <a:gd name="T60" fmla="*/ 143 w 69"/>
                <a:gd name="T61" fmla="*/ 701 h 106"/>
                <a:gd name="T62" fmla="*/ 163 w 69"/>
                <a:gd name="T63" fmla="*/ 626 h 106"/>
                <a:gd name="T64" fmla="*/ 190 w 69"/>
                <a:gd name="T65" fmla="*/ 663 h 106"/>
                <a:gd name="T66" fmla="*/ 210 w 69"/>
                <a:gd name="T67" fmla="*/ 701 h 106"/>
                <a:gd name="T68" fmla="*/ 210 w 69"/>
                <a:gd name="T69" fmla="*/ 701 h 1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9"/>
                <a:gd name="T106" fmla="*/ 0 h 106"/>
                <a:gd name="T107" fmla="*/ 69 w 69"/>
                <a:gd name="T108" fmla="*/ 106 h 10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9" h="106">
                  <a:moveTo>
                    <a:pt x="36" y="100"/>
                  </a:moveTo>
                  <a:lnTo>
                    <a:pt x="36" y="79"/>
                  </a:lnTo>
                  <a:lnTo>
                    <a:pt x="44" y="79"/>
                  </a:lnTo>
                  <a:lnTo>
                    <a:pt x="48" y="79"/>
                  </a:lnTo>
                  <a:lnTo>
                    <a:pt x="56" y="84"/>
                  </a:lnTo>
                  <a:lnTo>
                    <a:pt x="56" y="89"/>
                  </a:lnTo>
                  <a:lnTo>
                    <a:pt x="60" y="95"/>
                  </a:lnTo>
                  <a:lnTo>
                    <a:pt x="64" y="95"/>
                  </a:lnTo>
                  <a:lnTo>
                    <a:pt x="64" y="89"/>
                  </a:lnTo>
                  <a:lnTo>
                    <a:pt x="64" y="79"/>
                  </a:lnTo>
                  <a:lnTo>
                    <a:pt x="64" y="68"/>
                  </a:lnTo>
                  <a:lnTo>
                    <a:pt x="60" y="63"/>
                  </a:lnTo>
                  <a:lnTo>
                    <a:pt x="60" y="58"/>
                  </a:lnTo>
                  <a:lnTo>
                    <a:pt x="60" y="53"/>
                  </a:lnTo>
                  <a:lnTo>
                    <a:pt x="64" y="47"/>
                  </a:lnTo>
                  <a:lnTo>
                    <a:pt x="68" y="47"/>
                  </a:lnTo>
                  <a:lnTo>
                    <a:pt x="68" y="42"/>
                  </a:lnTo>
                  <a:lnTo>
                    <a:pt x="68" y="37"/>
                  </a:lnTo>
                  <a:lnTo>
                    <a:pt x="64" y="32"/>
                  </a:lnTo>
                  <a:lnTo>
                    <a:pt x="60" y="32"/>
                  </a:lnTo>
                  <a:lnTo>
                    <a:pt x="52" y="32"/>
                  </a:lnTo>
                  <a:lnTo>
                    <a:pt x="48" y="32"/>
                  </a:lnTo>
                  <a:lnTo>
                    <a:pt x="56" y="21"/>
                  </a:lnTo>
                  <a:lnTo>
                    <a:pt x="64" y="16"/>
                  </a:lnTo>
                  <a:lnTo>
                    <a:pt x="64" y="11"/>
                  </a:lnTo>
                  <a:lnTo>
                    <a:pt x="64" y="5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0" y="5"/>
                  </a:lnTo>
                  <a:lnTo>
                    <a:pt x="36" y="11"/>
                  </a:lnTo>
                  <a:lnTo>
                    <a:pt x="36" y="16"/>
                  </a:lnTo>
                  <a:lnTo>
                    <a:pt x="36" y="21"/>
                  </a:lnTo>
                  <a:lnTo>
                    <a:pt x="32" y="21"/>
                  </a:lnTo>
                  <a:lnTo>
                    <a:pt x="28" y="26"/>
                  </a:lnTo>
                  <a:lnTo>
                    <a:pt x="20" y="26"/>
                  </a:lnTo>
                  <a:lnTo>
                    <a:pt x="12" y="26"/>
                  </a:lnTo>
                  <a:lnTo>
                    <a:pt x="8" y="37"/>
                  </a:lnTo>
                  <a:lnTo>
                    <a:pt x="8" y="42"/>
                  </a:lnTo>
                  <a:lnTo>
                    <a:pt x="8" y="47"/>
                  </a:lnTo>
                  <a:lnTo>
                    <a:pt x="12" y="47"/>
                  </a:lnTo>
                  <a:lnTo>
                    <a:pt x="16" y="47"/>
                  </a:lnTo>
                  <a:lnTo>
                    <a:pt x="20" y="47"/>
                  </a:lnTo>
                  <a:lnTo>
                    <a:pt x="20" y="53"/>
                  </a:lnTo>
                  <a:lnTo>
                    <a:pt x="16" y="53"/>
                  </a:lnTo>
                  <a:lnTo>
                    <a:pt x="8" y="58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79"/>
                  </a:lnTo>
                  <a:lnTo>
                    <a:pt x="0" y="84"/>
                  </a:lnTo>
                  <a:lnTo>
                    <a:pt x="0" y="89"/>
                  </a:lnTo>
                  <a:lnTo>
                    <a:pt x="4" y="89"/>
                  </a:lnTo>
                  <a:lnTo>
                    <a:pt x="8" y="89"/>
                  </a:lnTo>
                  <a:lnTo>
                    <a:pt x="12" y="89"/>
                  </a:lnTo>
                  <a:lnTo>
                    <a:pt x="16" y="95"/>
                  </a:lnTo>
                  <a:lnTo>
                    <a:pt x="16" y="100"/>
                  </a:lnTo>
                  <a:lnTo>
                    <a:pt x="16" y="105"/>
                  </a:lnTo>
                  <a:lnTo>
                    <a:pt x="20" y="105"/>
                  </a:lnTo>
                  <a:lnTo>
                    <a:pt x="24" y="100"/>
                  </a:lnTo>
                  <a:lnTo>
                    <a:pt x="24" y="95"/>
                  </a:lnTo>
                  <a:lnTo>
                    <a:pt x="28" y="89"/>
                  </a:lnTo>
                  <a:lnTo>
                    <a:pt x="32" y="89"/>
                  </a:lnTo>
                  <a:lnTo>
                    <a:pt x="32" y="95"/>
                  </a:lnTo>
                  <a:lnTo>
                    <a:pt x="36" y="95"/>
                  </a:lnTo>
                  <a:lnTo>
                    <a:pt x="36" y="100"/>
                  </a:lnTo>
                  <a:lnTo>
                    <a:pt x="36" y="79"/>
                  </a:lnTo>
                  <a:lnTo>
                    <a:pt x="36" y="100"/>
                  </a:lnTo>
                </a:path>
              </a:pathLst>
            </a:cu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111" name="Freeform 68"/>
            <p:cNvSpPr>
              <a:spLocks/>
            </p:cNvSpPr>
            <p:nvPr/>
          </p:nvSpPr>
          <p:spPr bwMode="auto">
            <a:xfrm>
              <a:off x="529" y="2838"/>
              <a:ext cx="2" cy="90"/>
            </a:xfrm>
            <a:custGeom>
              <a:avLst/>
              <a:gdLst>
                <a:gd name="T0" fmla="*/ 0 w 1"/>
                <a:gd name="T1" fmla="*/ 478 h 68"/>
                <a:gd name="T2" fmla="*/ 0 w 1"/>
                <a:gd name="T3" fmla="*/ 0 h 68"/>
                <a:gd name="T4" fmla="*/ 0 60000 65536"/>
                <a:gd name="T5" fmla="*/ 0 60000 65536"/>
                <a:gd name="T6" fmla="*/ 0 w 1"/>
                <a:gd name="T7" fmla="*/ 0 h 68"/>
                <a:gd name="T8" fmla="*/ 1 w 1"/>
                <a:gd name="T9" fmla="*/ 68 h 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68">
                  <a:moveTo>
                    <a:pt x="0" y="67"/>
                  </a:moveTo>
                  <a:lnTo>
                    <a:pt x="0" y="0"/>
                  </a:lnTo>
                </a:path>
              </a:pathLst>
            </a:custGeom>
            <a:solidFill>
              <a:srgbClr val="33CC33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600"/>
            </a:p>
          </p:txBody>
        </p:sp>
        <p:grpSp>
          <p:nvGrpSpPr>
            <p:cNvPr id="112" name="Group 69"/>
            <p:cNvGrpSpPr>
              <a:grpSpLocks/>
            </p:cNvGrpSpPr>
            <p:nvPr/>
          </p:nvGrpSpPr>
          <p:grpSpPr bwMode="auto">
            <a:xfrm>
              <a:off x="1586" y="2668"/>
              <a:ext cx="114" cy="62"/>
              <a:chOff x="1621" y="3174"/>
              <a:chExt cx="88" cy="47"/>
            </a:xfrm>
          </p:grpSpPr>
          <p:grpSp>
            <p:nvGrpSpPr>
              <p:cNvPr id="236" name="Group 70"/>
              <p:cNvGrpSpPr>
                <a:grpSpLocks/>
              </p:cNvGrpSpPr>
              <p:nvPr/>
            </p:nvGrpSpPr>
            <p:grpSpPr bwMode="auto">
              <a:xfrm>
                <a:off x="1621" y="3174"/>
                <a:ext cx="81" cy="29"/>
                <a:chOff x="1621" y="3174"/>
                <a:chExt cx="81" cy="29"/>
              </a:xfrm>
            </p:grpSpPr>
            <p:sp>
              <p:nvSpPr>
                <p:cNvPr id="242" name="Oval 71"/>
                <p:cNvSpPr>
                  <a:spLocks noChangeArrowheads="1"/>
                </p:cNvSpPr>
                <p:nvPr/>
              </p:nvSpPr>
              <p:spPr bwMode="auto">
                <a:xfrm>
                  <a:off x="1653" y="3179"/>
                  <a:ext cx="49" cy="24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3" name="Oval 72"/>
                <p:cNvSpPr>
                  <a:spLocks noChangeArrowheads="1"/>
                </p:cNvSpPr>
                <p:nvPr/>
              </p:nvSpPr>
              <p:spPr bwMode="auto">
                <a:xfrm>
                  <a:off x="1621" y="3177"/>
                  <a:ext cx="40" cy="22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4" name="Oval 73"/>
                <p:cNvSpPr>
                  <a:spLocks noChangeArrowheads="1"/>
                </p:cNvSpPr>
                <p:nvPr/>
              </p:nvSpPr>
              <p:spPr bwMode="auto">
                <a:xfrm>
                  <a:off x="1662" y="3195"/>
                  <a:ext cx="21" cy="7"/>
                </a:xfrm>
                <a:prstGeom prst="ellipse">
                  <a:avLst/>
                </a:prstGeom>
                <a:solidFill>
                  <a:srgbClr val="004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5" name="Oval 74"/>
                <p:cNvSpPr>
                  <a:spLocks noChangeArrowheads="1"/>
                </p:cNvSpPr>
                <p:nvPr/>
              </p:nvSpPr>
              <p:spPr bwMode="auto">
                <a:xfrm>
                  <a:off x="1627" y="3188"/>
                  <a:ext cx="22" cy="11"/>
                </a:xfrm>
                <a:prstGeom prst="ellipse">
                  <a:avLst/>
                </a:prstGeom>
                <a:solidFill>
                  <a:srgbClr val="004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6" name="Oval 75"/>
                <p:cNvSpPr>
                  <a:spLocks noChangeArrowheads="1"/>
                </p:cNvSpPr>
                <p:nvPr/>
              </p:nvSpPr>
              <p:spPr bwMode="auto">
                <a:xfrm>
                  <a:off x="1643" y="3174"/>
                  <a:ext cx="40" cy="16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7" name="Oval 76"/>
                <p:cNvSpPr>
                  <a:spLocks noChangeArrowheads="1"/>
                </p:cNvSpPr>
                <p:nvPr/>
              </p:nvSpPr>
              <p:spPr bwMode="auto">
                <a:xfrm>
                  <a:off x="1646" y="3181"/>
                  <a:ext cx="24" cy="7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37" name="Oval 77"/>
              <p:cNvSpPr>
                <a:spLocks noChangeArrowheads="1"/>
              </p:cNvSpPr>
              <p:nvPr/>
            </p:nvSpPr>
            <p:spPr bwMode="auto">
              <a:xfrm>
                <a:off x="1649" y="3188"/>
                <a:ext cx="60" cy="21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38" name="Oval 78"/>
              <p:cNvSpPr>
                <a:spLocks noChangeArrowheads="1"/>
              </p:cNvSpPr>
              <p:nvPr/>
            </p:nvSpPr>
            <p:spPr bwMode="auto">
              <a:xfrm>
                <a:off x="1639" y="3205"/>
                <a:ext cx="60" cy="16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39" name="Oval 79"/>
              <p:cNvSpPr>
                <a:spLocks noChangeArrowheads="1"/>
              </p:cNvSpPr>
              <p:nvPr/>
            </p:nvSpPr>
            <p:spPr bwMode="auto">
              <a:xfrm>
                <a:off x="1662" y="3198"/>
                <a:ext cx="47" cy="8"/>
              </a:xfrm>
              <a:prstGeom prst="ellipse">
                <a:avLst/>
              </a:prstGeom>
              <a:solidFill>
                <a:srgbClr val="00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40" name="Oval 80"/>
              <p:cNvSpPr>
                <a:spLocks noChangeArrowheads="1"/>
              </p:cNvSpPr>
              <p:nvPr/>
            </p:nvSpPr>
            <p:spPr bwMode="auto">
              <a:xfrm>
                <a:off x="1633" y="3195"/>
                <a:ext cx="44" cy="16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41" name="Oval 81"/>
              <p:cNvSpPr>
                <a:spLocks noChangeArrowheads="1"/>
              </p:cNvSpPr>
              <p:nvPr/>
            </p:nvSpPr>
            <p:spPr bwMode="auto">
              <a:xfrm>
                <a:off x="1653" y="3201"/>
                <a:ext cx="21" cy="10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3" name="Group 82"/>
            <p:cNvGrpSpPr>
              <a:grpSpLocks/>
            </p:cNvGrpSpPr>
            <p:nvPr/>
          </p:nvGrpSpPr>
          <p:grpSpPr bwMode="auto">
            <a:xfrm>
              <a:off x="1650" y="2668"/>
              <a:ext cx="214" cy="62"/>
              <a:chOff x="1671" y="3174"/>
              <a:chExt cx="166" cy="47"/>
            </a:xfrm>
          </p:grpSpPr>
          <p:grpSp>
            <p:nvGrpSpPr>
              <p:cNvPr id="224" name="Group 83"/>
              <p:cNvGrpSpPr>
                <a:grpSpLocks/>
              </p:cNvGrpSpPr>
              <p:nvPr/>
            </p:nvGrpSpPr>
            <p:grpSpPr bwMode="auto">
              <a:xfrm>
                <a:off x="1671" y="3174"/>
                <a:ext cx="152" cy="29"/>
                <a:chOff x="1671" y="3174"/>
                <a:chExt cx="152" cy="29"/>
              </a:xfrm>
            </p:grpSpPr>
            <p:sp>
              <p:nvSpPr>
                <p:cNvPr id="230" name="Oval 84"/>
                <p:cNvSpPr>
                  <a:spLocks noChangeArrowheads="1"/>
                </p:cNvSpPr>
                <p:nvPr/>
              </p:nvSpPr>
              <p:spPr bwMode="auto">
                <a:xfrm>
                  <a:off x="1729" y="3181"/>
                  <a:ext cx="94" cy="22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1" name="Oval 85"/>
                <p:cNvSpPr>
                  <a:spLocks noChangeArrowheads="1"/>
                </p:cNvSpPr>
                <p:nvPr/>
              </p:nvSpPr>
              <p:spPr bwMode="auto">
                <a:xfrm>
                  <a:off x="1671" y="3177"/>
                  <a:ext cx="79" cy="22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2" name="Oval 86"/>
                <p:cNvSpPr>
                  <a:spLocks noChangeArrowheads="1"/>
                </p:cNvSpPr>
                <p:nvPr/>
              </p:nvSpPr>
              <p:spPr bwMode="auto">
                <a:xfrm>
                  <a:off x="1745" y="3197"/>
                  <a:ext cx="46" cy="6"/>
                </a:xfrm>
                <a:prstGeom prst="ellipse">
                  <a:avLst/>
                </a:prstGeom>
                <a:solidFill>
                  <a:srgbClr val="004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3" name="Oval 87"/>
                <p:cNvSpPr>
                  <a:spLocks noChangeArrowheads="1"/>
                </p:cNvSpPr>
                <p:nvPr/>
              </p:nvSpPr>
              <p:spPr bwMode="auto">
                <a:xfrm>
                  <a:off x="1681" y="3190"/>
                  <a:ext cx="46" cy="9"/>
                </a:xfrm>
                <a:prstGeom prst="ellipse">
                  <a:avLst/>
                </a:prstGeom>
                <a:solidFill>
                  <a:srgbClr val="004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4" name="Oval 88"/>
                <p:cNvSpPr>
                  <a:spLocks noChangeArrowheads="1"/>
                </p:cNvSpPr>
                <p:nvPr/>
              </p:nvSpPr>
              <p:spPr bwMode="auto">
                <a:xfrm>
                  <a:off x="1713" y="3174"/>
                  <a:ext cx="82" cy="16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5" name="Oval 89"/>
                <p:cNvSpPr>
                  <a:spLocks noChangeArrowheads="1"/>
                </p:cNvSpPr>
                <p:nvPr/>
              </p:nvSpPr>
              <p:spPr bwMode="auto">
                <a:xfrm>
                  <a:off x="1717" y="3182"/>
                  <a:ext cx="53" cy="8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25" name="Oval 90"/>
              <p:cNvSpPr>
                <a:spLocks noChangeArrowheads="1"/>
              </p:cNvSpPr>
              <p:nvPr/>
            </p:nvSpPr>
            <p:spPr bwMode="auto">
              <a:xfrm>
                <a:off x="1722" y="3190"/>
                <a:ext cx="115" cy="19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26" name="Oval 91"/>
              <p:cNvSpPr>
                <a:spLocks noChangeArrowheads="1"/>
              </p:cNvSpPr>
              <p:nvPr/>
            </p:nvSpPr>
            <p:spPr bwMode="auto">
              <a:xfrm>
                <a:off x="1703" y="3206"/>
                <a:ext cx="115" cy="15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27" name="Oval 92"/>
              <p:cNvSpPr>
                <a:spLocks noChangeArrowheads="1"/>
              </p:cNvSpPr>
              <p:nvPr/>
            </p:nvSpPr>
            <p:spPr bwMode="auto">
              <a:xfrm>
                <a:off x="1749" y="3198"/>
                <a:ext cx="88" cy="8"/>
              </a:xfrm>
              <a:prstGeom prst="ellipse">
                <a:avLst/>
              </a:prstGeom>
              <a:solidFill>
                <a:srgbClr val="00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28" name="Oval 93"/>
              <p:cNvSpPr>
                <a:spLocks noChangeArrowheads="1"/>
              </p:cNvSpPr>
              <p:nvPr/>
            </p:nvSpPr>
            <p:spPr bwMode="auto">
              <a:xfrm>
                <a:off x="1690" y="3197"/>
                <a:ext cx="89" cy="14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29" name="Oval 94"/>
              <p:cNvSpPr>
                <a:spLocks noChangeArrowheads="1"/>
              </p:cNvSpPr>
              <p:nvPr/>
            </p:nvSpPr>
            <p:spPr bwMode="auto">
              <a:xfrm>
                <a:off x="1726" y="3202"/>
                <a:ext cx="47" cy="9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4" name="Group 95"/>
            <p:cNvGrpSpPr>
              <a:grpSpLocks/>
            </p:cNvGrpSpPr>
            <p:nvPr/>
          </p:nvGrpSpPr>
          <p:grpSpPr bwMode="auto">
            <a:xfrm>
              <a:off x="1232" y="2574"/>
              <a:ext cx="113" cy="63"/>
              <a:chOff x="1345" y="3103"/>
              <a:chExt cx="88" cy="47"/>
            </a:xfrm>
          </p:grpSpPr>
          <p:grpSp>
            <p:nvGrpSpPr>
              <p:cNvPr id="212" name="Group 96"/>
              <p:cNvGrpSpPr>
                <a:grpSpLocks/>
              </p:cNvGrpSpPr>
              <p:nvPr/>
            </p:nvGrpSpPr>
            <p:grpSpPr bwMode="auto">
              <a:xfrm>
                <a:off x="1345" y="3103"/>
                <a:ext cx="82" cy="30"/>
                <a:chOff x="1345" y="3103"/>
                <a:chExt cx="82" cy="30"/>
              </a:xfrm>
            </p:grpSpPr>
            <p:sp>
              <p:nvSpPr>
                <p:cNvPr id="218" name="Oval 97"/>
                <p:cNvSpPr>
                  <a:spLocks noChangeArrowheads="1"/>
                </p:cNvSpPr>
                <p:nvPr/>
              </p:nvSpPr>
              <p:spPr bwMode="auto">
                <a:xfrm>
                  <a:off x="1377" y="3109"/>
                  <a:ext cx="50" cy="24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9" name="Oval 98"/>
                <p:cNvSpPr>
                  <a:spLocks noChangeArrowheads="1"/>
                </p:cNvSpPr>
                <p:nvPr/>
              </p:nvSpPr>
              <p:spPr bwMode="auto">
                <a:xfrm>
                  <a:off x="1345" y="3106"/>
                  <a:ext cx="40" cy="23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20" name="Oval 99"/>
                <p:cNvSpPr>
                  <a:spLocks noChangeArrowheads="1"/>
                </p:cNvSpPr>
                <p:nvPr/>
              </p:nvSpPr>
              <p:spPr bwMode="auto">
                <a:xfrm>
                  <a:off x="1387" y="3125"/>
                  <a:ext cx="21" cy="7"/>
                </a:xfrm>
                <a:prstGeom prst="ellipse">
                  <a:avLst/>
                </a:prstGeom>
                <a:solidFill>
                  <a:srgbClr val="004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21" name="Oval 100"/>
                <p:cNvSpPr>
                  <a:spLocks noChangeArrowheads="1"/>
                </p:cNvSpPr>
                <p:nvPr/>
              </p:nvSpPr>
              <p:spPr bwMode="auto">
                <a:xfrm>
                  <a:off x="1352" y="3118"/>
                  <a:ext cx="21" cy="11"/>
                </a:xfrm>
                <a:prstGeom prst="ellipse">
                  <a:avLst/>
                </a:prstGeom>
                <a:solidFill>
                  <a:srgbClr val="004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22" name="Oval 101"/>
                <p:cNvSpPr>
                  <a:spLocks noChangeArrowheads="1"/>
                </p:cNvSpPr>
                <p:nvPr/>
              </p:nvSpPr>
              <p:spPr bwMode="auto">
                <a:xfrm>
                  <a:off x="1368" y="3103"/>
                  <a:ext cx="40" cy="16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23" name="Oval 102"/>
                <p:cNvSpPr>
                  <a:spLocks noChangeArrowheads="1"/>
                </p:cNvSpPr>
                <p:nvPr/>
              </p:nvSpPr>
              <p:spPr bwMode="auto">
                <a:xfrm>
                  <a:off x="1371" y="3110"/>
                  <a:ext cx="24" cy="8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13" name="Oval 103"/>
              <p:cNvSpPr>
                <a:spLocks noChangeArrowheads="1"/>
              </p:cNvSpPr>
              <p:nvPr/>
            </p:nvSpPr>
            <p:spPr bwMode="auto">
              <a:xfrm>
                <a:off x="1373" y="3118"/>
                <a:ext cx="60" cy="20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14" name="Oval 104"/>
              <p:cNvSpPr>
                <a:spLocks noChangeArrowheads="1"/>
              </p:cNvSpPr>
              <p:nvPr/>
            </p:nvSpPr>
            <p:spPr bwMode="auto">
              <a:xfrm>
                <a:off x="1364" y="3134"/>
                <a:ext cx="60" cy="16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15" name="Oval 105"/>
              <p:cNvSpPr>
                <a:spLocks noChangeArrowheads="1"/>
              </p:cNvSpPr>
              <p:nvPr/>
            </p:nvSpPr>
            <p:spPr bwMode="auto">
              <a:xfrm>
                <a:off x="1387" y="3128"/>
                <a:ext cx="46" cy="8"/>
              </a:xfrm>
              <a:prstGeom prst="ellipse">
                <a:avLst/>
              </a:prstGeom>
              <a:solidFill>
                <a:srgbClr val="00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16" name="Oval 106"/>
              <p:cNvSpPr>
                <a:spLocks noChangeArrowheads="1"/>
              </p:cNvSpPr>
              <p:nvPr/>
            </p:nvSpPr>
            <p:spPr bwMode="auto">
              <a:xfrm>
                <a:off x="1357" y="3125"/>
                <a:ext cx="44" cy="16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17" name="Oval 107"/>
              <p:cNvSpPr>
                <a:spLocks noChangeArrowheads="1"/>
              </p:cNvSpPr>
              <p:nvPr/>
            </p:nvSpPr>
            <p:spPr bwMode="auto">
              <a:xfrm>
                <a:off x="1377" y="3130"/>
                <a:ext cx="22" cy="11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5" name="Group 108"/>
            <p:cNvGrpSpPr>
              <a:grpSpLocks/>
            </p:cNvGrpSpPr>
            <p:nvPr/>
          </p:nvGrpSpPr>
          <p:grpSpPr bwMode="auto">
            <a:xfrm>
              <a:off x="1297" y="2575"/>
              <a:ext cx="212" cy="62"/>
              <a:chOff x="1396" y="3104"/>
              <a:chExt cx="165" cy="46"/>
            </a:xfrm>
          </p:grpSpPr>
          <p:grpSp>
            <p:nvGrpSpPr>
              <p:cNvPr id="200" name="Group 109"/>
              <p:cNvGrpSpPr>
                <a:grpSpLocks/>
              </p:cNvGrpSpPr>
              <p:nvPr/>
            </p:nvGrpSpPr>
            <p:grpSpPr bwMode="auto">
              <a:xfrm>
                <a:off x="1396" y="3104"/>
                <a:ext cx="152" cy="29"/>
                <a:chOff x="1396" y="3104"/>
                <a:chExt cx="152" cy="29"/>
              </a:xfrm>
            </p:grpSpPr>
            <p:sp>
              <p:nvSpPr>
                <p:cNvPr id="206" name="Oval 110"/>
                <p:cNvSpPr>
                  <a:spLocks noChangeArrowheads="1"/>
                </p:cNvSpPr>
                <p:nvPr/>
              </p:nvSpPr>
              <p:spPr bwMode="auto">
                <a:xfrm>
                  <a:off x="1453" y="3110"/>
                  <a:ext cx="95" cy="23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07" name="Oval 111"/>
                <p:cNvSpPr>
                  <a:spLocks noChangeArrowheads="1"/>
                </p:cNvSpPr>
                <p:nvPr/>
              </p:nvSpPr>
              <p:spPr bwMode="auto">
                <a:xfrm>
                  <a:off x="1396" y="3106"/>
                  <a:ext cx="79" cy="23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08" name="Oval 112"/>
                <p:cNvSpPr>
                  <a:spLocks noChangeArrowheads="1"/>
                </p:cNvSpPr>
                <p:nvPr/>
              </p:nvSpPr>
              <p:spPr bwMode="auto">
                <a:xfrm>
                  <a:off x="1469" y="3126"/>
                  <a:ext cx="47" cy="7"/>
                </a:xfrm>
                <a:prstGeom prst="ellipse">
                  <a:avLst/>
                </a:prstGeom>
                <a:solidFill>
                  <a:srgbClr val="004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09" name="Oval 113"/>
                <p:cNvSpPr>
                  <a:spLocks noChangeArrowheads="1"/>
                </p:cNvSpPr>
                <p:nvPr/>
              </p:nvSpPr>
              <p:spPr bwMode="auto">
                <a:xfrm>
                  <a:off x="1405" y="3120"/>
                  <a:ext cx="47" cy="9"/>
                </a:xfrm>
                <a:prstGeom prst="ellipse">
                  <a:avLst/>
                </a:prstGeom>
                <a:solidFill>
                  <a:srgbClr val="004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0" name="Oval 114"/>
                <p:cNvSpPr>
                  <a:spLocks noChangeArrowheads="1"/>
                </p:cNvSpPr>
                <p:nvPr/>
              </p:nvSpPr>
              <p:spPr bwMode="auto">
                <a:xfrm>
                  <a:off x="1437" y="3104"/>
                  <a:ext cx="83" cy="16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1" name="Oval 115"/>
                <p:cNvSpPr>
                  <a:spLocks noChangeArrowheads="1"/>
                </p:cNvSpPr>
                <p:nvPr/>
              </p:nvSpPr>
              <p:spPr bwMode="auto">
                <a:xfrm>
                  <a:off x="1441" y="3111"/>
                  <a:ext cx="54" cy="8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01" name="Oval 116"/>
              <p:cNvSpPr>
                <a:spLocks noChangeArrowheads="1"/>
              </p:cNvSpPr>
              <p:nvPr/>
            </p:nvSpPr>
            <p:spPr bwMode="auto">
              <a:xfrm>
                <a:off x="1447" y="3120"/>
                <a:ext cx="114" cy="18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02" name="Oval 117"/>
              <p:cNvSpPr>
                <a:spLocks noChangeArrowheads="1"/>
              </p:cNvSpPr>
              <p:nvPr/>
            </p:nvSpPr>
            <p:spPr bwMode="auto">
              <a:xfrm>
                <a:off x="1428" y="3136"/>
                <a:ext cx="115" cy="14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03" name="Oval 118"/>
              <p:cNvSpPr>
                <a:spLocks noChangeArrowheads="1"/>
              </p:cNvSpPr>
              <p:nvPr/>
            </p:nvSpPr>
            <p:spPr bwMode="auto">
              <a:xfrm>
                <a:off x="1473" y="3128"/>
                <a:ext cx="88" cy="8"/>
              </a:xfrm>
              <a:prstGeom prst="ellipse">
                <a:avLst/>
              </a:prstGeom>
              <a:solidFill>
                <a:srgbClr val="00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04" name="Oval 119"/>
              <p:cNvSpPr>
                <a:spLocks noChangeArrowheads="1"/>
              </p:cNvSpPr>
              <p:nvPr/>
            </p:nvSpPr>
            <p:spPr bwMode="auto">
              <a:xfrm>
                <a:off x="1415" y="3126"/>
                <a:ext cx="89" cy="15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05" name="Oval 120"/>
              <p:cNvSpPr>
                <a:spLocks noChangeArrowheads="1"/>
              </p:cNvSpPr>
              <p:nvPr/>
            </p:nvSpPr>
            <p:spPr bwMode="auto">
              <a:xfrm>
                <a:off x="1451" y="3132"/>
                <a:ext cx="46" cy="9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6" name="Group 121"/>
            <p:cNvGrpSpPr>
              <a:grpSpLocks/>
            </p:cNvGrpSpPr>
            <p:nvPr/>
          </p:nvGrpSpPr>
          <p:grpSpPr bwMode="auto">
            <a:xfrm>
              <a:off x="593" y="2837"/>
              <a:ext cx="184" cy="37"/>
              <a:chOff x="846" y="3302"/>
              <a:chExt cx="143" cy="28"/>
            </a:xfrm>
          </p:grpSpPr>
          <p:grpSp>
            <p:nvGrpSpPr>
              <p:cNvPr id="188" name="Group 122"/>
              <p:cNvGrpSpPr>
                <a:grpSpLocks/>
              </p:cNvGrpSpPr>
              <p:nvPr/>
            </p:nvGrpSpPr>
            <p:grpSpPr bwMode="auto">
              <a:xfrm>
                <a:off x="846" y="3302"/>
                <a:ext cx="132" cy="17"/>
                <a:chOff x="846" y="3302"/>
                <a:chExt cx="132" cy="17"/>
              </a:xfrm>
            </p:grpSpPr>
            <p:sp>
              <p:nvSpPr>
                <p:cNvPr id="194" name="Oval 123"/>
                <p:cNvSpPr>
                  <a:spLocks noChangeArrowheads="1"/>
                </p:cNvSpPr>
                <p:nvPr/>
              </p:nvSpPr>
              <p:spPr bwMode="auto">
                <a:xfrm>
                  <a:off x="898" y="3305"/>
                  <a:ext cx="80" cy="14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5" name="Oval 124"/>
                <p:cNvSpPr>
                  <a:spLocks noChangeArrowheads="1"/>
                </p:cNvSpPr>
                <p:nvPr/>
              </p:nvSpPr>
              <p:spPr bwMode="auto">
                <a:xfrm>
                  <a:off x="846" y="3303"/>
                  <a:ext cx="65" cy="14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6" name="Oval 125"/>
                <p:cNvSpPr>
                  <a:spLocks noChangeArrowheads="1"/>
                </p:cNvSpPr>
                <p:nvPr/>
              </p:nvSpPr>
              <p:spPr bwMode="auto">
                <a:xfrm>
                  <a:off x="914" y="3314"/>
                  <a:ext cx="34" cy="4"/>
                </a:xfrm>
                <a:prstGeom prst="ellipse">
                  <a:avLst/>
                </a:prstGeom>
                <a:solidFill>
                  <a:srgbClr val="004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7" name="Oval 126"/>
                <p:cNvSpPr>
                  <a:spLocks noChangeArrowheads="1"/>
                </p:cNvSpPr>
                <p:nvPr/>
              </p:nvSpPr>
              <p:spPr bwMode="auto">
                <a:xfrm>
                  <a:off x="857" y="3310"/>
                  <a:ext cx="35" cy="7"/>
                </a:xfrm>
                <a:prstGeom prst="ellipse">
                  <a:avLst/>
                </a:prstGeom>
                <a:solidFill>
                  <a:srgbClr val="004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8" name="Oval 127"/>
                <p:cNvSpPr>
                  <a:spLocks noChangeArrowheads="1"/>
                </p:cNvSpPr>
                <p:nvPr/>
              </p:nvSpPr>
              <p:spPr bwMode="auto">
                <a:xfrm>
                  <a:off x="882" y="3302"/>
                  <a:ext cx="66" cy="9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9" name="Oval 128"/>
                <p:cNvSpPr>
                  <a:spLocks noChangeArrowheads="1"/>
                </p:cNvSpPr>
                <p:nvPr/>
              </p:nvSpPr>
              <p:spPr bwMode="auto">
                <a:xfrm>
                  <a:off x="888" y="3306"/>
                  <a:ext cx="39" cy="4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89" name="Oval 129"/>
              <p:cNvSpPr>
                <a:spLocks noChangeArrowheads="1"/>
              </p:cNvSpPr>
              <p:nvPr/>
            </p:nvSpPr>
            <p:spPr bwMode="auto">
              <a:xfrm>
                <a:off x="892" y="3310"/>
                <a:ext cx="97" cy="12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90" name="Oval 130"/>
              <p:cNvSpPr>
                <a:spLocks noChangeArrowheads="1"/>
              </p:cNvSpPr>
              <p:nvPr/>
            </p:nvSpPr>
            <p:spPr bwMode="auto">
              <a:xfrm>
                <a:off x="876" y="3320"/>
                <a:ext cx="98" cy="10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91" name="Oval 131"/>
              <p:cNvSpPr>
                <a:spLocks noChangeArrowheads="1"/>
              </p:cNvSpPr>
              <p:nvPr/>
            </p:nvSpPr>
            <p:spPr bwMode="auto">
              <a:xfrm>
                <a:off x="914" y="3316"/>
                <a:ext cx="75" cy="5"/>
              </a:xfrm>
              <a:prstGeom prst="ellipse">
                <a:avLst/>
              </a:prstGeom>
              <a:solidFill>
                <a:srgbClr val="00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92" name="Oval 132"/>
              <p:cNvSpPr>
                <a:spLocks noChangeArrowheads="1"/>
              </p:cNvSpPr>
              <p:nvPr/>
            </p:nvSpPr>
            <p:spPr bwMode="auto">
              <a:xfrm>
                <a:off x="866" y="3314"/>
                <a:ext cx="72" cy="10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93" name="Oval 133"/>
              <p:cNvSpPr>
                <a:spLocks noChangeArrowheads="1"/>
              </p:cNvSpPr>
              <p:nvPr/>
            </p:nvSpPr>
            <p:spPr bwMode="auto">
              <a:xfrm>
                <a:off x="898" y="3318"/>
                <a:ext cx="36" cy="6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7" name="Group 134"/>
            <p:cNvGrpSpPr>
              <a:grpSpLocks/>
            </p:cNvGrpSpPr>
            <p:nvPr/>
          </p:nvGrpSpPr>
          <p:grpSpPr bwMode="auto">
            <a:xfrm>
              <a:off x="698" y="2837"/>
              <a:ext cx="345" cy="37"/>
              <a:chOff x="928" y="3302"/>
              <a:chExt cx="269" cy="28"/>
            </a:xfrm>
          </p:grpSpPr>
          <p:grpSp>
            <p:nvGrpSpPr>
              <p:cNvPr id="171" name="Group 135"/>
              <p:cNvGrpSpPr>
                <a:grpSpLocks/>
              </p:cNvGrpSpPr>
              <p:nvPr/>
            </p:nvGrpSpPr>
            <p:grpSpPr bwMode="auto">
              <a:xfrm>
                <a:off x="928" y="3302"/>
                <a:ext cx="246" cy="17"/>
                <a:chOff x="928" y="3302"/>
                <a:chExt cx="246" cy="17"/>
              </a:xfrm>
            </p:grpSpPr>
            <p:sp>
              <p:nvSpPr>
                <p:cNvPr id="181" name="Oval 136"/>
                <p:cNvSpPr>
                  <a:spLocks noChangeArrowheads="1"/>
                </p:cNvSpPr>
                <p:nvPr/>
              </p:nvSpPr>
              <p:spPr bwMode="auto">
                <a:xfrm>
                  <a:off x="1021" y="3306"/>
                  <a:ext cx="153" cy="13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3" name="Oval 137"/>
                <p:cNvSpPr>
                  <a:spLocks noChangeArrowheads="1"/>
                </p:cNvSpPr>
                <p:nvPr/>
              </p:nvSpPr>
              <p:spPr bwMode="auto">
                <a:xfrm>
                  <a:off x="928" y="3303"/>
                  <a:ext cx="129" cy="14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4" name="Oval 138"/>
                <p:cNvSpPr>
                  <a:spLocks noChangeArrowheads="1"/>
                </p:cNvSpPr>
                <p:nvPr/>
              </p:nvSpPr>
              <p:spPr bwMode="auto">
                <a:xfrm>
                  <a:off x="1047" y="3315"/>
                  <a:ext cx="76" cy="4"/>
                </a:xfrm>
                <a:prstGeom prst="ellipse">
                  <a:avLst/>
                </a:prstGeom>
                <a:solidFill>
                  <a:srgbClr val="004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5" name="Oval 139"/>
                <p:cNvSpPr>
                  <a:spLocks noChangeArrowheads="1"/>
                </p:cNvSpPr>
                <p:nvPr/>
              </p:nvSpPr>
              <p:spPr bwMode="auto">
                <a:xfrm>
                  <a:off x="944" y="3311"/>
                  <a:ext cx="75" cy="6"/>
                </a:xfrm>
                <a:prstGeom prst="ellipse">
                  <a:avLst/>
                </a:prstGeom>
                <a:solidFill>
                  <a:srgbClr val="004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6" name="Oval 140"/>
                <p:cNvSpPr>
                  <a:spLocks noChangeArrowheads="1"/>
                </p:cNvSpPr>
                <p:nvPr/>
              </p:nvSpPr>
              <p:spPr bwMode="auto">
                <a:xfrm>
                  <a:off x="996" y="3302"/>
                  <a:ext cx="133" cy="9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7" name="Oval 141"/>
                <p:cNvSpPr>
                  <a:spLocks noChangeArrowheads="1"/>
                </p:cNvSpPr>
                <p:nvPr/>
              </p:nvSpPr>
              <p:spPr bwMode="auto">
                <a:xfrm>
                  <a:off x="1002" y="3306"/>
                  <a:ext cx="87" cy="5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72" name="Oval 142"/>
              <p:cNvSpPr>
                <a:spLocks noChangeArrowheads="1"/>
              </p:cNvSpPr>
              <p:nvPr/>
            </p:nvSpPr>
            <p:spPr bwMode="auto">
              <a:xfrm>
                <a:off x="1011" y="3311"/>
                <a:ext cx="186" cy="11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73" name="Oval 143"/>
              <p:cNvSpPr>
                <a:spLocks noChangeArrowheads="1"/>
              </p:cNvSpPr>
              <p:nvPr/>
            </p:nvSpPr>
            <p:spPr bwMode="auto">
              <a:xfrm>
                <a:off x="980" y="3321"/>
                <a:ext cx="187" cy="9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74" name="Oval 144"/>
              <p:cNvSpPr>
                <a:spLocks noChangeArrowheads="1"/>
              </p:cNvSpPr>
              <p:nvPr/>
            </p:nvSpPr>
            <p:spPr bwMode="auto">
              <a:xfrm>
                <a:off x="1054" y="3316"/>
                <a:ext cx="143" cy="5"/>
              </a:xfrm>
              <a:prstGeom prst="ellipse">
                <a:avLst/>
              </a:prstGeom>
              <a:solidFill>
                <a:srgbClr val="00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75" name="Oval 145"/>
              <p:cNvSpPr>
                <a:spLocks noChangeArrowheads="1"/>
              </p:cNvSpPr>
              <p:nvPr/>
            </p:nvSpPr>
            <p:spPr bwMode="auto">
              <a:xfrm>
                <a:off x="959" y="3315"/>
                <a:ext cx="144" cy="9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80" name="Oval 146"/>
              <p:cNvSpPr>
                <a:spLocks noChangeArrowheads="1"/>
              </p:cNvSpPr>
              <p:nvPr/>
            </p:nvSpPr>
            <p:spPr bwMode="auto">
              <a:xfrm>
                <a:off x="1017" y="3318"/>
                <a:ext cx="76" cy="6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8" name="Group 147"/>
            <p:cNvGrpSpPr>
              <a:grpSpLocks/>
            </p:cNvGrpSpPr>
            <p:nvPr/>
          </p:nvGrpSpPr>
          <p:grpSpPr bwMode="auto">
            <a:xfrm>
              <a:off x="1881" y="2659"/>
              <a:ext cx="149" cy="85"/>
              <a:chOff x="1851" y="3167"/>
              <a:chExt cx="116" cy="65"/>
            </a:xfrm>
          </p:grpSpPr>
          <p:grpSp>
            <p:nvGrpSpPr>
              <p:cNvPr id="150" name="Group 148"/>
              <p:cNvGrpSpPr>
                <a:grpSpLocks/>
              </p:cNvGrpSpPr>
              <p:nvPr/>
            </p:nvGrpSpPr>
            <p:grpSpPr bwMode="auto">
              <a:xfrm>
                <a:off x="1851" y="3167"/>
                <a:ext cx="107" cy="41"/>
                <a:chOff x="1851" y="3167"/>
                <a:chExt cx="107" cy="41"/>
              </a:xfrm>
            </p:grpSpPr>
            <p:sp>
              <p:nvSpPr>
                <p:cNvPr id="165" name="Oval 149"/>
                <p:cNvSpPr>
                  <a:spLocks noChangeArrowheads="1"/>
                </p:cNvSpPr>
                <p:nvPr/>
              </p:nvSpPr>
              <p:spPr bwMode="auto">
                <a:xfrm>
                  <a:off x="1893" y="3175"/>
                  <a:ext cx="65" cy="33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6" name="Oval 150"/>
                <p:cNvSpPr>
                  <a:spLocks noChangeArrowheads="1"/>
                </p:cNvSpPr>
                <p:nvPr/>
              </p:nvSpPr>
              <p:spPr bwMode="auto">
                <a:xfrm>
                  <a:off x="1851" y="3171"/>
                  <a:ext cx="53" cy="31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7" name="Oval 151"/>
                <p:cNvSpPr>
                  <a:spLocks noChangeArrowheads="1"/>
                </p:cNvSpPr>
                <p:nvPr/>
              </p:nvSpPr>
              <p:spPr bwMode="auto">
                <a:xfrm>
                  <a:off x="1905" y="3197"/>
                  <a:ext cx="28" cy="9"/>
                </a:xfrm>
                <a:prstGeom prst="ellipse">
                  <a:avLst/>
                </a:prstGeom>
                <a:solidFill>
                  <a:srgbClr val="004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8" name="Oval 152"/>
                <p:cNvSpPr>
                  <a:spLocks noChangeArrowheads="1"/>
                </p:cNvSpPr>
                <p:nvPr/>
              </p:nvSpPr>
              <p:spPr bwMode="auto">
                <a:xfrm>
                  <a:off x="1860" y="3187"/>
                  <a:ext cx="28" cy="15"/>
                </a:xfrm>
                <a:prstGeom prst="ellipse">
                  <a:avLst/>
                </a:prstGeom>
                <a:solidFill>
                  <a:srgbClr val="004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9" name="Oval 153"/>
                <p:cNvSpPr>
                  <a:spLocks noChangeArrowheads="1"/>
                </p:cNvSpPr>
                <p:nvPr/>
              </p:nvSpPr>
              <p:spPr bwMode="auto">
                <a:xfrm>
                  <a:off x="1881" y="3167"/>
                  <a:ext cx="52" cy="22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0" name="Oval 154"/>
                <p:cNvSpPr>
                  <a:spLocks noChangeArrowheads="1"/>
                </p:cNvSpPr>
                <p:nvPr/>
              </p:nvSpPr>
              <p:spPr bwMode="auto">
                <a:xfrm>
                  <a:off x="1885" y="3177"/>
                  <a:ext cx="31" cy="10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57" name="Oval 155"/>
              <p:cNvSpPr>
                <a:spLocks noChangeArrowheads="1"/>
              </p:cNvSpPr>
              <p:nvPr/>
            </p:nvSpPr>
            <p:spPr bwMode="auto">
              <a:xfrm>
                <a:off x="1888" y="3187"/>
                <a:ext cx="79" cy="29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58" name="Oval 156"/>
              <p:cNvSpPr>
                <a:spLocks noChangeArrowheads="1"/>
              </p:cNvSpPr>
              <p:nvPr/>
            </p:nvSpPr>
            <p:spPr bwMode="auto">
              <a:xfrm>
                <a:off x="1875" y="3210"/>
                <a:ext cx="80" cy="22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62" name="Oval 157"/>
              <p:cNvSpPr>
                <a:spLocks noChangeArrowheads="1"/>
              </p:cNvSpPr>
              <p:nvPr/>
            </p:nvSpPr>
            <p:spPr bwMode="auto">
              <a:xfrm>
                <a:off x="1905" y="3201"/>
                <a:ext cx="62" cy="11"/>
              </a:xfrm>
              <a:prstGeom prst="ellipse">
                <a:avLst/>
              </a:prstGeom>
              <a:solidFill>
                <a:srgbClr val="00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63" name="Oval 158"/>
              <p:cNvSpPr>
                <a:spLocks noChangeArrowheads="1"/>
              </p:cNvSpPr>
              <p:nvPr/>
            </p:nvSpPr>
            <p:spPr bwMode="auto">
              <a:xfrm>
                <a:off x="1867" y="3197"/>
                <a:ext cx="58" cy="21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64" name="Oval 159"/>
              <p:cNvSpPr>
                <a:spLocks noChangeArrowheads="1"/>
              </p:cNvSpPr>
              <p:nvPr/>
            </p:nvSpPr>
            <p:spPr bwMode="auto">
              <a:xfrm>
                <a:off x="1893" y="3205"/>
                <a:ext cx="28" cy="13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9" name="Group 160"/>
            <p:cNvGrpSpPr>
              <a:grpSpLocks/>
            </p:cNvGrpSpPr>
            <p:nvPr/>
          </p:nvGrpSpPr>
          <p:grpSpPr bwMode="auto">
            <a:xfrm>
              <a:off x="1966" y="2661"/>
              <a:ext cx="281" cy="83"/>
              <a:chOff x="1918" y="3169"/>
              <a:chExt cx="218" cy="63"/>
            </a:xfrm>
          </p:grpSpPr>
          <p:grpSp>
            <p:nvGrpSpPr>
              <p:cNvPr id="120" name="Group 161"/>
              <p:cNvGrpSpPr>
                <a:grpSpLocks/>
              </p:cNvGrpSpPr>
              <p:nvPr/>
            </p:nvGrpSpPr>
            <p:grpSpPr bwMode="auto">
              <a:xfrm>
                <a:off x="1918" y="3169"/>
                <a:ext cx="201" cy="39"/>
                <a:chOff x="1918" y="3169"/>
                <a:chExt cx="201" cy="39"/>
              </a:xfrm>
            </p:grpSpPr>
            <p:sp>
              <p:nvSpPr>
                <p:cNvPr id="134" name="Oval 162"/>
                <p:cNvSpPr>
                  <a:spLocks noChangeArrowheads="1"/>
                </p:cNvSpPr>
                <p:nvPr/>
              </p:nvSpPr>
              <p:spPr bwMode="auto">
                <a:xfrm>
                  <a:off x="1993" y="3177"/>
                  <a:ext cx="126" cy="31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0" name="Oval 163"/>
                <p:cNvSpPr>
                  <a:spLocks noChangeArrowheads="1"/>
                </p:cNvSpPr>
                <p:nvPr/>
              </p:nvSpPr>
              <p:spPr bwMode="auto">
                <a:xfrm>
                  <a:off x="1918" y="3171"/>
                  <a:ext cx="104" cy="31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1" name="Oval 164"/>
                <p:cNvSpPr>
                  <a:spLocks noChangeArrowheads="1"/>
                </p:cNvSpPr>
                <p:nvPr/>
              </p:nvSpPr>
              <p:spPr bwMode="auto">
                <a:xfrm>
                  <a:off x="2014" y="3199"/>
                  <a:ext cx="62" cy="9"/>
                </a:xfrm>
                <a:prstGeom prst="ellipse">
                  <a:avLst/>
                </a:prstGeom>
                <a:solidFill>
                  <a:srgbClr val="004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4" name="Oval 165"/>
                <p:cNvSpPr>
                  <a:spLocks noChangeArrowheads="1"/>
                </p:cNvSpPr>
                <p:nvPr/>
              </p:nvSpPr>
              <p:spPr bwMode="auto">
                <a:xfrm>
                  <a:off x="1931" y="3189"/>
                  <a:ext cx="60" cy="13"/>
                </a:xfrm>
                <a:prstGeom prst="ellipse">
                  <a:avLst/>
                </a:prstGeom>
                <a:solidFill>
                  <a:srgbClr val="004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6" name="Oval 166"/>
                <p:cNvSpPr>
                  <a:spLocks noChangeArrowheads="1"/>
                </p:cNvSpPr>
                <p:nvPr/>
              </p:nvSpPr>
              <p:spPr bwMode="auto">
                <a:xfrm>
                  <a:off x="1972" y="3169"/>
                  <a:ext cx="109" cy="21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7" name="Oval 167"/>
                <p:cNvSpPr>
                  <a:spLocks noChangeArrowheads="1"/>
                </p:cNvSpPr>
                <p:nvPr/>
              </p:nvSpPr>
              <p:spPr bwMode="auto">
                <a:xfrm>
                  <a:off x="1978" y="3178"/>
                  <a:ext cx="70" cy="11"/>
                </a:xfrm>
                <a:prstGeom prst="ellipse">
                  <a:avLst/>
                </a:prstGeom>
                <a:solidFill>
                  <a:srgbClr val="0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21" name="Oval 168"/>
              <p:cNvSpPr>
                <a:spLocks noChangeArrowheads="1"/>
              </p:cNvSpPr>
              <p:nvPr/>
            </p:nvSpPr>
            <p:spPr bwMode="auto">
              <a:xfrm>
                <a:off x="1985" y="3189"/>
                <a:ext cx="151" cy="27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24" name="Oval 169"/>
              <p:cNvSpPr>
                <a:spLocks noChangeArrowheads="1"/>
              </p:cNvSpPr>
              <p:nvPr/>
            </p:nvSpPr>
            <p:spPr bwMode="auto">
              <a:xfrm>
                <a:off x="1960" y="3213"/>
                <a:ext cx="152" cy="19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27" name="Oval 170"/>
              <p:cNvSpPr>
                <a:spLocks noChangeArrowheads="1"/>
              </p:cNvSpPr>
              <p:nvPr/>
            </p:nvSpPr>
            <p:spPr bwMode="auto">
              <a:xfrm>
                <a:off x="2020" y="3201"/>
                <a:ext cx="116" cy="11"/>
              </a:xfrm>
              <a:prstGeom prst="ellipse">
                <a:avLst/>
              </a:prstGeom>
              <a:solidFill>
                <a:srgbClr val="00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28" name="Oval 171"/>
              <p:cNvSpPr>
                <a:spLocks noChangeArrowheads="1"/>
              </p:cNvSpPr>
              <p:nvPr/>
            </p:nvSpPr>
            <p:spPr bwMode="auto">
              <a:xfrm>
                <a:off x="1942" y="3199"/>
                <a:ext cx="119" cy="19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29" name="Oval 172"/>
              <p:cNvSpPr>
                <a:spLocks noChangeArrowheads="1"/>
              </p:cNvSpPr>
              <p:nvPr/>
            </p:nvSpPr>
            <p:spPr bwMode="auto">
              <a:xfrm>
                <a:off x="1990" y="3206"/>
                <a:ext cx="61" cy="12"/>
              </a:xfrm>
              <a:prstGeom prst="ellipse">
                <a:avLst/>
              </a:prstGeom>
              <a:solidFill>
                <a:srgbClr val="0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600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156" name="Straight Connector 155"/>
          <p:cNvCxnSpPr/>
          <p:nvPr/>
        </p:nvCxnSpPr>
        <p:spPr>
          <a:xfrm>
            <a:off x="5091509" y="5451847"/>
            <a:ext cx="475242" cy="28087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Right Arrow 277"/>
          <p:cNvSpPr/>
          <p:nvPr/>
        </p:nvSpPr>
        <p:spPr>
          <a:xfrm rot="2518855">
            <a:off x="2289498" y="5976167"/>
            <a:ext cx="866178" cy="202926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52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3107829"/>
              </p:ext>
            </p:extLst>
          </p:nvPr>
        </p:nvGraphicFramePr>
        <p:xfrm>
          <a:off x="1143000" y="1325563"/>
          <a:ext cx="75438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729548" y="1829978"/>
            <a:ext cx="141936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Water resources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68033" y="3220869"/>
            <a:ext cx="177420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 smtClean="0"/>
              <a:t>Quality Water  Distribution infrastructure</a:t>
            </a:r>
            <a:endParaRPr lang="en-GB" sz="1800" b="1" dirty="0"/>
          </a:p>
        </p:txBody>
      </p:sp>
      <p:sp>
        <p:nvSpPr>
          <p:cNvPr id="10" name="Rectangle 9"/>
          <p:cNvSpPr/>
          <p:nvPr/>
        </p:nvSpPr>
        <p:spPr>
          <a:xfrm>
            <a:off x="7001298" y="3187965"/>
            <a:ext cx="2512337" cy="1066986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Rectangle 10"/>
          <p:cNvSpPr/>
          <p:nvPr/>
        </p:nvSpPr>
        <p:spPr>
          <a:xfrm>
            <a:off x="6919410" y="3187965"/>
            <a:ext cx="2512337" cy="10669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b="1" kern="1200" dirty="0" smtClean="0">
                <a:solidFill>
                  <a:schemeClr val="bg1"/>
                </a:solidFill>
              </a:rPr>
              <a:t>Distribution reservoirs, connectors, piping network</a:t>
            </a:r>
            <a:endParaRPr lang="en-GB" sz="1800" b="1" kern="1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97791" y="4872253"/>
            <a:ext cx="171961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 smtClean="0"/>
              <a:t>Sewerage Effluent management</a:t>
            </a:r>
            <a:endParaRPr lang="en-GB" sz="1800" b="1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230806" y="2245476"/>
            <a:ext cx="204716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609230" y="2920621"/>
            <a:ext cx="95534" cy="13647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609230" y="4353636"/>
            <a:ext cx="95534" cy="21836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4353635" y="5195420"/>
            <a:ext cx="163774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738130" y="4661926"/>
            <a:ext cx="1984594" cy="1066986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" name="Rectangle 30"/>
          <p:cNvSpPr/>
          <p:nvPr/>
        </p:nvSpPr>
        <p:spPr>
          <a:xfrm>
            <a:off x="860962" y="4715830"/>
            <a:ext cx="1984594" cy="10669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b="1" kern="1200" dirty="0" smtClean="0">
                <a:solidFill>
                  <a:schemeClr val="bg1"/>
                </a:solidFill>
              </a:rPr>
              <a:t>Outflow impacts on environment  &amp; downstream users</a:t>
            </a:r>
            <a:endParaRPr lang="en-GB" sz="1800" b="1" kern="1200" dirty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38129" y="1711983"/>
            <a:ext cx="1984594" cy="1066986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Rectangle 33"/>
          <p:cNvSpPr/>
          <p:nvPr/>
        </p:nvSpPr>
        <p:spPr>
          <a:xfrm>
            <a:off x="738129" y="1711983"/>
            <a:ext cx="1984594" cy="10669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r" defTabSz="800100">
              <a:lnSpc>
                <a:spcPct val="90000"/>
              </a:lnSpc>
              <a:spcAft>
                <a:spcPct val="35000"/>
              </a:spcAft>
            </a:pPr>
            <a:r>
              <a:rPr lang="en-GB" sz="1800" b="1" dirty="0">
                <a:solidFill>
                  <a:schemeClr val="bg1"/>
                </a:solidFill>
              </a:rPr>
              <a:t>springs, rivers, swamps, lakes, </a:t>
            </a:r>
            <a:r>
              <a:rPr lang="en-GB" sz="1800" b="1" dirty="0" smtClean="0">
                <a:solidFill>
                  <a:schemeClr val="bg1"/>
                </a:solidFill>
              </a:rPr>
              <a:t>dams, and groundwater</a:t>
            </a:r>
            <a:endParaRPr lang="en-GB" sz="1800" b="1" kern="1200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626028" y="4872253"/>
            <a:ext cx="1440402" cy="631470"/>
          </a:xfrm>
          <a:prstGeom prst="rect">
            <a:avLst/>
          </a:prstGeom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/>
            <a:r>
              <a:rPr lang="en-GB" sz="2000" b="1" dirty="0">
                <a:solidFill>
                  <a:schemeClr val="tx1"/>
                </a:solidFill>
              </a:rPr>
              <a:t>Water </a:t>
            </a:r>
            <a:r>
              <a:rPr lang="en-GB" sz="2000" b="1" dirty="0" smtClean="0">
                <a:solidFill>
                  <a:schemeClr val="tx1"/>
                </a:solidFill>
              </a:rPr>
              <a:t>eco-Protection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28783" y="112276"/>
            <a:ext cx="6706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FF00"/>
                </a:solidFill>
              </a:rPr>
              <a:t>Water Source and Supply </a:t>
            </a:r>
            <a:r>
              <a:rPr lang="en-GB" sz="3200" dirty="0">
                <a:solidFill>
                  <a:srgbClr val="FFFF00"/>
                </a:solidFill>
              </a:rPr>
              <a:t>S</a:t>
            </a:r>
            <a:r>
              <a:rPr lang="en-GB" sz="3200" dirty="0" smtClean="0">
                <a:solidFill>
                  <a:srgbClr val="FFFF00"/>
                </a:solidFill>
              </a:rPr>
              <a:t>ystem</a:t>
            </a:r>
            <a:endParaRPr lang="en-GB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94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609600" y="4321175"/>
            <a:ext cx="84582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r"/>
            <a:r>
              <a:rPr lang="en-US" sz="4000">
                <a:solidFill>
                  <a:schemeClr val="bg1"/>
                </a:solidFill>
                <a:latin typeface="Tahoma" pitchFamily="34" charset="0"/>
              </a:rPr>
              <a:t/>
            </a:r>
            <a:br>
              <a:rPr lang="en-US" sz="400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4000">
                <a:solidFill>
                  <a:schemeClr val="bg1"/>
                </a:solidFill>
                <a:latin typeface="Tahoma" pitchFamily="34" charset="0"/>
              </a:rPr>
              <a:t/>
            </a:r>
            <a:br>
              <a:rPr lang="en-US" sz="4000">
                <a:solidFill>
                  <a:schemeClr val="bg1"/>
                </a:solidFill>
                <a:latin typeface="Tahoma" pitchFamily="34" charset="0"/>
              </a:rPr>
            </a:br>
            <a:endParaRPr lang="en-US" sz="40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8438" name="WordArt 6"/>
          <p:cNvSpPr>
            <a:spLocks noChangeArrowheads="1" noChangeShapeType="1" noTextEdit="1"/>
          </p:cNvSpPr>
          <p:nvPr/>
        </p:nvSpPr>
        <p:spPr bwMode="auto">
          <a:xfrm>
            <a:off x="5795963" y="5013325"/>
            <a:ext cx="2514600" cy="13620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GB" sz="3600" kern="10">
                <a:ln w="9525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Thank you</a:t>
            </a: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5767363" y="1484784"/>
            <a:ext cx="2848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rgbClr val="FF3300"/>
                </a:solidFill>
                <a:latin typeface="Arial Narrow" pitchFamily="34" charset="0"/>
              </a:rPr>
              <a:t>onyweres@gmail.com</a:t>
            </a:r>
            <a:endParaRPr lang="en-US" sz="2400" dirty="0">
              <a:solidFill>
                <a:srgbClr val="FF3300"/>
              </a:solidFill>
              <a:latin typeface="Arial Narrow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475656" y="1665933"/>
            <a:ext cx="32720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FF3300"/>
                </a:solidFill>
                <a:latin typeface="Arial Narrow" pitchFamily="34" charset="0"/>
              </a:rPr>
              <a:t>o</a:t>
            </a:r>
            <a:r>
              <a:rPr lang="en-US" sz="2400" dirty="0" smtClean="0">
                <a:solidFill>
                  <a:srgbClr val="FF3300"/>
                </a:solidFill>
                <a:latin typeface="Arial Narrow" pitchFamily="34" charset="0"/>
              </a:rPr>
              <a:t>nywere.simon@ku.ac.ke</a:t>
            </a:r>
            <a:endParaRPr lang="en-US" sz="2400" dirty="0">
              <a:solidFill>
                <a:srgbClr val="FF33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91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5724525" y="4689474"/>
            <a:ext cx="3462338" cy="2168526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Watersheds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Supporting capacity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Livelihood systems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Impacts on Neighborhoods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Regional effects</a:t>
            </a:r>
          </a:p>
        </p:txBody>
      </p:sp>
      <p:sp>
        <p:nvSpPr>
          <p:cNvPr id="277509" name="Rectangle 5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72400" cy="601663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The Context of sustainability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476375" y="4689474"/>
            <a:ext cx="2591569" cy="2168526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Ecosystems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Flows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Patterns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Linkages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Trends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Value</a:t>
            </a:r>
          </a:p>
        </p:txBody>
      </p:sp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13" y="2636838"/>
            <a:ext cx="4065587" cy="258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50" name="Group 24"/>
          <p:cNvGrpSpPr>
            <a:grpSpLocks/>
          </p:cNvGrpSpPr>
          <p:nvPr/>
        </p:nvGrpSpPr>
        <p:grpSpPr bwMode="auto">
          <a:xfrm>
            <a:off x="684213" y="682625"/>
            <a:ext cx="8502650" cy="4481513"/>
            <a:chOff x="431" y="888"/>
            <a:chExt cx="5356" cy="2823"/>
          </a:xfrm>
        </p:grpSpPr>
        <p:pic>
          <p:nvPicPr>
            <p:cNvPr id="61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2080"/>
              <a:ext cx="2561" cy="1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7"/>
            <p:cNvSpPr txBox="1">
              <a:spLocks noChangeArrowheads="1"/>
            </p:cNvSpPr>
            <p:nvPr/>
          </p:nvSpPr>
          <p:spPr bwMode="auto">
            <a:xfrm>
              <a:off x="816" y="889"/>
              <a:ext cx="200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r>
                <a:rPr lang="en-US" sz="2400" b="1" dirty="0">
                  <a:solidFill>
                    <a:srgbClr val="FFFF00"/>
                  </a:solidFill>
                </a:rPr>
                <a:t>Seeing the Whole</a:t>
              </a:r>
            </a:p>
          </p:txBody>
        </p:sp>
        <p:sp>
          <p:nvSpPr>
            <p:cNvPr id="6153" name="Text Box 8"/>
            <p:cNvSpPr txBox="1">
              <a:spLocks noChangeArrowheads="1"/>
            </p:cNvSpPr>
            <p:nvPr/>
          </p:nvSpPr>
          <p:spPr bwMode="auto">
            <a:xfrm>
              <a:off x="3107" y="888"/>
              <a:ext cx="268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r>
                <a:rPr lang="en-US" sz="2400" b="1" dirty="0">
                  <a:solidFill>
                    <a:srgbClr val="FFFF00"/>
                  </a:solidFill>
                </a:rPr>
                <a:t>Managing </a:t>
              </a:r>
              <a:r>
                <a:rPr lang="en-US" sz="2400" b="1" dirty="0" smtClean="0">
                  <a:solidFill>
                    <a:srgbClr val="FFFF00"/>
                  </a:solidFill>
                </a:rPr>
                <a:t>Development</a:t>
              </a:r>
              <a:endParaRPr lang="en-US" sz="2400" b="1" dirty="0">
                <a:solidFill>
                  <a:srgbClr val="FFFF00"/>
                </a:solidFill>
              </a:endParaRPr>
            </a:p>
          </p:txBody>
        </p:sp>
        <p:sp>
          <p:nvSpPr>
            <p:cNvPr id="6154" name="Oval 9"/>
            <p:cNvSpPr>
              <a:spLocks noChangeArrowheads="1"/>
            </p:cNvSpPr>
            <p:nvPr/>
          </p:nvSpPr>
          <p:spPr bwMode="auto">
            <a:xfrm>
              <a:off x="859" y="2355"/>
              <a:ext cx="1408" cy="288"/>
            </a:xfrm>
            <a:prstGeom prst="ellipse">
              <a:avLst/>
            </a:prstGeom>
            <a:noFill/>
            <a:ln w="19050">
              <a:solidFill>
                <a:srgbClr val="FAFD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 b="1">
                <a:solidFill>
                  <a:srgbClr val="FFFF00"/>
                </a:solidFill>
              </a:endParaRPr>
            </a:p>
          </p:txBody>
        </p:sp>
        <p:sp>
          <p:nvSpPr>
            <p:cNvPr id="6155" name="Oval 10"/>
            <p:cNvSpPr>
              <a:spLocks noChangeArrowheads="1"/>
            </p:cNvSpPr>
            <p:nvPr/>
          </p:nvSpPr>
          <p:spPr bwMode="auto">
            <a:xfrm>
              <a:off x="1072" y="1203"/>
              <a:ext cx="1024" cy="209"/>
            </a:xfrm>
            <a:prstGeom prst="ellipse">
              <a:avLst/>
            </a:prstGeom>
            <a:noFill/>
            <a:ln w="19050">
              <a:solidFill>
                <a:srgbClr val="FAFD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 b="1">
                <a:solidFill>
                  <a:srgbClr val="FFFF00"/>
                </a:solidFill>
              </a:endParaRPr>
            </a:p>
          </p:txBody>
        </p:sp>
        <p:sp>
          <p:nvSpPr>
            <p:cNvPr id="6156" name="Line 11"/>
            <p:cNvSpPr>
              <a:spLocks noChangeShapeType="1"/>
            </p:cNvSpPr>
            <p:nvPr/>
          </p:nvSpPr>
          <p:spPr bwMode="auto">
            <a:xfrm flipV="1">
              <a:off x="859" y="1299"/>
              <a:ext cx="213" cy="1200"/>
            </a:xfrm>
            <a:prstGeom prst="line">
              <a:avLst/>
            </a:prstGeom>
            <a:noFill/>
            <a:ln w="19050">
              <a:solidFill>
                <a:srgbClr val="FAFD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b="1">
                <a:solidFill>
                  <a:srgbClr val="FFFF00"/>
                </a:solidFill>
              </a:endParaRPr>
            </a:p>
          </p:txBody>
        </p:sp>
        <p:sp>
          <p:nvSpPr>
            <p:cNvPr id="6157" name="Line 12"/>
            <p:cNvSpPr>
              <a:spLocks noChangeShapeType="1"/>
            </p:cNvSpPr>
            <p:nvPr/>
          </p:nvSpPr>
          <p:spPr bwMode="auto">
            <a:xfrm flipH="1" flipV="1">
              <a:off x="2096" y="1299"/>
              <a:ext cx="171" cy="1200"/>
            </a:xfrm>
            <a:prstGeom prst="line">
              <a:avLst/>
            </a:prstGeom>
            <a:noFill/>
            <a:ln w="19050">
              <a:solidFill>
                <a:srgbClr val="FAFD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b="1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</a:endParaRPr>
            </a:p>
          </p:txBody>
        </p:sp>
        <p:sp>
          <p:nvSpPr>
            <p:cNvPr id="6158" name="Oval 13"/>
            <p:cNvSpPr>
              <a:spLocks noChangeArrowheads="1"/>
            </p:cNvSpPr>
            <p:nvPr/>
          </p:nvSpPr>
          <p:spPr bwMode="auto">
            <a:xfrm>
              <a:off x="4443" y="2355"/>
              <a:ext cx="426" cy="144"/>
            </a:xfrm>
            <a:prstGeom prst="ellipse">
              <a:avLst/>
            </a:prstGeom>
            <a:noFill/>
            <a:ln w="19050">
              <a:solidFill>
                <a:srgbClr val="FAFD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 b="1">
                <a:solidFill>
                  <a:srgbClr val="FFFF00"/>
                </a:solidFill>
              </a:endParaRPr>
            </a:p>
          </p:txBody>
        </p:sp>
        <p:sp>
          <p:nvSpPr>
            <p:cNvPr id="6159" name="Oval 14"/>
            <p:cNvSpPr>
              <a:spLocks noChangeArrowheads="1"/>
            </p:cNvSpPr>
            <p:nvPr/>
          </p:nvSpPr>
          <p:spPr bwMode="auto">
            <a:xfrm>
              <a:off x="4508" y="1155"/>
              <a:ext cx="310" cy="113"/>
            </a:xfrm>
            <a:prstGeom prst="ellipse">
              <a:avLst/>
            </a:prstGeom>
            <a:noFill/>
            <a:ln w="19050">
              <a:solidFill>
                <a:srgbClr val="FAFD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 b="1">
                <a:solidFill>
                  <a:srgbClr val="FFFF00"/>
                </a:solidFill>
              </a:endParaRPr>
            </a:p>
          </p:txBody>
        </p:sp>
        <p:sp>
          <p:nvSpPr>
            <p:cNvPr id="6160" name="Line 15"/>
            <p:cNvSpPr>
              <a:spLocks noChangeShapeType="1"/>
            </p:cNvSpPr>
            <p:nvPr/>
          </p:nvSpPr>
          <p:spPr bwMode="auto">
            <a:xfrm flipV="1">
              <a:off x="4443" y="1203"/>
              <a:ext cx="65" cy="1200"/>
            </a:xfrm>
            <a:prstGeom prst="line">
              <a:avLst/>
            </a:prstGeom>
            <a:noFill/>
            <a:ln w="19050">
              <a:solidFill>
                <a:srgbClr val="FAFD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b="1">
                <a:solidFill>
                  <a:srgbClr val="FFFF00"/>
                </a:solidFill>
              </a:endParaRPr>
            </a:p>
          </p:txBody>
        </p:sp>
        <p:sp>
          <p:nvSpPr>
            <p:cNvPr id="6161" name="Line 16"/>
            <p:cNvSpPr>
              <a:spLocks noChangeShapeType="1"/>
            </p:cNvSpPr>
            <p:nvPr/>
          </p:nvSpPr>
          <p:spPr bwMode="auto">
            <a:xfrm flipH="1" flipV="1">
              <a:off x="4818" y="1203"/>
              <a:ext cx="51" cy="1200"/>
            </a:xfrm>
            <a:prstGeom prst="line">
              <a:avLst/>
            </a:prstGeom>
            <a:noFill/>
            <a:ln w="19050">
              <a:solidFill>
                <a:srgbClr val="FAFD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b="1">
                <a:solidFill>
                  <a:srgbClr val="FFFF00"/>
                </a:solidFill>
              </a:endParaRPr>
            </a:p>
          </p:txBody>
        </p:sp>
        <p:sp>
          <p:nvSpPr>
            <p:cNvPr id="6162" name="AutoShape 17"/>
            <p:cNvSpPr>
              <a:spLocks noChangeArrowheads="1"/>
            </p:cNvSpPr>
            <p:nvPr/>
          </p:nvSpPr>
          <p:spPr bwMode="auto">
            <a:xfrm>
              <a:off x="2011" y="1395"/>
              <a:ext cx="256" cy="288"/>
            </a:xfrm>
            <a:prstGeom prst="irregularSeal1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b="1">
                <a:solidFill>
                  <a:srgbClr val="FFFF00"/>
                </a:solidFill>
              </a:endParaRPr>
            </a:p>
          </p:txBody>
        </p:sp>
        <p:sp>
          <p:nvSpPr>
            <p:cNvPr id="6163" name="AutoShape 18"/>
            <p:cNvSpPr>
              <a:spLocks noChangeArrowheads="1"/>
            </p:cNvSpPr>
            <p:nvPr/>
          </p:nvSpPr>
          <p:spPr bwMode="auto">
            <a:xfrm>
              <a:off x="731" y="2355"/>
              <a:ext cx="256" cy="288"/>
            </a:xfrm>
            <a:prstGeom prst="irregularSeal1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b="1">
                <a:solidFill>
                  <a:srgbClr val="FFFF00"/>
                </a:solidFill>
              </a:endParaRPr>
            </a:p>
          </p:txBody>
        </p:sp>
        <p:sp>
          <p:nvSpPr>
            <p:cNvPr id="6164" name="AutoShape 19"/>
            <p:cNvSpPr>
              <a:spLocks noChangeArrowheads="1"/>
            </p:cNvSpPr>
            <p:nvPr/>
          </p:nvSpPr>
          <p:spPr bwMode="auto">
            <a:xfrm>
              <a:off x="4315" y="2019"/>
              <a:ext cx="256" cy="288"/>
            </a:xfrm>
            <a:prstGeom prst="irregularSeal1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b="1">
                <a:solidFill>
                  <a:srgbClr val="FFFF00"/>
                </a:solidFill>
              </a:endParaRPr>
            </a:p>
          </p:txBody>
        </p:sp>
        <p:sp>
          <p:nvSpPr>
            <p:cNvPr id="6165" name="AutoShape 20"/>
            <p:cNvSpPr>
              <a:spLocks noChangeArrowheads="1"/>
            </p:cNvSpPr>
            <p:nvPr/>
          </p:nvSpPr>
          <p:spPr bwMode="auto">
            <a:xfrm>
              <a:off x="4699" y="1299"/>
              <a:ext cx="256" cy="288"/>
            </a:xfrm>
            <a:prstGeom prst="irregularSeal1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b="1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405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12546952"/>
              </p:ext>
            </p:extLst>
          </p:nvPr>
        </p:nvGraphicFramePr>
        <p:xfrm>
          <a:off x="1524000" y="1618621"/>
          <a:ext cx="60960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28988" y="4450890"/>
            <a:ext cx="860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Viable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69332" y="320121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</a:t>
            </a:r>
            <a:r>
              <a:rPr lang="en-GB" b="1" dirty="0" smtClean="0"/>
              <a:t>earable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36234" y="341992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Equitable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82684" y="3862412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Sustainable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5139189"/>
            <a:ext cx="2627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/>
              <a:t>Planet (Earth -  Environment)</a:t>
            </a:r>
            <a:endParaRPr lang="en-GB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481671" y="5067181"/>
            <a:ext cx="26837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Profit</a:t>
            </a:r>
          </a:p>
          <a:p>
            <a:pPr algn="ctr"/>
            <a:r>
              <a:rPr lang="en-GB" sz="2800" b="1" dirty="0" smtClean="0"/>
              <a:t>(Development)</a:t>
            </a:r>
            <a:endParaRPr lang="en-GB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742727" y="788825"/>
            <a:ext cx="20633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People</a:t>
            </a:r>
          </a:p>
          <a:p>
            <a:pPr algn="ctr"/>
            <a:r>
              <a:rPr lang="en-GB" sz="2800" b="1" dirty="0" smtClean="0"/>
              <a:t>(Humanity)</a:t>
            </a:r>
            <a:endParaRPr lang="en-GB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88828" y="6396335"/>
            <a:ext cx="835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Environmental Management Paradigm for Sustainability</a:t>
            </a:r>
            <a:endParaRPr lang="en-GB" sz="2400" b="1" dirty="0"/>
          </a:p>
        </p:txBody>
      </p:sp>
      <p:sp>
        <p:nvSpPr>
          <p:cNvPr id="13" name="Rectangle 5"/>
          <p:cNvSpPr txBox="1">
            <a:spLocks noChangeArrowheads="1"/>
          </p:cNvSpPr>
          <p:nvPr/>
        </p:nvSpPr>
        <p:spPr>
          <a:xfrm>
            <a:off x="827088" y="0"/>
            <a:ext cx="7772400" cy="60166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4000" b="1" dirty="0" smtClean="0">
                <a:solidFill>
                  <a:schemeClr val="tx1"/>
                </a:solidFill>
              </a:rPr>
              <a:t>The Context of sustainability</a:t>
            </a:r>
          </a:p>
        </p:txBody>
      </p:sp>
    </p:spTree>
    <p:extLst>
      <p:ext uri="{BB962C8B-B14F-4D97-AF65-F5344CB8AC3E}">
        <p14:creationId xmlns:p14="http://schemas.microsoft.com/office/powerpoint/2010/main" val="396285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S. M Onywere</a:t>
            </a:r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5" y="0"/>
            <a:ext cx="563531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5619799" y="1200690"/>
            <a:ext cx="355083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2600" b="1" dirty="0">
                <a:solidFill>
                  <a:schemeClr val="bg1"/>
                </a:solidFill>
              </a:rPr>
              <a:t>Yellow Fever (</a:t>
            </a:r>
            <a:r>
              <a:rPr lang="en-GB" sz="2600" b="1" dirty="0" err="1">
                <a:solidFill>
                  <a:schemeClr val="bg1"/>
                </a:solidFill>
              </a:rPr>
              <a:t>Wajir</a:t>
            </a:r>
            <a:r>
              <a:rPr lang="en-GB" sz="2600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5627737" y="1672178"/>
            <a:ext cx="35162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2600" b="1">
                <a:solidFill>
                  <a:schemeClr val="bg1"/>
                </a:solidFill>
              </a:rPr>
              <a:t>Cholera (16 Counties)</a:t>
            </a:r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5627737" y="2137315"/>
            <a:ext cx="351626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2600" b="1">
                <a:solidFill>
                  <a:schemeClr val="bg1"/>
                </a:solidFill>
              </a:rPr>
              <a:t>Fall Army Worms (Maize Growing Areas)</a:t>
            </a: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5624562" y="814928"/>
            <a:ext cx="353290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2600" b="1">
                <a:solidFill>
                  <a:schemeClr val="bg1"/>
                </a:solidFill>
              </a:rPr>
              <a:t>Locusts (Loima Turkana)</a:t>
            </a:r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5580112" y="3040603"/>
            <a:ext cx="355467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2600" b="1">
                <a:solidFill>
                  <a:schemeClr val="bg1"/>
                </a:solidFill>
              </a:rPr>
              <a:t>Dengue fever (Kwale)</a:t>
            </a:r>
          </a:p>
        </p:txBody>
      </p:sp>
      <p:sp>
        <p:nvSpPr>
          <p:cNvPr id="20" name="TextBox 10"/>
          <p:cNvSpPr txBox="1">
            <a:spLocks noChangeArrowheads="1"/>
          </p:cNvSpPr>
          <p:nvPr/>
        </p:nvSpPr>
        <p:spPr bwMode="auto">
          <a:xfrm>
            <a:off x="5651549" y="3551778"/>
            <a:ext cx="35162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2600" b="1">
                <a:solidFill>
                  <a:schemeClr val="bg1"/>
                </a:solidFill>
              </a:rPr>
              <a:t>Mudslides (Murang’a)</a:t>
            </a:r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>
            <a:off x="5724574" y="4075653"/>
            <a:ext cx="343815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2600" b="1" dirty="0">
                <a:solidFill>
                  <a:schemeClr val="bg1"/>
                </a:solidFill>
              </a:rPr>
              <a:t>The </a:t>
            </a:r>
            <a:r>
              <a:rPr lang="en-GB" sz="2600" b="1" dirty="0">
                <a:solidFill>
                  <a:srgbClr val="FFFF00"/>
                </a:solidFill>
              </a:rPr>
              <a:t>Belt of fractures </a:t>
            </a:r>
            <a:r>
              <a:rPr lang="en-GB" sz="2600" b="1" dirty="0">
                <a:solidFill>
                  <a:schemeClr val="bg1"/>
                </a:solidFill>
              </a:rPr>
              <a:t>(South Rift)</a:t>
            </a: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5645199" y="5056728"/>
            <a:ext cx="351626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2600" b="1" dirty="0">
                <a:solidFill>
                  <a:schemeClr val="bg1"/>
                </a:solidFill>
              </a:rPr>
              <a:t>Floods (All-over) and a </a:t>
            </a:r>
          </a:p>
          <a:p>
            <a:r>
              <a:rPr lang="en-GB" sz="2600" b="1" dirty="0">
                <a:solidFill>
                  <a:srgbClr val="FFFF00"/>
                </a:solidFill>
              </a:rPr>
              <a:t>Dam failure in </a:t>
            </a:r>
            <a:r>
              <a:rPr lang="en-GB" sz="2600" b="1" dirty="0" err="1">
                <a:solidFill>
                  <a:srgbClr val="FFFF00"/>
                </a:solidFill>
              </a:rPr>
              <a:t>Solai</a:t>
            </a:r>
            <a:endParaRPr lang="en-GB" sz="2600" b="1" dirty="0">
              <a:solidFill>
                <a:srgbClr val="FFFF00"/>
              </a:solidFill>
            </a:endParaRPr>
          </a:p>
        </p:txBody>
      </p: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5580112" y="-26988"/>
            <a:ext cx="354642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2400" b="1" dirty="0">
                <a:solidFill>
                  <a:srgbClr val="FFFF00"/>
                </a:solidFill>
                <a:latin typeface="+mn-lt"/>
              </a:rPr>
              <a:t>Dilemma of a Nation - 2018</a:t>
            </a:r>
          </a:p>
        </p:txBody>
      </p:sp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0" y="1979613"/>
            <a:ext cx="4616450" cy="2954337"/>
            <a:chOff x="302797" y="2511916"/>
            <a:chExt cx="5003841" cy="2427592"/>
          </a:xfrm>
        </p:grpSpPr>
        <p:sp>
          <p:nvSpPr>
            <p:cNvPr id="25" name="object 6"/>
            <p:cNvSpPr>
              <a:spLocks noChangeArrowheads="1"/>
            </p:cNvSpPr>
            <p:nvPr/>
          </p:nvSpPr>
          <p:spPr bwMode="auto">
            <a:xfrm>
              <a:off x="4072890" y="2755852"/>
              <a:ext cx="942594" cy="199437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" name="object 7"/>
            <p:cNvSpPr txBox="1"/>
            <p:nvPr/>
          </p:nvSpPr>
          <p:spPr>
            <a:xfrm>
              <a:off x="4241516" y="2712802"/>
              <a:ext cx="856916" cy="208713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990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sz="1600" b="1" spc="8" dirty="0">
                  <a:solidFill>
                    <a:srgbClr val="FFFFFF"/>
                  </a:solidFill>
                  <a:latin typeface="Arial"/>
                  <a:cs typeface="Arial"/>
                </a:rPr>
                <a:t>En</a:t>
              </a: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er</a:t>
              </a:r>
              <a:r>
                <a:rPr sz="1600" b="1" spc="8" dirty="0">
                  <a:solidFill>
                    <a:srgbClr val="FFFFFF"/>
                  </a:solidFill>
                  <a:latin typeface="Arial"/>
                  <a:cs typeface="Arial"/>
                </a:rPr>
                <a:t>gy</a:t>
              </a:r>
              <a:endParaRPr sz="1600" b="1" dirty="0">
                <a:latin typeface="Arial"/>
                <a:cs typeface="Arial"/>
              </a:endParaRPr>
            </a:p>
          </p:txBody>
        </p:sp>
        <p:sp>
          <p:nvSpPr>
            <p:cNvPr id="27" name="object 8"/>
            <p:cNvSpPr>
              <a:spLocks noChangeArrowheads="1"/>
            </p:cNvSpPr>
            <p:nvPr/>
          </p:nvSpPr>
          <p:spPr bwMode="auto">
            <a:xfrm>
              <a:off x="3261985" y="3297031"/>
              <a:ext cx="1407672" cy="209970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8" name="object 9"/>
            <p:cNvSpPr txBox="1"/>
            <p:nvPr/>
          </p:nvSpPr>
          <p:spPr>
            <a:xfrm>
              <a:off x="3353626" y="3289372"/>
              <a:ext cx="1519391" cy="208713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990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sz="1600" b="1" spc="8" dirty="0">
                  <a:solidFill>
                    <a:srgbClr val="FFFFFF"/>
                  </a:solidFill>
                  <a:latin typeface="Arial"/>
                  <a:cs typeface="Arial"/>
                </a:rPr>
                <a:t>Ur</a:t>
              </a: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b</a:t>
              </a:r>
              <a:r>
                <a:rPr sz="1600" b="1" spc="8" dirty="0">
                  <a:solidFill>
                    <a:srgbClr val="FFFFFF"/>
                  </a:solidFill>
                  <a:latin typeface="Arial"/>
                  <a:cs typeface="Arial"/>
                </a:rPr>
                <a:t>a</a:t>
              </a: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ni</a:t>
              </a:r>
              <a:r>
                <a:rPr sz="1600" b="1" spc="-4" dirty="0">
                  <a:solidFill>
                    <a:srgbClr val="FFFFFF"/>
                  </a:solidFill>
                  <a:latin typeface="Arial"/>
                  <a:cs typeface="Arial"/>
                </a:rPr>
                <a:t>z</a:t>
              </a:r>
              <a:r>
                <a:rPr sz="1600" b="1" spc="8" dirty="0">
                  <a:solidFill>
                    <a:srgbClr val="FFFFFF"/>
                  </a:solidFill>
                  <a:latin typeface="Arial"/>
                  <a:cs typeface="Arial"/>
                </a:rPr>
                <a:t>a</a:t>
              </a: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t</a:t>
              </a:r>
              <a:r>
                <a:rPr sz="1600" b="1" spc="4" dirty="0">
                  <a:solidFill>
                    <a:srgbClr val="FFFFFF"/>
                  </a:solidFill>
                  <a:latin typeface="Arial"/>
                  <a:cs typeface="Arial"/>
                </a:rPr>
                <a:t>ion</a:t>
              </a:r>
              <a:endParaRPr sz="1600" b="1" dirty="0">
                <a:latin typeface="Arial"/>
                <a:cs typeface="Arial"/>
              </a:endParaRPr>
            </a:p>
          </p:txBody>
        </p:sp>
        <p:sp>
          <p:nvSpPr>
            <p:cNvPr id="29" name="object 10"/>
            <p:cNvSpPr>
              <a:spLocks noChangeArrowheads="1"/>
            </p:cNvSpPr>
            <p:nvPr/>
          </p:nvSpPr>
          <p:spPr bwMode="auto">
            <a:xfrm>
              <a:off x="302797" y="3595877"/>
              <a:ext cx="1762698" cy="194310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" name="object 11"/>
            <p:cNvSpPr txBox="1"/>
            <p:nvPr/>
          </p:nvSpPr>
          <p:spPr>
            <a:xfrm>
              <a:off x="504121" y="3543740"/>
              <a:ext cx="1576176" cy="208713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990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sz="1600" b="1" spc="8" dirty="0">
                  <a:solidFill>
                    <a:srgbClr val="FFFFFF"/>
                  </a:solidFill>
                  <a:latin typeface="Arial"/>
                  <a:cs typeface="Arial"/>
                </a:rPr>
                <a:t>Bio</a:t>
              </a:r>
              <a:r>
                <a:rPr sz="1600" b="1" spc="4" dirty="0">
                  <a:solidFill>
                    <a:srgbClr val="FFFFFF"/>
                  </a:solidFill>
                  <a:latin typeface="Arial"/>
                  <a:cs typeface="Arial"/>
                </a:rPr>
                <a:t>dive</a:t>
              </a:r>
              <a:r>
                <a:rPr sz="1600" b="1" spc="-4" dirty="0">
                  <a:solidFill>
                    <a:srgbClr val="FFFFFF"/>
                  </a:solidFill>
                  <a:latin typeface="Arial"/>
                  <a:cs typeface="Arial"/>
                </a:rPr>
                <a:t>r</a:t>
              </a:r>
              <a:r>
                <a:rPr sz="1600" b="1" spc="4" dirty="0">
                  <a:solidFill>
                    <a:srgbClr val="FFFFFF"/>
                  </a:solidFill>
                  <a:latin typeface="Arial"/>
                  <a:cs typeface="Arial"/>
                </a:rPr>
                <a:t>sity</a:t>
              </a:r>
              <a:endParaRPr sz="1600" b="1" dirty="0">
                <a:latin typeface="Arial"/>
                <a:cs typeface="Arial"/>
              </a:endParaRPr>
            </a:p>
          </p:txBody>
        </p:sp>
        <p:sp>
          <p:nvSpPr>
            <p:cNvPr id="31" name="object 12"/>
            <p:cNvSpPr>
              <a:spLocks noChangeArrowheads="1"/>
            </p:cNvSpPr>
            <p:nvPr/>
          </p:nvSpPr>
          <p:spPr bwMode="auto">
            <a:xfrm>
              <a:off x="3917581" y="3570715"/>
              <a:ext cx="1282446" cy="219472"/>
            </a:xfrm>
            <a:prstGeom prst="rect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2" name="object 13"/>
            <p:cNvSpPr txBox="1"/>
            <p:nvPr/>
          </p:nvSpPr>
          <p:spPr>
            <a:xfrm>
              <a:off x="4052237" y="3558090"/>
              <a:ext cx="1206221" cy="208713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990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sz="1600" b="1" spc="-4" dirty="0">
                  <a:solidFill>
                    <a:srgbClr val="FFFFFF"/>
                  </a:solidFill>
                  <a:latin typeface="Arial"/>
                  <a:cs typeface="Arial"/>
                </a:rPr>
                <a:t>P</a:t>
              </a: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opulation</a:t>
              </a:r>
              <a:endParaRPr sz="1600" b="1" dirty="0">
                <a:latin typeface="Arial"/>
                <a:cs typeface="Arial"/>
              </a:endParaRPr>
            </a:p>
          </p:txBody>
        </p:sp>
        <p:sp>
          <p:nvSpPr>
            <p:cNvPr id="33" name="object 14"/>
            <p:cNvSpPr>
              <a:spLocks noChangeArrowheads="1"/>
            </p:cNvSpPr>
            <p:nvPr/>
          </p:nvSpPr>
          <p:spPr bwMode="auto">
            <a:xfrm>
              <a:off x="2349055" y="2520824"/>
              <a:ext cx="1728215" cy="194309"/>
            </a:xfrm>
            <a:prstGeom prst="rect">
              <a:avLst/>
            </a:prstGeom>
            <a:blipFill dpi="0" rotWithShape="1">
              <a:blip r:embed="rId7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4" name="object 15"/>
            <p:cNvSpPr txBox="1"/>
            <p:nvPr/>
          </p:nvSpPr>
          <p:spPr>
            <a:xfrm>
              <a:off x="2384863" y="2511916"/>
              <a:ext cx="1915157" cy="208713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990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sz="1600" b="1" spc="8" dirty="0">
                  <a:solidFill>
                    <a:srgbClr val="FFFFFF"/>
                  </a:solidFill>
                  <a:latin typeface="Arial"/>
                  <a:cs typeface="Arial"/>
                </a:rPr>
                <a:t>Nat</a:t>
              </a: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ur</a:t>
              </a:r>
              <a:r>
                <a:rPr sz="1600" b="1" spc="4" dirty="0">
                  <a:solidFill>
                    <a:srgbClr val="FFFFFF"/>
                  </a:solidFill>
                  <a:latin typeface="Arial"/>
                  <a:cs typeface="Arial"/>
                </a:rPr>
                <a:t>al </a:t>
              </a:r>
              <a:r>
                <a:rPr sz="1600" b="1" spc="8" dirty="0">
                  <a:solidFill>
                    <a:srgbClr val="FFFFFF"/>
                  </a:solidFill>
                  <a:latin typeface="Arial"/>
                  <a:cs typeface="Arial"/>
                </a:rPr>
                <a:t>Disas</a:t>
              </a: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t</a:t>
              </a:r>
              <a:r>
                <a:rPr sz="1600" b="1" spc="8" dirty="0">
                  <a:solidFill>
                    <a:srgbClr val="FFFFFF"/>
                  </a:solidFill>
                  <a:latin typeface="Arial"/>
                  <a:cs typeface="Arial"/>
                </a:rPr>
                <a:t>e</a:t>
              </a:r>
              <a:r>
                <a:rPr sz="1600" b="1" spc="-4" dirty="0">
                  <a:solidFill>
                    <a:srgbClr val="FFFFFF"/>
                  </a:solidFill>
                  <a:latin typeface="Arial"/>
                  <a:cs typeface="Arial"/>
                </a:rPr>
                <a:t>r</a:t>
              </a:r>
              <a:r>
                <a:rPr sz="1600" b="1" spc="8" dirty="0">
                  <a:solidFill>
                    <a:srgbClr val="FFFFFF"/>
                  </a:solidFill>
                  <a:latin typeface="Arial"/>
                  <a:cs typeface="Arial"/>
                </a:rPr>
                <a:t>s</a:t>
              </a:r>
              <a:endParaRPr sz="1600" b="1" dirty="0">
                <a:latin typeface="Arial"/>
                <a:cs typeface="Arial"/>
              </a:endParaRPr>
            </a:p>
          </p:txBody>
        </p:sp>
        <p:sp>
          <p:nvSpPr>
            <p:cNvPr id="35" name="object 16"/>
            <p:cNvSpPr>
              <a:spLocks noChangeArrowheads="1"/>
            </p:cNvSpPr>
            <p:nvPr/>
          </p:nvSpPr>
          <p:spPr bwMode="auto">
            <a:xfrm>
              <a:off x="2611254" y="3755372"/>
              <a:ext cx="1122426" cy="224283"/>
            </a:xfrm>
            <a:prstGeom prst="rect">
              <a:avLst/>
            </a:prstGeom>
            <a:blipFill dpi="0" rotWithShape="1">
              <a:blip r:embed="rId8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6" name="object 17"/>
            <p:cNvSpPr txBox="1"/>
            <p:nvPr/>
          </p:nvSpPr>
          <p:spPr>
            <a:xfrm>
              <a:off x="2611997" y="3755062"/>
              <a:ext cx="1304302" cy="20219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990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sz="1600" b="1" spc="4" dirty="0">
                  <a:solidFill>
                    <a:srgbClr val="FFFFFF"/>
                  </a:solidFill>
                  <a:latin typeface="Arial"/>
                  <a:cs typeface="Arial"/>
                </a:rPr>
                <a:t>Pollu</a:t>
              </a: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t</a:t>
              </a:r>
              <a:r>
                <a:rPr sz="1600" b="1" spc="4" dirty="0">
                  <a:solidFill>
                    <a:srgbClr val="FFFFFF"/>
                  </a:solidFill>
                  <a:latin typeface="Arial"/>
                  <a:cs typeface="Arial"/>
                </a:rPr>
                <a:t>ion</a:t>
              </a:r>
              <a:endParaRPr sz="1600" b="1" dirty="0">
                <a:latin typeface="Arial"/>
                <a:cs typeface="Arial"/>
              </a:endParaRPr>
            </a:p>
          </p:txBody>
        </p:sp>
        <p:sp>
          <p:nvSpPr>
            <p:cNvPr id="37" name="object 18"/>
            <p:cNvSpPr>
              <a:spLocks noChangeArrowheads="1"/>
            </p:cNvSpPr>
            <p:nvPr/>
          </p:nvSpPr>
          <p:spPr bwMode="auto">
            <a:xfrm>
              <a:off x="800038" y="2884073"/>
              <a:ext cx="1868727" cy="178812"/>
            </a:xfrm>
            <a:prstGeom prst="rect">
              <a:avLst/>
            </a:prstGeom>
            <a:blipFill dpi="0" rotWithShape="1">
              <a:blip r:embed="rId9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8" name="object 19"/>
            <p:cNvSpPr>
              <a:spLocks noChangeArrowheads="1"/>
            </p:cNvSpPr>
            <p:nvPr/>
          </p:nvSpPr>
          <p:spPr bwMode="auto">
            <a:xfrm>
              <a:off x="1169289" y="3303270"/>
              <a:ext cx="1975104" cy="194309"/>
            </a:xfrm>
            <a:prstGeom prst="rect">
              <a:avLst/>
            </a:prstGeom>
            <a:blipFill dpi="0" rotWithShape="1">
              <a:blip r:embed="rId10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9" name="object 20"/>
            <p:cNvSpPr txBox="1"/>
            <p:nvPr/>
          </p:nvSpPr>
          <p:spPr>
            <a:xfrm>
              <a:off x="705444" y="2854987"/>
              <a:ext cx="2252417" cy="20219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2595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Clima</a:t>
              </a:r>
              <a:r>
                <a:rPr sz="1600" b="1" spc="-8" dirty="0">
                  <a:solidFill>
                    <a:srgbClr val="FFFFFF"/>
                  </a:solidFill>
                  <a:latin typeface="Arial"/>
                  <a:cs typeface="Arial"/>
                </a:rPr>
                <a:t>t</a:t>
              </a: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e</a:t>
              </a:r>
              <a:r>
                <a:rPr sz="1600" b="1" spc="-23" dirty="0">
                  <a:solidFill>
                    <a:srgbClr val="FFFFFF"/>
                  </a:solidFill>
                  <a:latin typeface="Arial"/>
                  <a:cs typeface="Arial"/>
                </a:rPr>
                <a:t> </a:t>
              </a: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Change</a:t>
              </a:r>
              <a:endParaRPr sz="1600" b="1" dirty="0">
                <a:latin typeface="Arial"/>
                <a:cs typeface="Arial"/>
              </a:endParaRPr>
            </a:p>
          </p:txBody>
        </p:sp>
        <p:sp>
          <p:nvSpPr>
            <p:cNvPr id="40" name="object 21"/>
            <p:cNvSpPr>
              <a:spLocks noChangeArrowheads="1"/>
            </p:cNvSpPr>
            <p:nvPr/>
          </p:nvSpPr>
          <p:spPr bwMode="auto">
            <a:xfrm>
              <a:off x="3706780" y="3032935"/>
              <a:ext cx="1273207" cy="194310"/>
            </a:xfrm>
            <a:prstGeom prst="rect">
              <a:avLst/>
            </a:prstGeom>
            <a:blipFill dpi="0" rotWithShape="1">
              <a:blip r:embed="rId11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" name="object 22"/>
            <p:cNvSpPr txBox="1"/>
            <p:nvPr/>
          </p:nvSpPr>
          <p:spPr>
            <a:xfrm>
              <a:off x="3916300" y="2985433"/>
              <a:ext cx="1390338" cy="208713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990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sz="1600" b="1" spc="-4" dirty="0">
                  <a:solidFill>
                    <a:srgbClr val="FFFFFF"/>
                  </a:solidFill>
                  <a:latin typeface="Arial"/>
                  <a:cs typeface="Arial"/>
                </a:rPr>
                <a:t>M</a:t>
              </a:r>
              <a:r>
                <a:rPr sz="1600" b="1" spc="4" dirty="0">
                  <a:solidFill>
                    <a:srgbClr val="FFFFFF"/>
                  </a:solidFill>
                  <a:latin typeface="Arial"/>
                  <a:cs typeface="Arial"/>
                </a:rPr>
                <a:t>ig</a:t>
              </a:r>
              <a:r>
                <a:rPr sz="1600" b="1" spc="-4" dirty="0">
                  <a:solidFill>
                    <a:srgbClr val="FFFFFF"/>
                  </a:solidFill>
                  <a:latin typeface="Arial"/>
                  <a:cs typeface="Arial"/>
                </a:rPr>
                <a:t>r</a:t>
              </a:r>
              <a:r>
                <a:rPr sz="1600" b="1" spc="8" dirty="0">
                  <a:solidFill>
                    <a:srgbClr val="FFFFFF"/>
                  </a:solidFill>
                  <a:latin typeface="Arial"/>
                  <a:cs typeface="Arial"/>
                </a:rPr>
                <a:t>a</a:t>
              </a: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t</a:t>
              </a:r>
              <a:r>
                <a:rPr sz="1600" b="1" spc="4" dirty="0">
                  <a:solidFill>
                    <a:srgbClr val="FFFFFF"/>
                  </a:solidFill>
                  <a:latin typeface="Arial"/>
                  <a:cs typeface="Arial"/>
                </a:rPr>
                <a:t>ion</a:t>
              </a:r>
              <a:endParaRPr sz="1600" b="1" dirty="0">
                <a:latin typeface="Arial"/>
                <a:cs typeface="Arial"/>
              </a:endParaRPr>
            </a:p>
          </p:txBody>
        </p:sp>
        <p:sp>
          <p:nvSpPr>
            <p:cNvPr id="42" name="object 23"/>
            <p:cNvSpPr>
              <a:spLocks noChangeArrowheads="1"/>
            </p:cNvSpPr>
            <p:nvPr/>
          </p:nvSpPr>
          <p:spPr bwMode="auto">
            <a:xfrm>
              <a:off x="3165659" y="4151377"/>
              <a:ext cx="1738503" cy="297179"/>
            </a:xfrm>
            <a:prstGeom prst="rect">
              <a:avLst/>
            </a:prstGeom>
            <a:blipFill dpi="0" rotWithShape="1">
              <a:blip r:embed="rId1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3" name="object 24"/>
            <p:cNvSpPr>
              <a:spLocks noChangeArrowheads="1"/>
            </p:cNvSpPr>
            <p:nvPr/>
          </p:nvSpPr>
          <p:spPr bwMode="auto">
            <a:xfrm>
              <a:off x="1077850" y="3843020"/>
              <a:ext cx="1411604" cy="180786"/>
            </a:xfrm>
            <a:prstGeom prst="rect">
              <a:avLst/>
            </a:prstGeom>
            <a:blipFill dpi="0" rotWithShape="1">
              <a:blip r:embed="rId1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4" name="object 25"/>
            <p:cNvSpPr>
              <a:spLocks noChangeArrowheads="1"/>
            </p:cNvSpPr>
            <p:nvPr/>
          </p:nvSpPr>
          <p:spPr bwMode="auto">
            <a:xfrm>
              <a:off x="2752574" y="4708266"/>
              <a:ext cx="1575793" cy="231242"/>
            </a:xfrm>
            <a:prstGeom prst="rect">
              <a:avLst/>
            </a:prstGeom>
            <a:blipFill dpi="0" rotWithShape="1">
              <a:blip r:embed="rId1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5" name="object 26"/>
            <p:cNvSpPr txBox="1"/>
            <p:nvPr/>
          </p:nvSpPr>
          <p:spPr>
            <a:xfrm>
              <a:off x="2957862" y="4162052"/>
              <a:ext cx="2300596" cy="226975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32145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spc="-4" dirty="0">
                  <a:solidFill>
                    <a:srgbClr val="FFFFFF"/>
                  </a:solidFill>
                  <a:latin typeface="Arial"/>
                  <a:cs typeface="Arial"/>
                </a:rPr>
                <a:t>S</a:t>
              </a:r>
              <a:r>
                <a:rPr b="1" dirty="0">
                  <a:solidFill>
                    <a:srgbClr val="FFFFFF"/>
                  </a:solidFill>
                  <a:latin typeface="Arial"/>
                  <a:cs typeface="Arial"/>
                </a:rPr>
                <a:t>o</a:t>
              </a:r>
              <a:r>
                <a:rPr b="1" spc="4" dirty="0">
                  <a:solidFill>
                    <a:srgbClr val="FFFFFF"/>
                  </a:solidFill>
                  <a:latin typeface="Arial"/>
                  <a:cs typeface="Arial"/>
                </a:rPr>
                <a:t>c</a:t>
              </a:r>
              <a:r>
                <a:rPr b="1" dirty="0">
                  <a:solidFill>
                    <a:srgbClr val="FFFFFF"/>
                  </a:solidFill>
                  <a:latin typeface="Arial"/>
                  <a:cs typeface="Arial"/>
                </a:rPr>
                <a:t>ial</a:t>
              </a:r>
              <a:r>
                <a:rPr b="1" spc="-23" dirty="0">
                  <a:solidFill>
                    <a:srgbClr val="FFFFFF"/>
                  </a:solidFill>
                  <a:latin typeface="Arial"/>
                  <a:cs typeface="Arial"/>
                </a:rPr>
                <a:t> </a:t>
              </a:r>
              <a:r>
                <a:rPr b="1" dirty="0">
                  <a:solidFill>
                    <a:srgbClr val="FFFFFF"/>
                  </a:solidFill>
                  <a:latin typeface="Arial"/>
                  <a:cs typeface="Arial"/>
                </a:rPr>
                <a:t>Con</a:t>
              </a:r>
              <a:r>
                <a:rPr b="1" spc="-8" dirty="0">
                  <a:solidFill>
                    <a:srgbClr val="FFFFFF"/>
                  </a:solidFill>
                  <a:latin typeface="Arial"/>
                  <a:cs typeface="Arial"/>
                </a:rPr>
                <a:t>f</a:t>
              </a:r>
              <a:r>
                <a:rPr b="1" dirty="0">
                  <a:solidFill>
                    <a:srgbClr val="FFFFFF"/>
                  </a:solidFill>
                  <a:latin typeface="Arial"/>
                  <a:cs typeface="Arial"/>
                </a:rPr>
                <a:t>lict</a:t>
              </a:r>
              <a:endParaRPr sz="1200" b="1" dirty="0">
                <a:latin typeface="Arial"/>
                <a:cs typeface="Arial"/>
              </a:endParaRPr>
            </a:p>
          </p:txBody>
        </p:sp>
        <p:sp>
          <p:nvSpPr>
            <p:cNvPr id="46" name="object 27"/>
            <p:cNvSpPr txBox="1"/>
            <p:nvPr/>
          </p:nvSpPr>
          <p:spPr>
            <a:xfrm>
              <a:off x="1252632" y="3774629"/>
              <a:ext cx="1321510" cy="207408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990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sz="1600" b="1" spc="4" dirty="0">
                  <a:solidFill>
                    <a:srgbClr val="FFFFFF"/>
                  </a:solidFill>
                  <a:latin typeface="Arial"/>
                  <a:cs typeface="Arial"/>
                </a:rPr>
                <a:t>In</a:t>
              </a:r>
              <a:r>
                <a:rPr sz="1600" b="1" spc="8" dirty="0">
                  <a:solidFill>
                    <a:srgbClr val="FFFFFF"/>
                  </a:solidFill>
                  <a:latin typeface="Arial"/>
                  <a:cs typeface="Arial"/>
                </a:rPr>
                <a:t>e</a:t>
              </a: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q</a:t>
              </a:r>
              <a:r>
                <a:rPr sz="1600" b="1" spc="8" dirty="0">
                  <a:solidFill>
                    <a:srgbClr val="FFFFFF"/>
                  </a:solidFill>
                  <a:latin typeface="Arial"/>
                  <a:cs typeface="Arial"/>
                </a:rPr>
                <a:t>u</a:t>
              </a: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a</a:t>
              </a:r>
              <a:r>
                <a:rPr sz="1600" b="1" spc="4" dirty="0">
                  <a:solidFill>
                    <a:srgbClr val="FFFFFF"/>
                  </a:solidFill>
                  <a:latin typeface="Arial"/>
                  <a:cs typeface="Arial"/>
                </a:rPr>
                <a:t>lity</a:t>
              </a:r>
              <a:endParaRPr sz="1600" b="1" dirty="0">
                <a:latin typeface="Arial"/>
                <a:cs typeface="Arial"/>
              </a:endParaRPr>
            </a:p>
          </p:txBody>
        </p:sp>
        <p:sp>
          <p:nvSpPr>
            <p:cNvPr id="47" name="object 28"/>
            <p:cNvSpPr>
              <a:spLocks noChangeArrowheads="1"/>
            </p:cNvSpPr>
            <p:nvPr/>
          </p:nvSpPr>
          <p:spPr bwMode="auto">
            <a:xfrm>
              <a:off x="1826459" y="4336487"/>
              <a:ext cx="1045193" cy="245100"/>
            </a:xfrm>
            <a:prstGeom prst="rect">
              <a:avLst/>
            </a:prstGeom>
            <a:blipFill dpi="0" rotWithShape="1">
              <a:blip r:embed="rId1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8" name="object 29"/>
            <p:cNvSpPr txBox="1"/>
            <p:nvPr/>
          </p:nvSpPr>
          <p:spPr>
            <a:xfrm>
              <a:off x="1942640" y="4331632"/>
              <a:ext cx="1201059" cy="20740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990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sz="1600" b="1" spc="39" dirty="0">
                  <a:solidFill>
                    <a:srgbClr val="FFFFFF"/>
                  </a:solidFill>
                  <a:latin typeface="Arial"/>
                  <a:cs typeface="Arial"/>
                </a:rPr>
                <a:t>W</a:t>
              </a:r>
              <a:r>
                <a:rPr sz="1600" b="1" spc="4" dirty="0">
                  <a:solidFill>
                    <a:srgbClr val="FFFFFF"/>
                  </a:solidFill>
                  <a:latin typeface="Arial"/>
                  <a:cs typeface="Arial"/>
                </a:rPr>
                <a:t>at</a:t>
              </a: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e</a:t>
              </a:r>
              <a:r>
                <a:rPr sz="1600" b="1" spc="4" dirty="0">
                  <a:solidFill>
                    <a:srgbClr val="FFFFFF"/>
                  </a:solidFill>
                  <a:latin typeface="Arial"/>
                  <a:cs typeface="Arial"/>
                </a:rPr>
                <a:t>r</a:t>
              </a:r>
              <a:endParaRPr sz="1600" b="1" dirty="0">
                <a:latin typeface="Arial"/>
                <a:cs typeface="Arial"/>
              </a:endParaRPr>
            </a:p>
          </p:txBody>
        </p:sp>
        <p:sp>
          <p:nvSpPr>
            <p:cNvPr id="49" name="object 20"/>
            <p:cNvSpPr txBox="1"/>
            <p:nvPr/>
          </p:nvSpPr>
          <p:spPr>
            <a:xfrm>
              <a:off x="1318019" y="3288067"/>
              <a:ext cx="1836004" cy="208713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990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sz="1600" b="1" spc="8" dirty="0">
                  <a:solidFill>
                    <a:srgbClr val="FFFFFF"/>
                  </a:solidFill>
                  <a:latin typeface="Arial"/>
                  <a:cs typeface="Arial"/>
                </a:rPr>
                <a:t>L</a:t>
              </a: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o</a:t>
              </a:r>
              <a:r>
                <a:rPr sz="1600" b="1" spc="8" dirty="0">
                  <a:solidFill>
                    <a:srgbClr val="FFFFFF"/>
                  </a:solidFill>
                  <a:latin typeface="Arial"/>
                  <a:cs typeface="Arial"/>
                </a:rPr>
                <a:t>ss</a:t>
              </a:r>
              <a:r>
                <a:rPr sz="1600" b="1" spc="4" dirty="0">
                  <a:solidFill>
                    <a:srgbClr val="FFFFFF"/>
                  </a:solidFill>
                  <a:latin typeface="Arial"/>
                  <a:cs typeface="Arial"/>
                </a:rPr>
                <a:t> of</a:t>
              </a: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 </a:t>
              </a:r>
              <a:r>
                <a:rPr sz="1600" b="1" spc="8" dirty="0">
                  <a:solidFill>
                    <a:srgbClr val="FFFFFF"/>
                  </a:solidFill>
                  <a:latin typeface="Arial"/>
                  <a:cs typeface="Arial"/>
                </a:rPr>
                <a:t>Nat</a:t>
              </a:r>
              <a:r>
                <a:rPr sz="1600" b="1" dirty="0">
                  <a:solidFill>
                    <a:srgbClr val="FFFFFF"/>
                  </a:solidFill>
                  <a:latin typeface="Arial"/>
                  <a:cs typeface="Arial"/>
                </a:rPr>
                <a:t>ur</a:t>
              </a:r>
              <a:r>
                <a:rPr sz="1600" b="1" spc="8" dirty="0">
                  <a:solidFill>
                    <a:srgbClr val="FFFFFF"/>
                  </a:solidFill>
                  <a:latin typeface="Arial"/>
                  <a:cs typeface="Arial"/>
                </a:rPr>
                <a:t>e</a:t>
              </a:r>
              <a:endParaRPr sz="1600" b="1" dirty="0">
                <a:latin typeface="Arial"/>
                <a:cs typeface="Arial"/>
              </a:endParaRPr>
            </a:p>
          </p:txBody>
        </p:sp>
        <p:sp>
          <p:nvSpPr>
            <p:cNvPr id="50" name="object 26"/>
            <p:cNvSpPr txBox="1">
              <a:spLocks noChangeArrowheads="1"/>
            </p:cNvSpPr>
            <p:nvPr/>
          </p:nvSpPr>
          <p:spPr bwMode="auto">
            <a:xfrm>
              <a:off x="2527376" y="4681499"/>
              <a:ext cx="1853183" cy="202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320675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GB" sz="1600" b="1">
                  <a:solidFill>
                    <a:srgbClr val="FFFFFF"/>
                  </a:solidFill>
                  <a:latin typeface="Arial" charset="0"/>
                </a:rPr>
                <a:t>Consumption</a:t>
              </a:r>
              <a:endParaRPr lang="en-US" sz="1100" b="1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036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9760"/>
            <a:ext cx="5731510" cy="70021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4128" y="620688"/>
            <a:ext cx="3419872" cy="796950"/>
          </a:xfrm>
        </p:spPr>
        <p:txBody>
          <a:bodyPr/>
          <a:lstStyle/>
          <a:p>
            <a:r>
              <a:rPr lang="en-GB" sz="2800" b="1" dirty="0" smtClean="0">
                <a:solidFill>
                  <a:schemeClr val="bg1"/>
                </a:solidFill>
              </a:rPr>
              <a:t>The Altitude zones of Kenya</a:t>
            </a:r>
            <a:endParaRPr lang="en-GB" sz="2800" b="1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364" y="-69760"/>
            <a:ext cx="5753492" cy="7002145"/>
          </a:xfr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5724128" y="3892500"/>
            <a:ext cx="3419872" cy="2416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bg1"/>
                </a:solidFill>
              </a:rPr>
              <a:t>Most of Kenya is &lt;500 </a:t>
            </a:r>
            <a:r>
              <a:rPr lang="en-GB" sz="2400" b="1" dirty="0" err="1" smtClean="0">
                <a:solidFill>
                  <a:schemeClr val="bg1"/>
                </a:solidFill>
              </a:rPr>
              <a:t>asl</a:t>
            </a:r>
            <a:endParaRPr lang="en-GB" sz="2400" b="1" dirty="0" smtClean="0">
              <a:solidFill>
                <a:schemeClr val="bg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bg1"/>
                </a:solidFill>
              </a:rPr>
              <a:t>Areas &gt;2000m </a:t>
            </a:r>
            <a:r>
              <a:rPr lang="en-GB" sz="2400" b="1" dirty="0" err="1" smtClean="0">
                <a:solidFill>
                  <a:schemeClr val="bg1"/>
                </a:solidFill>
              </a:rPr>
              <a:t>asl</a:t>
            </a:r>
            <a:r>
              <a:rPr lang="en-GB" sz="2400" b="1" dirty="0" smtClean="0">
                <a:solidFill>
                  <a:schemeClr val="bg1"/>
                </a:solidFill>
              </a:rPr>
              <a:t> receive 1000mm of rainfall and are the water tower area</a:t>
            </a:r>
            <a:endParaRPr lang="en-GB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730540"/>
              </p:ext>
            </p:extLst>
          </p:nvPr>
        </p:nvGraphicFramePr>
        <p:xfrm>
          <a:off x="5724128" y="1700808"/>
          <a:ext cx="3419872" cy="1986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6184"/>
                <a:gridCol w="784037"/>
                <a:gridCol w="979651"/>
              </a:tblGrid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1" u="none" strike="noStrike" dirty="0" smtClean="0">
                          <a:effectLst/>
                        </a:rPr>
                        <a:t>Altitude Region</a:t>
                      </a:r>
                      <a:endParaRPr lang="en-GB" sz="1600" b="1" i="0" u="none" strike="noStrike" dirty="0">
                        <a:effectLst/>
                        <a:latin typeface="Century Schoolbook"/>
                      </a:endParaRPr>
                    </a:p>
                  </a:txBody>
                  <a:tcPr marL="9525" marR="9525" marT="9525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 smtClean="0">
                          <a:effectLst/>
                        </a:rPr>
                        <a:t>Area</a:t>
                      </a:r>
                    </a:p>
                    <a:p>
                      <a:pPr algn="l" fontAlgn="b"/>
                      <a:r>
                        <a:rPr lang="en-GB" sz="1800" b="1" u="none" strike="noStrike" dirty="0" smtClean="0">
                          <a:effectLst/>
                        </a:rPr>
                        <a:t>Km2</a:t>
                      </a:r>
                      <a:endParaRPr lang="en-GB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 smtClean="0">
                          <a:effectLst/>
                        </a:rPr>
                        <a:t>Per cent</a:t>
                      </a:r>
                      <a:endParaRPr lang="en-GB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rgbClr val="FFFFCC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>
                          <a:effectLst/>
                        </a:rPr>
                        <a:t>Below 500m</a:t>
                      </a:r>
                      <a:endParaRPr lang="en-GB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>
                          <a:effectLst/>
                        </a:rPr>
                        <a:t>244196</a:t>
                      </a:r>
                      <a:endParaRPr lang="en-GB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41%</a:t>
                      </a:r>
                      <a:endParaRPr lang="en-GB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8829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>
                          <a:effectLst/>
                        </a:rPr>
                        <a:t>501-1000m</a:t>
                      </a:r>
                      <a:endParaRPr lang="en-GB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>
                          <a:effectLst/>
                        </a:rPr>
                        <a:t>178897</a:t>
                      </a:r>
                      <a:endParaRPr lang="en-GB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>
                          <a:effectLst/>
                        </a:rPr>
                        <a:t>30%</a:t>
                      </a:r>
                      <a:endParaRPr lang="en-GB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>
                          <a:effectLst/>
                        </a:rPr>
                        <a:t>1001-1500m</a:t>
                      </a:r>
                      <a:endParaRPr lang="en-GB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>
                          <a:effectLst/>
                        </a:rPr>
                        <a:t>79781</a:t>
                      </a:r>
                      <a:endParaRPr lang="en-GB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>
                          <a:effectLst/>
                        </a:rPr>
                        <a:t>13%</a:t>
                      </a:r>
                      <a:endParaRPr lang="en-GB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8829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>
                          <a:effectLst/>
                        </a:rPr>
                        <a:t>1501-2000m</a:t>
                      </a:r>
                      <a:endParaRPr lang="en-GB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>
                          <a:effectLst/>
                        </a:rPr>
                        <a:t>59164</a:t>
                      </a:r>
                      <a:endParaRPr lang="en-GB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>
                          <a:effectLst/>
                        </a:rPr>
                        <a:t>10%</a:t>
                      </a:r>
                      <a:endParaRPr lang="en-GB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Above 2000m</a:t>
                      </a:r>
                      <a:endParaRPr lang="en-GB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>
                          <a:effectLst/>
                        </a:rPr>
                        <a:t>34403</a:t>
                      </a:r>
                      <a:endParaRPr lang="en-GB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6%</a:t>
                      </a:r>
                      <a:endParaRPr lang="en-GB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084168" y="6314558"/>
            <a:ext cx="2483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FF00"/>
                </a:solidFill>
              </a:rPr>
              <a:t>Psalm 24: 1-4</a:t>
            </a:r>
            <a:endParaRPr lang="en-GB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24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-72072"/>
            <a:ext cx="5731510" cy="700214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92756" y="37987"/>
            <a:ext cx="3347864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dirty="0">
                <a:solidFill>
                  <a:schemeClr val="bg1"/>
                </a:solidFill>
              </a:rPr>
              <a:t>Kenya’s River Basins </a:t>
            </a:r>
            <a:r>
              <a:rPr lang="en-GB" sz="2800" dirty="0" smtClean="0">
                <a:solidFill>
                  <a:schemeClr val="bg1"/>
                </a:solidFill>
              </a:rPr>
              <a:t>in </a:t>
            </a:r>
            <a:r>
              <a:rPr lang="en-GB" sz="2800" dirty="0">
                <a:solidFill>
                  <a:schemeClr val="bg1"/>
                </a:solidFill>
              </a:rPr>
              <a:t>Rift Valley </a:t>
            </a:r>
            <a:r>
              <a:rPr lang="en-GB" sz="2800" dirty="0" smtClean="0">
                <a:solidFill>
                  <a:schemeClr val="bg1"/>
                </a:solidFill>
              </a:rPr>
              <a:t>and </a:t>
            </a:r>
            <a:r>
              <a:rPr lang="en-GB" sz="2800" dirty="0">
                <a:solidFill>
                  <a:schemeClr val="bg1"/>
                </a:solidFill>
              </a:rPr>
              <a:t>Lake Victoria Regions. </a:t>
            </a:r>
            <a:endParaRPr lang="en-GB" sz="2800" dirty="0" smtClean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dirty="0" smtClean="0">
                <a:solidFill>
                  <a:schemeClr val="bg1"/>
                </a:solidFill>
              </a:rPr>
              <a:t>The </a:t>
            </a:r>
            <a:r>
              <a:rPr lang="en-GB" sz="2800" dirty="0">
                <a:solidFill>
                  <a:schemeClr val="bg1"/>
                </a:solidFill>
              </a:rPr>
              <a:t>rift valley </a:t>
            </a:r>
            <a:r>
              <a:rPr lang="en-GB" sz="2800" dirty="0" smtClean="0">
                <a:solidFill>
                  <a:schemeClr val="bg1"/>
                </a:solidFill>
              </a:rPr>
              <a:t>drainage basins of lakes </a:t>
            </a:r>
            <a:r>
              <a:rPr lang="en-GB" sz="2800" dirty="0" err="1">
                <a:solidFill>
                  <a:schemeClr val="bg1"/>
                </a:solidFill>
              </a:rPr>
              <a:t>Magadi</a:t>
            </a:r>
            <a:r>
              <a:rPr lang="en-GB" sz="2800" dirty="0">
                <a:solidFill>
                  <a:schemeClr val="bg1"/>
                </a:solidFill>
              </a:rPr>
              <a:t>, </a:t>
            </a:r>
            <a:r>
              <a:rPr lang="en-GB" sz="2800" dirty="0" err="1">
                <a:solidFill>
                  <a:schemeClr val="bg1"/>
                </a:solidFill>
              </a:rPr>
              <a:t>Naivasha</a:t>
            </a:r>
            <a:r>
              <a:rPr lang="en-GB" sz="2800" dirty="0">
                <a:solidFill>
                  <a:schemeClr val="bg1"/>
                </a:solidFill>
              </a:rPr>
              <a:t>, Nakuru, </a:t>
            </a:r>
            <a:r>
              <a:rPr lang="en-GB" sz="2800" dirty="0" err="1">
                <a:solidFill>
                  <a:schemeClr val="bg1"/>
                </a:solidFill>
              </a:rPr>
              <a:t>Bogoria</a:t>
            </a:r>
            <a:r>
              <a:rPr lang="en-GB" sz="2800" dirty="0">
                <a:solidFill>
                  <a:schemeClr val="bg1"/>
                </a:solidFill>
              </a:rPr>
              <a:t> and </a:t>
            </a:r>
            <a:r>
              <a:rPr lang="en-GB" sz="2800" dirty="0" smtClean="0">
                <a:solidFill>
                  <a:schemeClr val="bg1"/>
                </a:solidFill>
              </a:rPr>
              <a:t>Turkana are </a:t>
            </a:r>
            <a:r>
              <a:rPr lang="en-GB" sz="2800" dirty="0">
                <a:solidFill>
                  <a:schemeClr val="bg1"/>
                </a:solidFill>
              </a:rPr>
              <a:t>structurally controlled  and </a:t>
            </a:r>
            <a:endParaRPr lang="en-GB" sz="2800" dirty="0" smtClean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dirty="0" smtClean="0">
                <a:solidFill>
                  <a:schemeClr val="bg1"/>
                </a:solidFill>
              </a:rPr>
              <a:t>Elongate </a:t>
            </a:r>
            <a:r>
              <a:rPr lang="en-GB" sz="2800" dirty="0">
                <a:solidFill>
                  <a:schemeClr val="bg1"/>
                </a:solidFill>
              </a:rPr>
              <a:t>in the North-South direction</a:t>
            </a:r>
          </a:p>
        </p:txBody>
      </p:sp>
    </p:spTree>
    <p:extLst>
      <p:ext uri="{BB962C8B-B14F-4D97-AF65-F5344CB8AC3E}">
        <p14:creationId xmlns:p14="http://schemas.microsoft.com/office/powerpoint/2010/main" val="1619222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auto">
          <a:xfrm>
            <a:off x="0" y="0"/>
            <a:ext cx="9036496" cy="6858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GB" b="1" dirty="0" smtClean="0">
                <a:solidFill>
                  <a:srgbClr val="FFFF00"/>
                </a:solidFill>
                <a:hlinkClick r:id="rId2" action="ppaction://hlinkfile"/>
              </a:rPr>
              <a:t>Defining the Water Tower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561662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GB" b="1" dirty="0" smtClean="0">
                <a:solidFill>
                  <a:schemeClr val="bg1"/>
                </a:solidFill>
              </a:rPr>
              <a:t>“Water </a:t>
            </a:r>
            <a:r>
              <a:rPr lang="en-GB" b="1" dirty="0">
                <a:solidFill>
                  <a:schemeClr val="bg1"/>
                </a:solidFill>
              </a:rPr>
              <a:t>towers refer to upland areas (hills, plateaus and mountains) whose climate, geology, tectonics, substrate, land cover/use and </a:t>
            </a:r>
            <a:r>
              <a:rPr lang="en-GB" b="1" dirty="0" smtClean="0">
                <a:solidFill>
                  <a:schemeClr val="bg1"/>
                </a:solidFill>
              </a:rPr>
              <a:t>hill-slope </a:t>
            </a:r>
            <a:r>
              <a:rPr lang="en-GB" b="1" dirty="0">
                <a:solidFill>
                  <a:schemeClr val="bg1"/>
                </a:solidFill>
              </a:rPr>
              <a:t>morphological characteristics support reception, infiltration, percolation and storage of rainfall (or any form of precipitation) on the surface, in the soil, rock and aquifers that, apart from surface runoff, is a gradual source of water through springs, rivers and swamps in a drainage basin (also called catchment [UK] or watershed [US</a:t>
            </a:r>
            <a:r>
              <a:rPr lang="en-GB" b="1" dirty="0" smtClean="0">
                <a:solidFill>
                  <a:schemeClr val="bg1"/>
                </a:solidFill>
              </a:rPr>
              <a:t>])”</a:t>
            </a:r>
            <a:endParaRPr lang="en-GB" b="1" dirty="0">
              <a:solidFill>
                <a:schemeClr val="bg1"/>
              </a:solidFill>
            </a:endParaRPr>
          </a:p>
          <a:p>
            <a:pPr algn="just">
              <a:lnSpc>
                <a:spcPct val="120000"/>
              </a:lnSpc>
            </a:pP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71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8229600" cy="836712"/>
          </a:xfrm>
        </p:spPr>
        <p:txBody>
          <a:bodyPr/>
          <a:lstStyle/>
          <a:p>
            <a:r>
              <a:rPr lang="en-GB" b="1" dirty="0" smtClean="0">
                <a:solidFill>
                  <a:srgbClr val="FFFF00"/>
                </a:solidFill>
              </a:rPr>
              <a:t>The Mau Complex Area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53864"/>
            <a:ext cx="8496944" cy="6093296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20000"/>
              </a:lnSpc>
            </a:pPr>
            <a:r>
              <a:rPr lang="en-GB" sz="2300" b="1" dirty="0" smtClean="0">
                <a:solidFill>
                  <a:schemeClr val="bg1"/>
                </a:solidFill>
              </a:rPr>
              <a:t>Mau Complex forms the Western Escarpment of the Great East African Rift Valley</a:t>
            </a:r>
          </a:p>
          <a:p>
            <a:pPr algn="just">
              <a:lnSpc>
                <a:spcPct val="120000"/>
              </a:lnSpc>
            </a:pPr>
            <a:r>
              <a:rPr lang="en-GB" sz="2300" b="1" dirty="0" smtClean="0">
                <a:solidFill>
                  <a:schemeClr val="bg1"/>
                </a:solidFill>
              </a:rPr>
              <a:t>It is a highly drainage dissected,  uplifted fault block that is a water tower feeding </a:t>
            </a:r>
            <a:r>
              <a:rPr lang="en-GB" sz="2300" b="1" dirty="0" err="1" smtClean="0">
                <a:solidFill>
                  <a:srgbClr val="FFFF00"/>
                </a:solidFill>
              </a:rPr>
              <a:t>Nyando</a:t>
            </a:r>
            <a:r>
              <a:rPr lang="en-GB" sz="2300" b="1" dirty="0" smtClean="0">
                <a:solidFill>
                  <a:srgbClr val="FFFF00"/>
                </a:solidFill>
              </a:rPr>
              <a:t>, </a:t>
            </a:r>
            <a:r>
              <a:rPr lang="en-GB" sz="2300" b="1" dirty="0" err="1" smtClean="0">
                <a:solidFill>
                  <a:srgbClr val="FFFF00"/>
                </a:solidFill>
              </a:rPr>
              <a:t>Sondu</a:t>
            </a:r>
            <a:r>
              <a:rPr lang="en-GB" sz="2300" b="1" dirty="0" smtClean="0">
                <a:solidFill>
                  <a:srgbClr val="FFFF00"/>
                </a:solidFill>
              </a:rPr>
              <a:t>, Mara (L. Victoria), </a:t>
            </a:r>
            <a:r>
              <a:rPr lang="en-GB" sz="2300" b="1" dirty="0" err="1" smtClean="0">
                <a:solidFill>
                  <a:srgbClr val="FFFF00"/>
                </a:solidFill>
              </a:rPr>
              <a:t>Molo</a:t>
            </a:r>
            <a:r>
              <a:rPr lang="en-GB" sz="2300" b="1" dirty="0" smtClean="0">
                <a:solidFill>
                  <a:srgbClr val="FFFF00"/>
                </a:solidFill>
              </a:rPr>
              <a:t> (L. </a:t>
            </a:r>
            <a:r>
              <a:rPr lang="en-GB" sz="2300" b="1" dirty="0" err="1" smtClean="0">
                <a:solidFill>
                  <a:srgbClr val="FFFF00"/>
                </a:solidFill>
              </a:rPr>
              <a:t>Baringo</a:t>
            </a:r>
            <a:r>
              <a:rPr lang="en-GB" sz="2300" b="1" dirty="0" smtClean="0">
                <a:solidFill>
                  <a:srgbClr val="FFFF00"/>
                </a:solidFill>
              </a:rPr>
              <a:t>), </a:t>
            </a:r>
            <a:r>
              <a:rPr lang="en-GB" sz="2300" b="1" dirty="0" err="1">
                <a:solidFill>
                  <a:srgbClr val="FFFF00"/>
                </a:solidFill>
              </a:rPr>
              <a:t>E</a:t>
            </a:r>
            <a:r>
              <a:rPr lang="en-GB" sz="2300" b="1" dirty="0" err="1" smtClean="0">
                <a:solidFill>
                  <a:srgbClr val="FFFF00"/>
                </a:solidFill>
              </a:rPr>
              <a:t>waso</a:t>
            </a:r>
            <a:r>
              <a:rPr lang="en-GB" sz="2300" b="1" dirty="0" smtClean="0">
                <a:solidFill>
                  <a:srgbClr val="FFFF00"/>
                </a:solidFill>
              </a:rPr>
              <a:t> </a:t>
            </a:r>
            <a:r>
              <a:rPr lang="en-GB" sz="2300" b="1" dirty="0" err="1" smtClean="0">
                <a:solidFill>
                  <a:srgbClr val="FFFF00"/>
                </a:solidFill>
              </a:rPr>
              <a:t>Ngiro</a:t>
            </a:r>
            <a:r>
              <a:rPr lang="en-GB" sz="2300" b="1" dirty="0" smtClean="0">
                <a:solidFill>
                  <a:srgbClr val="FFFF00"/>
                </a:solidFill>
              </a:rPr>
              <a:t> South (L. </a:t>
            </a:r>
            <a:r>
              <a:rPr lang="en-GB" sz="2300" b="1" dirty="0" err="1" smtClean="0">
                <a:solidFill>
                  <a:srgbClr val="FFFF00"/>
                </a:solidFill>
              </a:rPr>
              <a:t>Natron</a:t>
            </a:r>
            <a:r>
              <a:rPr lang="en-GB" sz="2300" b="1" dirty="0" smtClean="0">
                <a:solidFill>
                  <a:srgbClr val="FFFF00"/>
                </a:solidFill>
              </a:rPr>
              <a:t>), &amp; rivers recharging Lake </a:t>
            </a:r>
            <a:r>
              <a:rPr lang="en-GB" sz="2300" b="1" dirty="0">
                <a:solidFill>
                  <a:srgbClr val="FFFF00"/>
                </a:solidFill>
              </a:rPr>
              <a:t>N</a:t>
            </a:r>
            <a:r>
              <a:rPr lang="en-GB" sz="2300" b="1" dirty="0" smtClean="0">
                <a:solidFill>
                  <a:srgbClr val="FFFF00"/>
                </a:solidFill>
              </a:rPr>
              <a:t>akuru </a:t>
            </a:r>
          </a:p>
          <a:p>
            <a:pPr algn="just">
              <a:lnSpc>
                <a:spcPct val="120000"/>
              </a:lnSpc>
            </a:pPr>
            <a:r>
              <a:rPr lang="en-GB" sz="2300" b="1" dirty="0">
                <a:solidFill>
                  <a:schemeClr val="bg1"/>
                </a:solidFill>
              </a:rPr>
              <a:t>The </a:t>
            </a:r>
            <a:r>
              <a:rPr lang="en-GB" sz="2300" b="1" dirty="0" smtClean="0">
                <a:solidFill>
                  <a:schemeClr val="bg1"/>
                </a:solidFill>
              </a:rPr>
              <a:t>substrate </a:t>
            </a:r>
            <a:r>
              <a:rPr lang="en-GB" sz="2300" b="1" dirty="0">
                <a:solidFill>
                  <a:schemeClr val="bg1"/>
                </a:solidFill>
              </a:rPr>
              <a:t>is composed of porous, permeable surfaces of volcanic ashes, </a:t>
            </a:r>
            <a:r>
              <a:rPr lang="en-GB" sz="2300" b="1" dirty="0" err="1">
                <a:solidFill>
                  <a:schemeClr val="bg1"/>
                </a:solidFill>
              </a:rPr>
              <a:t>pumiceous</a:t>
            </a:r>
            <a:r>
              <a:rPr lang="en-GB" sz="2300" b="1" dirty="0">
                <a:solidFill>
                  <a:schemeClr val="bg1"/>
                </a:solidFill>
              </a:rPr>
              <a:t> </a:t>
            </a:r>
            <a:r>
              <a:rPr lang="en-GB" sz="2300" b="1" dirty="0" err="1">
                <a:solidFill>
                  <a:schemeClr val="bg1"/>
                </a:solidFill>
              </a:rPr>
              <a:t>pyroclastics</a:t>
            </a:r>
            <a:r>
              <a:rPr lang="en-GB" sz="2300" b="1" dirty="0">
                <a:solidFill>
                  <a:schemeClr val="bg1"/>
                </a:solidFill>
              </a:rPr>
              <a:t> and faulted lava and tuff </a:t>
            </a:r>
            <a:r>
              <a:rPr lang="en-GB" sz="2300" b="1" dirty="0" smtClean="0">
                <a:solidFill>
                  <a:schemeClr val="bg1"/>
                </a:solidFill>
              </a:rPr>
              <a:t>on which percolation </a:t>
            </a:r>
            <a:r>
              <a:rPr lang="en-GB" sz="2300" b="1" dirty="0">
                <a:solidFill>
                  <a:schemeClr val="bg1"/>
                </a:solidFill>
              </a:rPr>
              <a:t>of runoff, </a:t>
            </a:r>
            <a:r>
              <a:rPr lang="en-GB" sz="2300" b="1" dirty="0" smtClean="0">
                <a:solidFill>
                  <a:schemeClr val="bg1"/>
                </a:solidFill>
              </a:rPr>
              <a:t>lead </a:t>
            </a:r>
            <a:r>
              <a:rPr lang="en-GB" sz="2300" b="1" dirty="0">
                <a:solidFill>
                  <a:schemeClr val="bg1"/>
                </a:solidFill>
              </a:rPr>
              <a:t>to potentially high groundwater </a:t>
            </a:r>
            <a:r>
              <a:rPr lang="en-GB" sz="2300" b="1" dirty="0" smtClean="0">
                <a:solidFill>
                  <a:schemeClr val="bg1"/>
                </a:solidFill>
              </a:rPr>
              <a:t>storage</a:t>
            </a:r>
          </a:p>
          <a:p>
            <a:pPr algn="just">
              <a:lnSpc>
                <a:spcPct val="120000"/>
              </a:lnSpc>
            </a:pPr>
            <a:r>
              <a:rPr lang="en-GB" sz="2300" b="1" dirty="0" smtClean="0">
                <a:solidFill>
                  <a:schemeClr val="bg1"/>
                </a:solidFill>
              </a:rPr>
              <a:t>Rainfall varies </a:t>
            </a:r>
            <a:r>
              <a:rPr lang="en-GB" sz="2300" b="1" dirty="0">
                <a:solidFill>
                  <a:schemeClr val="bg1"/>
                </a:solidFill>
              </a:rPr>
              <a:t>between </a:t>
            </a:r>
            <a:r>
              <a:rPr lang="en-GB" sz="2300" b="1" dirty="0">
                <a:solidFill>
                  <a:srgbClr val="FFFF00"/>
                </a:solidFill>
              </a:rPr>
              <a:t>1000 - 1400 mm </a:t>
            </a:r>
            <a:endParaRPr lang="en-GB" sz="2300" b="1" dirty="0" smtClean="0">
              <a:solidFill>
                <a:schemeClr val="bg1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en-US" sz="2300" b="1" dirty="0">
                <a:solidFill>
                  <a:schemeClr val="bg1"/>
                </a:solidFill>
                <a:cs typeface="Times New Roman" pitchFamily="18" charset="0"/>
              </a:rPr>
              <a:t>The </a:t>
            </a:r>
            <a:r>
              <a:rPr lang="en-US" sz="2300" b="1" dirty="0" smtClean="0">
                <a:solidFill>
                  <a:schemeClr val="bg1"/>
                </a:solidFill>
                <a:cs typeface="Times New Roman" pitchFamily="18" charset="0"/>
              </a:rPr>
              <a:t>formally heavily forested area’s </a:t>
            </a:r>
            <a:r>
              <a:rPr lang="en-US" sz="2300" b="1" dirty="0">
                <a:solidFill>
                  <a:schemeClr val="bg1"/>
                </a:solidFill>
                <a:cs typeface="Times New Roman" pitchFamily="18" charset="0"/>
              </a:rPr>
              <a:t>functions included protecting the water tower, purifying water and air, regulating river flows, providing ecosystem </a:t>
            </a:r>
            <a:r>
              <a:rPr lang="en-US" sz="2300" b="1" dirty="0" smtClean="0">
                <a:solidFill>
                  <a:schemeClr val="bg1"/>
                </a:solidFill>
                <a:cs typeface="Times New Roman" pitchFamily="18" charset="0"/>
              </a:rPr>
              <a:t>services</a:t>
            </a:r>
            <a:endParaRPr lang="en-GB" sz="23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58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6110</TotalTime>
  <Words>1055</Words>
  <Application>Microsoft Office PowerPoint</Application>
  <PresentationFormat>On-screen Show (4:3)</PresentationFormat>
  <Paragraphs>274</Paragraphs>
  <Slides>26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Arial Narrow</vt:lpstr>
      <vt:lpstr>Calibri</vt:lpstr>
      <vt:lpstr>Century Schoolbook</vt:lpstr>
      <vt:lpstr>Impact</vt:lpstr>
      <vt:lpstr>Tahoma</vt:lpstr>
      <vt:lpstr>Times New Roman</vt:lpstr>
      <vt:lpstr>Verdana</vt:lpstr>
      <vt:lpstr>Default Design</vt:lpstr>
      <vt:lpstr>Photo Editor Photo</vt:lpstr>
      <vt:lpstr>The Kenya Water Towers Agency  Water Catchments and Storage Systems:  The Mau Catchment Dilemma </vt:lpstr>
      <vt:lpstr>We Live in Two Worlds</vt:lpstr>
      <vt:lpstr>The Context of sustainability</vt:lpstr>
      <vt:lpstr>PowerPoint Presentation</vt:lpstr>
      <vt:lpstr>PowerPoint Presentation</vt:lpstr>
      <vt:lpstr>The Altitude zones of Kenya</vt:lpstr>
      <vt:lpstr>PowerPoint Presentation</vt:lpstr>
      <vt:lpstr>Defining the Water Tower</vt:lpstr>
      <vt:lpstr>The Mau Complex Area</vt:lpstr>
      <vt:lpstr>PowerPoint Presentation</vt:lpstr>
      <vt:lpstr>PowerPoint Presentation</vt:lpstr>
      <vt:lpstr>The Mau Catchment Dilemma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Onyweres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onywere</dc:creator>
  <cp:lastModifiedBy>Merceline Obwaya</cp:lastModifiedBy>
  <cp:revision>234</cp:revision>
  <dcterms:created xsi:type="dcterms:W3CDTF">2008-05-24T06:51:27Z</dcterms:created>
  <dcterms:modified xsi:type="dcterms:W3CDTF">2018-12-21T13:29:45Z</dcterms:modified>
</cp:coreProperties>
</file>