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  <p:sldId id="269" r:id="rId9"/>
    <p:sldId id="271" r:id="rId10"/>
    <p:sldId id="273" r:id="rId11"/>
    <p:sldId id="275" r:id="rId12"/>
    <p:sldId id="277" r:id="rId13"/>
    <p:sldId id="279" r:id="rId14"/>
    <p:sldId id="281" r:id="rId15"/>
    <p:sldId id="283" r:id="rId16"/>
    <p:sldId id="285" r:id="rId17"/>
    <p:sldId id="287" r:id="rId18"/>
    <p:sldId id="293" r:id="rId19"/>
    <p:sldId id="288" r:id="rId20"/>
    <p:sldId id="289" r:id="rId21"/>
    <p:sldId id="290" r:id="rId22"/>
    <p:sldId id="291" r:id="rId23"/>
    <p:sldId id="292" r:id="rId24"/>
    <p:sldId id="294" r:id="rId25"/>
    <p:sldId id="295" r:id="rId26"/>
    <p:sldId id="296" r:id="rId27"/>
    <p:sldId id="297" r:id="rId28"/>
    <p:sldId id="298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1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37E3-8CA4-4780-A487-575E423E823B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9C91-42FD-4683-AB81-B8CFEDF5E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37E3-8CA4-4780-A487-575E423E823B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9C91-42FD-4683-AB81-B8CFEDF5E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37E3-8CA4-4780-A487-575E423E823B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9C91-42FD-4683-AB81-B8CFEDF5E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37E3-8CA4-4780-A487-575E423E823B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9C91-42FD-4683-AB81-B8CFEDF5E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37E3-8CA4-4780-A487-575E423E823B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9C91-42FD-4683-AB81-B8CFEDF5E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37E3-8CA4-4780-A487-575E423E823B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9C91-42FD-4683-AB81-B8CFEDF5E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37E3-8CA4-4780-A487-575E423E823B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9C91-42FD-4683-AB81-B8CFEDF5E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37E3-8CA4-4780-A487-575E423E823B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9C91-42FD-4683-AB81-B8CFEDF5E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37E3-8CA4-4780-A487-575E423E823B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9C91-42FD-4683-AB81-B8CFEDF5E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37E3-8CA4-4780-A487-575E423E823B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9C91-42FD-4683-AB81-B8CFEDF5E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37E3-8CA4-4780-A487-575E423E823B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9C91-42FD-4683-AB81-B8CFEDF5E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737E3-8CA4-4780-A487-575E423E823B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79C91-42FD-4683-AB81-B8CFEDF5E1E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Fluids and Blood Transfusion practice in Surgery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 G </a:t>
            </a:r>
            <a:r>
              <a:rPr lang="en-US" dirty="0" err="1" smtClean="0"/>
              <a:t>Ogweno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Gelatins</a:t>
            </a:r>
          </a:p>
        </p:txBody>
      </p:sp>
      <p:sp>
        <p:nvSpPr>
          <p:cNvPr id="1331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Advantages</a:t>
            </a:r>
          </a:p>
        </p:txBody>
      </p:sp>
      <p:sp>
        <p:nvSpPr>
          <p:cNvPr id="1331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Small MW=rapid excretion</a:t>
            </a:r>
          </a:p>
          <a:p>
            <a:pPr eaLnBrk="1" hangingPunct="1"/>
            <a:r>
              <a:rPr lang="en-US" smtClean="0"/>
              <a:t>Preservative free</a:t>
            </a:r>
          </a:p>
          <a:p>
            <a:pPr eaLnBrk="1" hangingPunct="1"/>
            <a:r>
              <a:rPr lang="en-US" smtClean="0"/>
              <a:t>Only 1% metabolized</a:t>
            </a:r>
          </a:p>
          <a:p>
            <a:pPr eaLnBrk="1" hangingPunct="1"/>
            <a:r>
              <a:rPr lang="en-US" smtClean="0"/>
              <a:t>No storage in RES</a:t>
            </a:r>
          </a:p>
          <a:p>
            <a:pPr eaLnBrk="1" hangingPunct="1"/>
            <a:r>
              <a:rPr lang="en-US" smtClean="0"/>
              <a:t>Minimal effect on coagulation</a:t>
            </a:r>
          </a:p>
        </p:txBody>
      </p:sp>
      <p:sp>
        <p:nvSpPr>
          <p:cNvPr id="1331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Disadvantages</a:t>
            </a:r>
          </a:p>
        </p:txBody>
      </p:sp>
      <p:sp>
        <p:nvSpPr>
          <p:cNvPr id="1331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Bovine source(collagen)=disease transmission</a:t>
            </a:r>
          </a:p>
          <a:p>
            <a:pPr eaLnBrk="1" hangingPunct="1"/>
            <a:r>
              <a:rPr lang="en-US" smtClean="0"/>
              <a:t>Rapid clearance= continuous infusion, more volume</a:t>
            </a:r>
          </a:p>
          <a:p>
            <a:pPr eaLnBrk="1" hangingPunct="1"/>
            <a:r>
              <a:rPr lang="en-US" smtClean="0"/>
              <a:t>Anaphylactoid reactions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Dextrans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Advantages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b="1" dirty="0" smtClean="0">
                <a:ea typeface="+mn-ea"/>
              </a:rPr>
              <a:t>Decreased</a:t>
            </a:r>
            <a:r>
              <a:rPr lang="en-US" dirty="0" smtClean="0">
                <a:ea typeface="+mn-ea"/>
              </a:rPr>
              <a:t>: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 blood viscosity,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platelet adhesiveness,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RBC aggregation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b="1" dirty="0" smtClean="0">
                <a:ea typeface="+mn-ea"/>
              </a:rPr>
              <a:t>Clinical uses</a:t>
            </a:r>
            <a:r>
              <a:rPr lang="en-US" dirty="0" smtClean="0">
                <a:ea typeface="+mn-ea"/>
              </a:rPr>
              <a:t>: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>
                <a:ea typeface="+mn-ea"/>
              </a:rPr>
              <a:t> plastic surgery,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>
                <a:ea typeface="+mn-ea"/>
              </a:rPr>
              <a:t>carotid end </a:t>
            </a:r>
            <a:r>
              <a:rPr lang="en-US" dirty="0" err="1" smtClean="0">
                <a:ea typeface="+mn-ea"/>
              </a:rPr>
              <a:t>arterectomy</a:t>
            </a:r>
            <a:endParaRPr lang="en-US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>
                <a:ea typeface="+mn-ea"/>
              </a:rPr>
              <a:t>prophylaxis of </a:t>
            </a:r>
            <a:r>
              <a:rPr lang="en-US" dirty="0" err="1" smtClean="0">
                <a:ea typeface="+mn-ea"/>
              </a:rPr>
              <a:t>thrombembolectic</a:t>
            </a:r>
            <a:r>
              <a:rPr lang="en-US" dirty="0" smtClean="0">
                <a:ea typeface="+mn-ea"/>
              </a:rPr>
              <a:t> phenomenon</a:t>
            </a:r>
            <a:endParaRPr lang="en-US" dirty="0">
              <a:ea typeface="+mn-ea"/>
            </a:endParaRPr>
          </a:p>
        </p:txBody>
      </p:sp>
      <p:sp>
        <p:nvSpPr>
          <p:cNvPr id="14341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Disadvantages</a:t>
            </a:r>
          </a:p>
        </p:txBody>
      </p:sp>
      <p:sp>
        <p:nvSpPr>
          <p:cNvPr id="14342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Briefer volume expansion</a:t>
            </a:r>
          </a:p>
          <a:p>
            <a:pPr eaLnBrk="1" hangingPunct="1"/>
            <a:r>
              <a:rPr lang="en-US" smtClean="0"/>
              <a:t>Highest incidence of anaphylactic reactions</a:t>
            </a:r>
          </a:p>
          <a:p>
            <a:pPr eaLnBrk="1" hangingPunct="1"/>
            <a:r>
              <a:rPr lang="en-US" smtClean="0"/>
              <a:t>Interferes with blood grouping , clotting, antiplatelet</a:t>
            </a:r>
          </a:p>
          <a:p>
            <a:pPr eaLnBrk="1" hangingPunct="1"/>
            <a:r>
              <a:rPr lang="en-US" smtClean="0"/>
              <a:t>Worsen renal  failure</a:t>
            </a:r>
          </a:p>
          <a:p>
            <a:pPr eaLnBrk="1" hangingPunct="1"/>
            <a:r>
              <a:rPr lang="en-US" smtClean="0"/>
              <a:t>Hyperviscosity syndrome in renal tubules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Hydroxyethyl Starches (HES)</a:t>
            </a:r>
          </a:p>
        </p:txBody>
      </p:sp>
      <p:sp>
        <p:nvSpPr>
          <p:cNvPr id="15363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Introduced in 1960s to overcome drawbacks of Dextrans, albumin and gelatins</a:t>
            </a:r>
          </a:p>
          <a:p>
            <a:pPr eaLnBrk="1" hangingPunct="1"/>
            <a:r>
              <a:rPr lang="en-US" smtClean="0"/>
              <a:t>Derived from natural plant starches-waxy maize or potato</a:t>
            </a:r>
          </a:p>
          <a:p>
            <a:pPr eaLnBrk="1" hangingPunct="1"/>
            <a:r>
              <a:rPr lang="en-US" smtClean="0"/>
              <a:t>Modified amylopectin</a:t>
            </a:r>
          </a:p>
          <a:p>
            <a:pPr eaLnBrk="1" hangingPunct="1"/>
            <a:r>
              <a:rPr lang="en-US" smtClean="0"/>
              <a:t>Progressive reduction of MW and molar substitution over years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Physicochemical characteristics of HES</a:t>
            </a:r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8625" y="1600200"/>
            <a:ext cx="5746750" cy="4525963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Achievement of Desirable HES features</a:t>
            </a:r>
            <a:endParaRPr lang="en-US" dirty="0">
              <a:ea typeface="+mj-ea"/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Reduction in side effects:lower MW and lower degree of substitution e.g 130/0.4 (Voluven/volulyte)</a:t>
            </a:r>
          </a:p>
          <a:p>
            <a:pPr eaLnBrk="1" hangingPunct="1"/>
            <a:r>
              <a:rPr lang="en-US" smtClean="0"/>
              <a:t>Good duration of effects: high pattern of C2/C6 substitution ratio</a:t>
            </a:r>
          </a:p>
          <a:p>
            <a:pPr eaLnBrk="1" hangingPunct="1"/>
            <a:r>
              <a:rPr lang="en-US" smtClean="0"/>
              <a:t>Currently available products: 6%/130/0.4/9:1=Voluven (in Normal saline) or volulyte (in balanced salt solution)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Potential limitations of HES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Pruritus-if used long term, not acute</a:t>
            </a:r>
          </a:p>
          <a:p>
            <a:pPr eaLnBrk="1" hangingPunct="1"/>
            <a:r>
              <a:rPr lang="en-US" smtClean="0"/>
              <a:t>Errors in serum amylase assay levels</a:t>
            </a:r>
          </a:p>
          <a:p>
            <a:pPr eaLnBrk="1" hangingPunct="1"/>
            <a:r>
              <a:rPr lang="en-US" smtClean="0"/>
              <a:t>Coagulopathic bleeding-problem of older HMW, highly substituted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Current practice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Concern regarding effects of colloids in relation to anaphylaxis, </a:t>
            </a:r>
            <a:r>
              <a:rPr lang="en-US" dirty="0" err="1" smtClean="0">
                <a:ea typeface="+mn-ea"/>
              </a:rPr>
              <a:t>coagulopathy</a:t>
            </a:r>
            <a:r>
              <a:rPr lang="en-US" dirty="0" smtClean="0">
                <a:ea typeface="+mn-ea"/>
              </a:rPr>
              <a:t>, renal dysfunctions and metabolic changes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Banning of gelatin use in US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Phasing out of </a:t>
            </a:r>
            <a:r>
              <a:rPr lang="en-US" dirty="0" err="1" smtClean="0">
                <a:ea typeface="+mn-ea"/>
              </a:rPr>
              <a:t>Dextrans</a:t>
            </a:r>
            <a:r>
              <a:rPr lang="en-US" dirty="0" smtClean="0">
                <a:ea typeface="+mn-ea"/>
              </a:rPr>
              <a:t>-withdrawn from use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Popularity of HES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Preponderance of lower MW HES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Waxy maize derivatives offer more benefits and safety compared to potato starch derivatives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ea typeface="+mn-ea"/>
              </a:rPr>
              <a:t>Voluven</a:t>
            </a:r>
            <a:r>
              <a:rPr lang="en-US" dirty="0" smtClean="0">
                <a:ea typeface="+mn-ea"/>
              </a:rPr>
              <a:t>/</a:t>
            </a:r>
            <a:r>
              <a:rPr lang="en-US" dirty="0" err="1" smtClean="0">
                <a:ea typeface="+mn-ea"/>
              </a:rPr>
              <a:t>vululyte</a:t>
            </a:r>
            <a:r>
              <a:rPr lang="en-US" dirty="0" smtClean="0">
                <a:ea typeface="+mn-ea"/>
              </a:rPr>
              <a:t> in the EU community</a:t>
            </a:r>
            <a:endParaRPr lang="en-US" dirty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products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66988" y="1685925"/>
            <a:ext cx="4010025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transfusion-indications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Haemorrhagic</a:t>
            </a:r>
            <a:r>
              <a:rPr lang="en-US" dirty="0" smtClean="0"/>
              <a:t> </a:t>
            </a:r>
            <a:r>
              <a:rPr lang="en-US" dirty="0" err="1" smtClean="0"/>
              <a:t>anaemia</a:t>
            </a:r>
            <a:r>
              <a:rPr lang="en-US" dirty="0" smtClean="0"/>
              <a:t>-trauma/surgical</a:t>
            </a:r>
          </a:p>
          <a:p>
            <a:r>
              <a:rPr lang="en-US" dirty="0" smtClean="0"/>
              <a:t>Booster during </a:t>
            </a:r>
            <a:r>
              <a:rPr lang="en-US" dirty="0" err="1" smtClean="0"/>
              <a:t>cytotoxic</a:t>
            </a:r>
            <a:r>
              <a:rPr lang="en-US" dirty="0" smtClean="0"/>
              <a:t> therapy</a:t>
            </a:r>
          </a:p>
          <a:p>
            <a:r>
              <a:rPr lang="en-US" dirty="0" smtClean="0"/>
              <a:t>Thrombocytopenia</a:t>
            </a:r>
          </a:p>
          <a:p>
            <a:r>
              <a:rPr lang="en-US" dirty="0" smtClean="0"/>
              <a:t>Haemostasis-platelets, plasma components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Aims of Infusion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replace third space losses</a:t>
            </a:r>
          </a:p>
          <a:p>
            <a:r>
              <a:rPr lang="en-US" dirty="0" smtClean="0"/>
              <a:t>To restore plasma volume</a:t>
            </a:r>
          </a:p>
          <a:p>
            <a:r>
              <a:rPr lang="en-US" dirty="0" smtClean="0"/>
              <a:t>To restore/enhance oxygen transport</a:t>
            </a:r>
          </a:p>
          <a:p>
            <a:r>
              <a:rPr lang="en-US" dirty="0" smtClean="0"/>
              <a:t>To replace/restore plasma composition-electrolytes, </a:t>
            </a:r>
            <a:r>
              <a:rPr lang="en-US" dirty="0" err="1" smtClean="0"/>
              <a:t>oncotic</a:t>
            </a:r>
            <a:r>
              <a:rPr lang="en-US" dirty="0" smtClean="0"/>
              <a:t> pressure</a:t>
            </a:r>
          </a:p>
          <a:p>
            <a:r>
              <a:rPr lang="en-US" dirty="0" smtClean="0"/>
              <a:t>To augment </a:t>
            </a:r>
            <a:r>
              <a:rPr lang="en-US" dirty="0" err="1" smtClean="0"/>
              <a:t>haemostasis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RBC transfusion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true indication is to augment tissue oxygen delivery-heart, brain, muscle</a:t>
            </a:r>
          </a:p>
          <a:p>
            <a:r>
              <a:rPr lang="en-US" dirty="0" smtClean="0"/>
              <a:t>Thresholds-symptomatic, </a:t>
            </a:r>
            <a:r>
              <a:rPr lang="en-US" dirty="0" err="1" smtClean="0"/>
              <a:t>acute,immediate</a:t>
            </a:r>
            <a:r>
              <a:rPr lang="en-US" dirty="0" smtClean="0"/>
              <a:t> physical </a:t>
            </a:r>
            <a:r>
              <a:rPr lang="en-US" dirty="0" err="1" smtClean="0"/>
              <a:t>activity,heart,lung</a:t>
            </a:r>
            <a:r>
              <a:rPr lang="en-US" dirty="0" smtClean="0"/>
              <a:t> </a:t>
            </a:r>
            <a:r>
              <a:rPr lang="en-US" dirty="0" err="1" smtClean="0"/>
              <a:t>disease,not</a:t>
            </a:r>
            <a:r>
              <a:rPr lang="en-US" dirty="0" smtClean="0"/>
              <a:t> correctable  other than transfusion</a:t>
            </a:r>
          </a:p>
          <a:p>
            <a:r>
              <a:rPr lang="en-US" dirty="0" smtClean="0"/>
              <a:t>Triggers-</a:t>
            </a:r>
            <a:r>
              <a:rPr lang="en-US" dirty="0" err="1" smtClean="0"/>
              <a:t>Hb</a:t>
            </a:r>
            <a:r>
              <a:rPr lang="en-US" dirty="0" smtClean="0"/>
              <a:t>&lt;7g/dl(healthy adults),8g/dl heart </a:t>
            </a:r>
            <a:r>
              <a:rPr lang="en-US" dirty="0" err="1" smtClean="0"/>
              <a:t>ds</a:t>
            </a:r>
            <a:r>
              <a:rPr lang="en-US" dirty="0" smtClean="0"/>
              <a:t> or frailer elderly ;&lt;5g/dl high mortality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ADR of RBC transfusion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Alloimmunization</a:t>
            </a:r>
            <a:r>
              <a:rPr lang="en-US" dirty="0" smtClean="0"/>
              <a:t>-ABO </a:t>
            </a:r>
            <a:r>
              <a:rPr lang="en-US" dirty="0" err="1" smtClean="0"/>
              <a:t>incompatility,acute</a:t>
            </a:r>
            <a:r>
              <a:rPr lang="en-US" dirty="0" smtClean="0"/>
              <a:t> </a:t>
            </a:r>
            <a:r>
              <a:rPr lang="en-US" dirty="0" err="1" smtClean="0"/>
              <a:t>haemolytic</a:t>
            </a:r>
            <a:r>
              <a:rPr lang="en-US" dirty="0" smtClean="0"/>
              <a:t> </a:t>
            </a:r>
            <a:r>
              <a:rPr lang="en-US" dirty="0" err="1" smtClean="0"/>
              <a:t>rxn</a:t>
            </a:r>
            <a:endParaRPr lang="en-US" dirty="0" smtClean="0"/>
          </a:p>
          <a:p>
            <a:r>
              <a:rPr lang="en-US" dirty="0" smtClean="0"/>
              <a:t>K+ overload/toxicity</a:t>
            </a:r>
          </a:p>
          <a:p>
            <a:r>
              <a:rPr lang="en-US" dirty="0" smtClean="0"/>
              <a:t>Ca++ </a:t>
            </a:r>
            <a:r>
              <a:rPr lang="en-US" dirty="0" err="1" smtClean="0"/>
              <a:t>chelation-coagulopathy</a:t>
            </a:r>
            <a:endParaRPr lang="en-US" dirty="0" smtClean="0"/>
          </a:p>
          <a:p>
            <a:r>
              <a:rPr lang="en-US" dirty="0" smtClean="0"/>
              <a:t>Non-</a:t>
            </a:r>
            <a:r>
              <a:rPr lang="en-US" dirty="0" err="1" smtClean="0"/>
              <a:t>haemolytic</a:t>
            </a:r>
            <a:r>
              <a:rPr lang="en-US" dirty="0" smtClean="0"/>
              <a:t> febrile </a:t>
            </a:r>
            <a:r>
              <a:rPr lang="en-US" dirty="0" err="1" smtClean="0"/>
              <a:t>rxns</a:t>
            </a:r>
            <a:endParaRPr lang="en-US" dirty="0" smtClean="0"/>
          </a:p>
          <a:p>
            <a:r>
              <a:rPr lang="en-US" dirty="0" err="1" smtClean="0"/>
              <a:t>Urticaria</a:t>
            </a:r>
            <a:endParaRPr lang="en-US" dirty="0" smtClean="0"/>
          </a:p>
          <a:p>
            <a:r>
              <a:rPr lang="en-US" dirty="0" smtClean="0"/>
              <a:t>Transmission of infections-</a:t>
            </a:r>
            <a:r>
              <a:rPr lang="en-US" dirty="0" err="1" smtClean="0"/>
              <a:t>HIV,bacterial</a:t>
            </a:r>
            <a:r>
              <a:rPr lang="en-US" dirty="0" smtClean="0"/>
              <a:t>, syphilis, mad cow </a:t>
            </a:r>
            <a:r>
              <a:rPr lang="en-US" dirty="0" err="1" smtClean="0"/>
              <a:t>dse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Platelet transfusions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Prophylactic or to treat thrombocytopenia</a:t>
            </a:r>
          </a:p>
          <a:p>
            <a:r>
              <a:rPr lang="en-US" dirty="0" smtClean="0"/>
              <a:t>Bone marrow failure</a:t>
            </a:r>
          </a:p>
          <a:p>
            <a:r>
              <a:rPr lang="en-US" dirty="0" smtClean="0"/>
              <a:t>Dose-10-15ml/Kg</a:t>
            </a:r>
          </a:p>
          <a:p>
            <a:r>
              <a:rPr lang="en-US" dirty="0" smtClean="0"/>
              <a:t>Contraindicated in- HUS,TTP,HIT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04800"/>
            <a:ext cx="5201603" cy="5600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0"/>
            <a:ext cx="8753475" cy="950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albumin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133600"/>
            <a:ext cx="6126480" cy="409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09600"/>
            <a:ext cx="7863840" cy="5105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Treatment of Massive </a:t>
            </a:r>
            <a:r>
              <a:rPr lang="en-US" dirty="0" err="1" smtClean="0"/>
              <a:t>haemorrhage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Defn</a:t>
            </a:r>
            <a:r>
              <a:rPr lang="en-US" dirty="0" smtClean="0"/>
              <a:t>: requiring more than whole body blood volume transfusion</a:t>
            </a:r>
          </a:p>
          <a:p>
            <a:r>
              <a:rPr lang="en-US" dirty="0" smtClean="0"/>
              <a:t>Severe shock-</a:t>
            </a:r>
            <a:r>
              <a:rPr lang="en-US" dirty="0" err="1" smtClean="0"/>
              <a:t>clinical,bld</a:t>
            </a:r>
            <a:r>
              <a:rPr lang="en-US" dirty="0" smtClean="0"/>
              <a:t> loss,</a:t>
            </a:r>
          </a:p>
          <a:p>
            <a:r>
              <a:rPr lang="en-US" dirty="0" smtClean="0"/>
              <a:t>Pertinent issues-investigations, blood component transport, surgical </a:t>
            </a:r>
            <a:r>
              <a:rPr lang="en-US" dirty="0" err="1" smtClean="0"/>
              <a:t>haemostasis,source</a:t>
            </a:r>
            <a:r>
              <a:rPr lang="en-US" dirty="0" smtClean="0"/>
              <a:t> of </a:t>
            </a:r>
            <a:r>
              <a:rPr lang="en-US" dirty="0" err="1" smtClean="0"/>
              <a:t>bleeding,fluids,target</a:t>
            </a:r>
            <a:r>
              <a:rPr lang="en-US" dirty="0" smtClean="0"/>
              <a:t> </a:t>
            </a:r>
            <a:r>
              <a:rPr lang="en-US" dirty="0" err="1" smtClean="0"/>
              <a:t>BP,optimal</a:t>
            </a:r>
            <a:r>
              <a:rPr lang="en-US" dirty="0" smtClean="0"/>
              <a:t> </a:t>
            </a:r>
            <a:r>
              <a:rPr lang="en-US" dirty="0" err="1" smtClean="0"/>
              <a:t>Hb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Issues  associated </a:t>
            </a:r>
            <a:r>
              <a:rPr lang="en-US" dirty="0" err="1" smtClean="0"/>
              <a:t>withmassive</a:t>
            </a:r>
            <a:r>
              <a:rPr lang="en-US" dirty="0" smtClean="0"/>
              <a:t> </a:t>
            </a:r>
            <a:r>
              <a:rPr lang="en-US" dirty="0" err="1" smtClean="0"/>
              <a:t>haemorrhage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Coagulopathy-dilutional,acidosis,hypothermia,thrombocytopenia</a:t>
            </a:r>
            <a:endParaRPr lang="en-US" dirty="0" smtClean="0"/>
          </a:p>
          <a:p>
            <a:r>
              <a:rPr lang="en-US" dirty="0" smtClean="0"/>
              <a:t>Electrolytes-</a:t>
            </a:r>
            <a:r>
              <a:rPr lang="en-US" dirty="0" err="1" smtClean="0"/>
              <a:t>hyperkalemia</a:t>
            </a:r>
            <a:r>
              <a:rPr lang="en-US" dirty="0" smtClean="0"/>
              <a:t>, </a:t>
            </a:r>
            <a:r>
              <a:rPr lang="en-US" dirty="0" err="1" smtClean="0"/>
              <a:t>hypocalcemia</a:t>
            </a:r>
            <a:endParaRPr lang="en-US" dirty="0" smtClean="0"/>
          </a:p>
          <a:p>
            <a:r>
              <a:rPr lang="en-US" dirty="0" err="1" smtClean="0"/>
              <a:t>Fibrinolysis</a:t>
            </a:r>
            <a:endParaRPr lang="en-US" dirty="0" smtClean="0"/>
          </a:p>
          <a:p>
            <a:r>
              <a:rPr lang="en-US" dirty="0" smtClean="0"/>
              <a:t>Recycling of </a:t>
            </a:r>
            <a:r>
              <a:rPr lang="en-US" dirty="0" err="1" smtClean="0"/>
              <a:t>autologous</a:t>
            </a:r>
            <a:r>
              <a:rPr lang="en-US" dirty="0" smtClean="0"/>
              <a:t> blood-cell salvage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Plasma Volume therapy</a:t>
            </a:r>
          </a:p>
        </p:txBody>
      </p:sp>
      <p:sp>
        <p:nvSpPr>
          <p:cNvPr id="4099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Colloids</a:t>
            </a:r>
          </a:p>
        </p:txBody>
      </p:sp>
      <p:sp>
        <p:nvSpPr>
          <p:cNvPr id="4100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US" smtClean="0"/>
              <a:t>Natural: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n-US" smtClean="0"/>
              <a:t>Albumin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smtClean="0"/>
              <a:t>Artificial: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n-US" smtClean="0"/>
              <a:t>gelatin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n-US" smtClean="0"/>
              <a:t>Dextran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n-US" smtClean="0"/>
              <a:t>Starch</a:t>
            </a:r>
          </a:p>
        </p:txBody>
      </p:sp>
      <p:sp>
        <p:nvSpPr>
          <p:cNvPr id="4101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Blood+/components</a:t>
            </a:r>
          </a:p>
        </p:txBody>
      </p:sp>
      <p:sp>
        <p:nvSpPr>
          <p:cNvPr id="4102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Whole blood</a:t>
            </a:r>
          </a:p>
          <a:p>
            <a:pPr eaLnBrk="1" hangingPunct="1"/>
            <a:r>
              <a:rPr lang="en-US" smtClean="0"/>
              <a:t>Packed red cells</a:t>
            </a:r>
          </a:p>
          <a:p>
            <a:pPr eaLnBrk="1" hangingPunct="1"/>
            <a:r>
              <a:rPr lang="en-US" smtClean="0"/>
              <a:t>FFP</a:t>
            </a:r>
          </a:p>
          <a:p>
            <a:pPr eaLnBrk="1" hangingPunct="1"/>
            <a:r>
              <a:rPr lang="en-US" smtClean="0"/>
              <a:t>Plasma Proteins(bioplasma)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Choice of Volume therapy</a:t>
            </a:r>
          </a:p>
        </p:txBody>
      </p:sp>
      <p:sp>
        <p:nvSpPr>
          <p:cNvPr id="5123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Whichever one chooses:</a:t>
            </a:r>
          </a:p>
          <a:p>
            <a:pPr eaLnBrk="1" hangingPunct="1"/>
            <a:r>
              <a:rPr lang="en-US" smtClean="0"/>
              <a:t>1.Choose the fluid for the correct purpose.</a:t>
            </a:r>
          </a:p>
          <a:p>
            <a:pPr eaLnBrk="1" hangingPunct="1"/>
            <a:r>
              <a:rPr lang="en-US" smtClean="0"/>
              <a:t>2.Know the composition of the fluid chosen.</a:t>
            </a:r>
          </a:p>
          <a:p>
            <a:pPr eaLnBrk="1" hangingPunct="1"/>
            <a:r>
              <a:rPr lang="en-US" smtClean="0"/>
              <a:t>3.Be aware of the risks and benefits of the particular fluid chosen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 smtClean="0"/>
              <a:t>Properties of</a:t>
            </a:r>
            <a:br>
              <a:rPr lang="en-US" sz="4000" b="1" smtClean="0"/>
            </a:br>
            <a:r>
              <a:rPr lang="en-US" sz="4000" b="1" smtClean="0"/>
              <a:t>the </a:t>
            </a:r>
            <a:r>
              <a:rPr lang="en-US" altLang="en-US" sz="4000" b="1" smtClean="0"/>
              <a:t>“</a:t>
            </a:r>
            <a:r>
              <a:rPr lang="en-US" sz="4000" b="1" smtClean="0"/>
              <a:t>ideal plasma substitute</a:t>
            </a:r>
            <a:endParaRPr lang="en-US" sz="40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Distributed in intravascular </a:t>
            </a:r>
            <a:r>
              <a:rPr lang="en-US" dirty="0" err="1" smtClean="0">
                <a:ea typeface="+mn-ea"/>
              </a:rPr>
              <a:t>compartiment</a:t>
            </a:r>
            <a:r>
              <a:rPr lang="en-US" dirty="0" smtClean="0">
                <a:ea typeface="+mn-ea"/>
              </a:rPr>
              <a:t> only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Readily available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Long shelf half-life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Inexpensive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No special storage or infusion requirements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No special limitations on volume that can be infused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No interference with blood grouping or cross-matching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Acceptable to all patients &amp; no religious objections to its use.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ea typeface="+mn-ea"/>
              </a:rPr>
              <a:t>Iso-oncotic</a:t>
            </a:r>
            <a:r>
              <a:rPr lang="en-US" dirty="0" smtClean="0">
                <a:ea typeface="+mn-ea"/>
              </a:rPr>
              <a:t> with plasma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Isotonic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Low viscosity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Contamination easily detected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Half-life should be 6-12 hours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Should be </a:t>
            </a:r>
            <a:r>
              <a:rPr lang="en-US" dirty="0" err="1" smtClean="0">
                <a:ea typeface="+mn-ea"/>
              </a:rPr>
              <a:t>metabolised</a:t>
            </a:r>
            <a:r>
              <a:rPr lang="en-US" dirty="0" smtClean="0">
                <a:ea typeface="+mn-ea"/>
              </a:rPr>
              <a:t> or excreted, not stored in body</a:t>
            </a:r>
            <a:endParaRPr lang="en-US" dirty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the Ideal Colloid?</a:t>
            </a:r>
          </a:p>
        </p:txBody>
      </p:sp>
      <p:pic>
        <p:nvPicPr>
          <p:cNvPr id="61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524000"/>
            <a:ext cx="9144000" cy="533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Historical Evolution of Artificial Colloids</a:t>
            </a:r>
            <a:endParaRPr lang="en-US" dirty="0">
              <a:ea typeface="+mj-ea"/>
            </a:endParaRPr>
          </a:p>
        </p:txBody>
      </p:sp>
      <p:pic>
        <p:nvPicPr>
          <p:cNvPr id="8195" name="Picture 2" descr="F:\Colloid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371600"/>
            <a:ext cx="9144000" cy="5486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Volume expanding efficacy of  Colloids</a:t>
            </a:r>
            <a:endParaRPr lang="en-US" dirty="0">
              <a:ea typeface="+mj-ea"/>
            </a:endParaRPr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1524000"/>
            <a:ext cx="8686800" cy="502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15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586</Words>
  <Application>Microsoft Office PowerPoint</Application>
  <PresentationFormat>On-screen Show (4:3)</PresentationFormat>
  <Paragraphs>125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Fluids and Blood Transfusion practice in Surgery</vt:lpstr>
      <vt:lpstr>Aims of Infusion therapy</vt:lpstr>
      <vt:lpstr>Plasma Volume therapy</vt:lpstr>
      <vt:lpstr>Choice of Volume therapy</vt:lpstr>
      <vt:lpstr>Properties of the “ideal plasma substitute</vt:lpstr>
      <vt:lpstr>What is the Ideal Colloid?</vt:lpstr>
      <vt:lpstr>Historical Evolution of Artificial Colloids</vt:lpstr>
      <vt:lpstr>Volume expanding efficacy of  Colloids</vt:lpstr>
      <vt:lpstr>Slide 9</vt:lpstr>
      <vt:lpstr>Gelatins</vt:lpstr>
      <vt:lpstr>Dextrans</vt:lpstr>
      <vt:lpstr>Hydroxyethyl Starches (HES)</vt:lpstr>
      <vt:lpstr>Physicochemical characteristics of HES</vt:lpstr>
      <vt:lpstr>Slide 14</vt:lpstr>
      <vt:lpstr>Achievement of Desirable HES features</vt:lpstr>
      <vt:lpstr>Potential limitations of HES</vt:lpstr>
      <vt:lpstr>Current practice trends</vt:lpstr>
      <vt:lpstr>Blood products</vt:lpstr>
      <vt:lpstr>Blood transfusion-indications</vt:lpstr>
      <vt:lpstr>RBC transfusion</vt:lpstr>
      <vt:lpstr>ADR of RBC transfusion</vt:lpstr>
      <vt:lpstr>Platelet transfusions</vt:lpstr>
      <vt:lpstr>Slide 23</vt:lpstr>
      <vt:lpstr>Slide 24</vt:lpstr>
      <vt:lpstr>Human albumin</vt:lpstr>
      <vt:lpstr>Slide 26</vt:lpstr>
      <vt:lpstr>Treatment of Massive haemorrhage</vt:lpstr>
      <vt:lpstr>Issues  associated withmassive haemorrhage</vt:lpstr>
    </vt:vector>
  </TitlesOfParts>
  <Company>ku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Fluids and Blood Transfusion practice in Surgery</dc:title>
  <dc:creator>ku</dc:creator>
  <cp:lastModifiedBy>ku</cp:lastModifiedBy>
  <cp:revision>13</cp:revision>
  <dcterms:created xsi:type="dcterms:W3CDTF">2013-10-03T12:09:16Z</dcterms:created>
  <dcterms:modified xsi:type="dcterms:W3CDTF">2013-10-03T13:20:25Z</dcterms:modified>
</cp:coreProperties>
</file>