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7" r:id="rId4"/>
    <p:sldId id="258" r:id="rId5"/>
    <p:sldId id="264" r:id="rId6"/>
    <p:sldId id="259" r:id="rId7"/>
    <p:sldId id="266" r:id="rId8"/>
    <p:sldId id="265" r:id="rId9"/>
    <p:sldId id="261" r:id="rId10"/>
    <p:sldId id="262" r:id="rId11"/>
    <p:sldId id="268" r:id="rId12"/>
    <p:sldId id="269" r:id="rId13"/>
    <p:sldId id="271" r:id="rId14"/>
    <p:sldId id="272" r:id="rId15"/>
    <p:sldId id="260" r:id="rId16"/>
    <p:sldId id="281" r:id="rId17"/>
    <p:sldId id="274" r:id="rId18"/>
    <p:sldId id="276" r:id="rId19"/>
    <p:sldId id="277" r:id="rId20"/>
    <p:sldId id="279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47397F-1DC9-460B-88C2-1ACD0D44800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75BD0C-0777-4899-8E23-75B2F9A5AE5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3124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Evolving Paradigms in Trauma Induced </a:t>
            </a:r>
            <a:r>
              <a:rPr lang="en-US" dirty="0" err="1" smtClean="0"/>
              <a:t>Coagulopathy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Crystalloid </a:t>
            </a:r>
            <a:r>
              <a:rPr lang="en-US" dirty="0" err="1" smtClean="0"/>
              <a:t>Haemodilution</a:t>
            </a:r>
            <a:r>
              <a:rPr lang="en-US" dirty="0" smtClean="0"/>
              <a:t> And Acidosis Revisited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572000"/>
            <a:ext cx="7854696" cy="1752600"/>
          </a:xfrm>
        </p:spPr>
        <p:txBody>
          <a:bodyPr>
            <a:normAutofit fontScale="77500" lnSpcReduction="20000"/>
          </a:bodyPr>
          <a:lstStyle/>
          <a:p>
            <a:r>
              <a:rPr lang="en-US" sz="4100" dirty="0" smtClean="0"/>
              <a:t>Dr G </a:t>
            </a:r>
            <a:r>
              <a:rPr lang="en-US" sz="4100" dirty="0" err="1" smtClean="0"/>
              <a:t>Ogweno</a:t>
            </a:r>
            <a:endParaRPr lang="en-US" sz="4100" dirty="0" smtClean="0"/>
          </a:p>
          <a:p>
            <a:r>
              <a:rPr lang="en-US" dirty="0" smtClean="0"/>
              <a:t>Consultant </a:t>
            </a:r>
            <a:r>
              <a:rPr lang="en-US" dirty="0" err="1" smtClean="0"/>
              <a:t>Anaesthesiologist</a:t>
            </a:r>
            <a:r>
              <a:rPr lang="en-US" dirty="0" smtClean="0"/>
              <a:t> and Lecturer in Medical Physiology</a:t>
            </a:r>
          </a:p>
          <a:p>
            <a:r>
              <a:rPr lang="en-US" dirty="0" smtClean="0"/>
              <a:t>Department of Medical Physiology</a:t>
            </a:r>
          </a:p>
          <a:p>
            <a:r>
              <a:rPr lang="en-US" dirty="0" smtClean="0"/>
              <a:t>Kenyatta University</a:t>
            </a:r>
          </a:p>
          <a:p>
            <a:r>
              <a:rPr lang="en-US" dirty="0" smtClean="0"/>
              <a:t>Nairobi, Kenya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Crystalloid </a:t>
            </a:r>
            <a:r>
              <a:rPr lang="en-US" dirty="0" err="1" smtClean="0"/>
              <a:t>haemodilution</a:t>
            </a:r>
            <a:r>
              <a:rPr lang="en-US" dirty="0" smtClean="0"/>
              <a:t> on Thrombin generation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313070" y="1935163"/>
            <a:ext cx="651786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276600" y="6488668"/>
            <a:ext cx="3416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Anesthesiology 2010; 113:1016–8.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Plasma </a:t>
            </a:r>
            <a:r>
              <a:rPr lang="en-US" sz="3200" dirty="0" err="1" smtClean="0"/>
              <a:t>dilution:Dependence</a:t>
            </a:r>
            <a:r>
              <a:rPr lang="en-US" sz="3200" dirty="0" smtClean="0"/>
              <a:t> of Thrombin generation on trigger and its concentration </a:t>
            </a:r>
            <a:endParaRPr lang="en-US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12755" y="1935163"/>
            <a:ext cx="471849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362200" y="6172200"/>
            <a:ext cx="4578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Smedt</a:t>
            </a:r>
            <a:r>
              <a:rPr lang="en-US" dirty="0" smtClean="0"/>
              <a:t>, 2007(Thesis)(</a:t>
            </a:r>
            <a:r>
              <a:rPr lang="en-US" dirty="0" err="1" smtClean="0"/>
              <a:t>Throm</a:t>
            </a:r>
            <a:r>
              <a:rPr lang="en-US" dirty="0" smtClean="0"/>
              <a:t> Haemost,2009)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Initiation of clot formation requires 5% of Thrombin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57462" y="2939256"/>
            <a:ext cx="40290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867400"/>
            <a:ext cx="31432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Literature support for acidosis in </a:t>
            </a:r>
            <a:r>
              <a:rPr lang="en-US" dirty="0" err="1" smtClean="0"/>
              <a:t>coagulopathy</a:t>
            </a:r>
            <a:r>
              <a:rPr lang="en-US" dirty="0" smtClean="0"/>
              <a:t>: in vitro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Engstrom</a:t>
            </a:r>
            <a:r>
              <a:rPr lang="en-US" dirty="0" smtClean="0"/>
              <a:t> (</a:t>
            </a:r>
            <a:r>
              <a:rPr lang="en-US" i="1" dirty="0" smtClean="0"/>
              <a:t>J Trauma. 2006;61:624–628.</a:t>
            </a:r>
            <a:r>
              <a:rPr lang="en-US" dirty="0" smtClean="0"/>
              <a:t>) HCL acidosis impairs coagulation-TEG study in vitro</a:t>
            </a:r>
          </a:p>
          <a:p>
            <a:r>
              <a:rPr lang="en-US" dirty="0" smtClean="0"/>
              <a:t>Darlington(</a:t>
            </a:r>
            <a:r>
              <a:rPr lang="en-US" dirty="0" err="1" smtClean="0"/>
              <a:t>Int</a:t>
            </a:r>
            <a:r>
              <a:rPr lang="en-US" dirty="0" smtClean="0"/>
              <a:t> J Burn Trauma 2012;2(3) ;</a:t>
            </a:r>
            <a:r>
              <a:rPr lang="en-US" i="1" dirty="0" smtClean="0"/>
              <a:t>J Trauma. 2011</a:t>
            </a:r>
            <a:r>
              <a:rPr lang="en-US" dirty="0" smtClean="0"/>
              <a:t>;)-HCL </a:t>
            </a:r>
          </a:p>
          <a:p>
            <a:r>
              <a:rPr lang="en-US" dirty="0" smtClean="0"/>
              <a:t>Martini (</a:t>
            </a:r>
            <a:r>
              <a:rPr lang="en-US" dirty="0" err="1" smtClean="0"/>
              <a:t>Crit</a:t>
            </a:r>
            <a:r>
              <a:rPr lang="en-US" dirty="0" smtClean="0"/>
              <a:t> Care Med 2007; 35:1568–1574)</a:t>
            </a:r>
          </a:p>
          <a:p>
            <a:r>
              <a:rPr lang="en-US" dirty="0" err="1" smtClean="0"/>
              <a:t>Engstrom</a:t>
            </a:r>
            <a:r>
              <a:rPr lang="en-US" dirty="0" smtClean="0"/>
              <a:t> (J </a:t>
            </a:r>
            <a:r>
              <a:rPr lang="en-US" dirty="0" err="1" smtClean="0"/>
              <a:t>Neurosurg</a:t>
            </a:r>
            <a:r>
              <a:rPr lang="en-US" dirty="0" smtClean="0"/>
              <a:t> </a:t>
            </a:r>
            <a:r>
              <a:rPr lang="en-US" dirty="0" err="1" smtClean="0"/>
              <a:t>Anesthesiol</a:t>
            </a:r>
            <a:r>
              <a:rPr lang="en-US" dirty="0" smtClean="0"/>
              <a:t> 2006)-Lactic acid : TEG study in vitro</a:t>
            </a:r>
          </a:p>
          <a:p>
            <a:r>
              <a:rPr lang="en-US" dirty="0" err="1" smtClean="0"/>
              <a:t>Lier</a:t>
            </a:r>
            <a:r>
              <a:rPr lang="en-US" dirty="0" smtClean="0"/>
              <a:t> (</a:t>
            </a:r>
            <a:r>
              <a:rPr lang="en-US" i="1" dirty="0" smtClean="0"/>
              <a:t>J Trauma. 2008) in vivo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Correlation of acidosis and </a:t>
            </a:r>
            <a:r>
              <a:rPr lang="en-US" dirty="0" err="1" smtClean="0"/>
              <a:t>coagulopathy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Cannon (1918)</a:t>
            </a:r>
          </a:p>
          <a:p>
            <a:r>
              <a:rPr lang="en-US" dirty="0" smtClean="0"/>
              <a:t>Niles (J Trauma, 2008)-acidosis and </a:t>
            </a:r>
            <a:r>
              <a:rPr lang="en-US" dirty="0" err="1" smtClean="0"/>
              <a:t>coagulopathy</a:t>
            </a:r>
            <a:r>
              <a:rPr lang="en-US" dirty="0" smtClean="0"/>
              <a:t> increases mortality</a:t>
            </a:r>
          </a:p>
          <a:p>
            <a:r>
              <a:rPr lang="en-US" dirty="0" smtClean="0"/>
              <a:t>MacLeod (J Trauma, 2003)-Acidosis and ATC on mortality</a:t>
            </a:r>
          </a:p>
          <a:p>
            <a:r>
              <a:rPr lang="en-US" dirty="0" err="1" smtClean="0"/>
              <a:t>Cosgriff</a:t>
            </a:r>
            <a:r>
              <a:rPr lang="en-US" dirty="0" smtClean="0"/>
              <a:t> (J Trauma, 1997)-acidosis and life threatening </a:t>
            </a:r>
            <a:r>
              <a:rPr lang="en-US" dirty="0" err="1" smtClean="0"/>
              <a:t>coagulopathy</a:t>
            </a:r>
            <a:r>
              <a:rPr lang="en-US" dirty="0" smtClean="0"/>
              <a:t> in MT</a:t>
            </a:r>
          </a:p>
          <a:p>
            <a:r>
              <a:rPr lang="en-US" dirty="0" smtClean="0"/>
              <a:t>Davis( J Trauma, 1996)-admission BD and transfusion requirements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Pathogenesis of TIC: Role of acidosis discounted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Cannon (1918)-</a:t>
            </a:r>
            <a:r>
              <a:rPr lang="en-US" dirty="0" err="1" smtClean="0"/>
              <a:t>coagulopathy</a:t>
            </a:r>
            <a:r>
              <a:rPr lang="en-US" dirty="0" smtClean="0"/>
              <a:t> in association with acidosis not correctable by bicarbonate</a:t>
            </a:r>
          </a:p>
          <a:p>
            <a:r>
              <a:rPr lang="en-US" dirty="0" smtClean="0"/>
              <a:t>Simmons (1969) </a:t>
            </a:r>
            <a:r>
              <a:rPr lang="en-US" dirty="0" err="1" smtClean="0"/>
              <a:t>Hypercoagulable</a:t>
            </a:r>
            <a:r>
              <a:rPr lang="en-US" dirty="0" smtClean="0"/>
              <a:t> values found even in shock, acidosis and </a:t>
            </a:r>
            <a:r>
              <a:rPr lang="en-US" dirty="0" err="1" smtClean="0"/>
              <a:t>lactaemia</a:t>
            </a:r>
            <a:r>
              <a:rPr lang="en-US" dirty="0" smtClean="0"/>
              <a:t>-relation between acidosis and </a:t>
            </a:r>
            <a:r>
              <a:rPr lang="en-US" dirty="0" err="1" smtClean="0"/>
              <a:t>coagulopathy</a:t>
            </a:r>
            <a:r>
              <a:rPr lang="en-US" dirty="0" smtClean="0"/>
              <a:t> invariable</a:t>
            </a:r>
          </a:p>
          <a:p>
            <a:r>
              <a:rPr lang="en-US" dirty="0" smtClean="0"/>
              <a:t>Infusion of </a:t>
            </a:r>
            <a:r>
              <a:rPr lang="en-US" dirty="0" err="1" smtClean="0"/>
              <a:t>sodabic</a:t>
            </a:r>
            <a:r>
              <a:rPr lang="en-US" dirty="0" smtClean="0"/>
              <a:t> induced </a:t>
            </a:r>
            <a:r>
              <a:rPr lang="en-US" dirty="0" err="1" smtClean="0"/>
              <a:t>coagulopathy</a:t>
            </a:r>
            <a:r>
              <a:rPr lang="en-US" smtClean="0"/>
              <a:t> ( 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Coagulopathy</a:t>
            </a:r>
            <a:r>
              <a:rPr lang="en-US" dirty="0" smtClean="0"/>
              <a:t> poorly correlated to Base excess (MacLeod, 2011) </a:t>
            </a:r>
          </a:p>
          <a:p>
            <a:r>
              <a:rPr lang="en-US" dirty="0" smtClean="0"/>
              <a:t>and not normalized by alkali correction of acidosis (ref).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factors associated with 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Activation of </a:t>
            </a:r>
            <a:r>
              <a:rPr lang="en-US" dirty="0" err="1" smtClean="0"/>
              <a:t>fibrinolytic</a:t>
            </a:r>
            <a:r>
              <a:rPr lang="en-US" dirty="0" smtClean="0"/>
              <a:t> system</a:t>
            </a:r>
          </a:p>
          <a:p>
            <a:r>
              <a:rPr lang="en-US" dirty="0" smtClean="0"/>
              <a:t>Activation of natural anticoagulants: Protein C, TFPI</a:t>
            </a:r>
            <a:r>
              <a:rPr lang="en-US" dirty="0" smtClean="0"/>
              <a:t>, </a:t>
            </a:r>
            <a:r>
              <a:rPr lang="en-US" smtClean="0"/>
              <a:t>thrombomodulin</a:t>
            </a:r>
            <a:endParaRPr lang="en-US" dirty="0" smtClean="0"/>
          </a:p>
          <a:p>
            <a:r>
              <a:rPr lang="en-US" dirty="0" smtClean="0"/>
              <a:t>Consumption/degradation of fibrin(gen)</a:t>
            </a:r>
          </a:p>
          <a:p>
            <a:r>
              <a:rPr lang="en-US" dirty="0" smtClean="0"/>
              <a:t>Impaired fibrin polymerization</a:t>
            </a:r>
          </a:p>
          <a:p>
            <a:r>
              <a:rPr lang="en-US" dirty="0" smtClean="0"/>
              <a:t>Platelet </a:t>
            </a:r>
            <a:r>
              <a:rPr lang="en-US" dirty="0" err="1" smtClean="0"/>
              <a:t>dysregulation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/>
              <a:t>Modified coagulation cascade</a:t>
            </a:r>
          </a:p>
        </p:txBody>
      </p:sp>
      <p:pic>
        <p:nvPicPr>
          <p:cNvPr id="2048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1524000"/>
            <a:ext cx="7696200" cy="5135563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Cell based coagulation model</a:t>
            </a:r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1024" y="1935163"/>
            <a:ext cx="5661951" cy="4389437"/>
          </a:xfrm>
          <a:noFill/>
          <a:ln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7543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5562600"/>
            <a:ext cx="12096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Worldwide, trauma continues to be leading cause of death in persons younger than 45 yrs</a:t>
            </a:r>
          </a:p>
          <a:p>
            <a:r>
              <a:rPr lang="en-US" dirty="0" err="1" smtClean="0"/>
              <a:t>Haemorrhage</a:t>
            </a:r>
            <a:r>
              <a:rPr lang="en-US" dirty="0" smtClean="0"/>
              <a:t> accounts for 40% of all trauma deaths</a:t>
            </a:r>
          </a:p>
          <a:p>
            <a:r>
              <a:rPr lang="en-US" dirty="0" smtClean="0"/>
              <a:t>Recalcitrant </a:t>
            </a:r>
            <a:r>
              <a:rPr lang="en-US" dirty="0" err="1" smtClean="0"/>
              <a:t>coagulopathy</a:t>
            </a:r>
            <a:r>
              <a:rPr lang="en-US" dirty="0" smtClean="0"/>
              <a:t> is observed in 30% of trauma cases within 24 hours of hospitalization</a:t>
            </a:r>
          </a:p>
          <a:p>
            <a:r>
              <a:rPr lang="en-US" dirty="0" smtClean="0"/>
              <a:t>surgical control of bleeding extremely challenging in presence of established </a:t>
            </a:r>
            <a:r>
              <a:rPr lang="en-US" dirty="0" err="1" smtClean="0"/>
              <a:t>coagulopathy</a:t>
            </a:r>
            <a:endParaRPr lang="en-US" dirty="0" smtClean="0"/>
          </a:p>
          <a:p>
            <a:r>
              <a:rPr lang="en-US" dirty="0" smtClean="0"/>
              <a:t>Paradigms in mechanistic links in TIC/</a:t>
            </a:r>
            <a:r>
              <a:rPr lang="en-US" dirty="0" err="1" smtClean="0"/>
              <a:t>ACoTs</a:t>
            </a:r>
            <a:r>
              <a:rPr lang="en-US" dirty="0" smtClean="0"/>
              <a:t>  are  controversial, at best inadequate: Crystalloid </a:t>
            </a:r>
            <a:r>
              <a:rPr lang="en-US" dirty="0" err="1" smtClean="0"/>
              <a:t>Haemodilution</a:t>
            </a:r>
            <a:r>
              <a:rPr lang="en-US" dirty="0" smtClean="0"/>
              <a:t> and acidosis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Interaction of factors</a:t>
            </a:r>
          </a:p>
        </p:txBody>
      </p:sp>
      <p:pic>
        <p:nvPicPr>
          <p:cNvPr id="266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47800"/>
            <a:ext cx="4427538" cy="5410200"/>
          </a:xfrm>
          <a:noFill/>
          <a:ln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00200"/>
            <a:ext cx="41925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Paradigm of  ‘bloody viscous cycle’ focusing on </a:t>
            </a:r>
            <a:r>
              <a:rPr lang="en-US" dirty="0" err="1" smtClean="0"/>
              <a:t>haemodilution</a:t>
            </a:r>
            <a:r>
              <a:rPr lang="en-US" dirty="0" smtClean="0"/>
              <a:t>, acidosis and hypothermia has evolved</a:t>
            </a:r>
          </a:p>
          <a:p>
            <a:r>
              <a:rPr lang="en-US" dirty="0" smtClean="0"/>
              <a:t>Recent evidence </a:t>
            </a:r>
            <a:r>
              <a:rPr lang="en-US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coagulopathy</a:t>
            </a:r>
            <a:r>
              <a:rPr lang="en-US" dirty="0" smtClean="0"/>
              <a:t> occurs early post injury</a:t>
            </a:r>
          </a:p>
          <a:p>
            <a:r>
              <a:rPr lang="en-US" dirty="0" smtClean="0"/>
              <a:t>Most likely part of inflammatory process activating </a:t>
            </a:r>
            <a:r>
              <a:rPr lang="en-US" dirty="0" err="1" smtClean="0"/>
              <a:t>fibrinolysis</a:t>
            </a:r>
            <a:r>
              <a:rPr lang="en-US" dirty="0" smtClean="0"/>
              <a:t> and natural anticoagulants</a:t>
            </a:r>
          </a:p>
          <a:p>
            <a:r>
              <a:rPr lang="en-US" dirty="0" smtClean="0"/>
              <a:t>Occurs independent of consequence of tissue injury (acidosis) and interventions ( crystalloid infusion</a:t>
            </a:r>
          </a:p>
          <a:p>
            <a:r>
              <a:rPr lang="en-US" dirty="0" smtClean="0"/>
              <a:t>Cannons observations not fully explained by current paradigms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Trauma, </a:t>
            </a:r>
            <a:r>
              <a:rPr lang="en-US" dirty="0" err="1" smtClean="0"/>
              <a:t>coagulopathy</a:t>
            </a:r>
            <a:r>
              <a:rPr lang="en-US" dirty="0" smtClean="0"/>
              <a:t> and mortality</a:t>
            </a:r>
            <a:endParaRPr lang="en-US" dirty="0"/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8189" y="3037152"/>
            <a:ext cx="3736622" cy="2201333"/>
          </a:xfrm>
          <a:noFill/>
        </p:spPr>
      </p:pic>
      <p:pic>
        <p:nvPicPr>
          <p:cNvPr id="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21766" y="2986352"/>
            <a:ext cx="3691467" cy="2302933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TIC Paradigm: Bloody viscous cycle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057400"/>
            <a:ext cx="4481763" cy="336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209800"/>
            <a:ext cx="393382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5410200"/>
            <a:ext cx="25527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ilution coagulopathy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427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Crystalloids in TIC: Studies questioning role of </a:t>
            </a:r>
            <a:r>
              <a:rPr lang="en-US" dirty="0" err="1" smtClean="0"/>
              <a:t>Haemodilution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Simmons (Ann </a:t>
            </a:r>
            <a:r>
              <a:rPr lang="en-US" dirty="0" err="1" smtClean="0"/>
              <a:t>surg</a:t>
            </a:r>
            <a:r>
              <a:rPr lang="en-US" dirty="0" smtClean="0"/>
              <a:t>, 1969) coagulation disorders in Vietnam combat casualties-Despite PT and </a:t>
            </a:r>
            <a:r>
              <a:rPr lang="en-US" dirty="0" err="1" smtClean="0"/>
              <a:t>aPT</a:t>
            </a:r>
            <a:r>
              <a:rPr lang="en-US" dirty="0" smtClean="0"/>
              <a:t> not changed pre and post fluid resuscitation, oozing continued</a:t>
            </a:r>
          </a:p>
          <a:p>
            <a:r>
              <a:rPr lang="en-US" dirty="0" smtClean="0"/>
              <a:t>it occurs early 40 minutes post injury (MacLeod, 2003), </a:t>
            </a:r>
          </a:p>
          <a:p>
            <a:r>
              <a:rPr lang="en-US" dirty="0" smtClean="0"/>
              <a:t>before fluid administration (MacLeod, 2008; White, 2009; Brohi,2011)</a:t>
            </a:r>
          </a:p>
          <a:p>
            <a:r>
              <a:rPr lang="en-US" dirty="0" smtClean="0"/>
              <a:t>independent of amount and type of fluids administered (</a:t>
            </a:r>
            <a:r>
              <a:rPr lang="en-US" dirty="0" err="1" smtClean="0"/>
              <a:t>Wafaisade</a:t>
            </a:r>
            <a:r>
              <a:rPr lang="en-US" dirty="0" smtClean="0"/>
              <a:t>, 2010) ), </a:t>
            </a:r>
          </a:p>
          <a:p>
            <a:r>
              <a:rPr lang="en-US" dirty="0" smtClean="0"/>
              <a:t>Not critical in pathogenesis (Wohlauer,2012)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Isotonic saline in vivo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Javrin( 1980): crystalloid infusions associated with high incidence of DVT</a:t>
            </a:r>
          </a:p>
          <a:p>
            <a:pPr eaLnBrk="1" hangingPunct="1"/>
            <a:r>
              <a:rPr lang="en-US" smtClean="0"/>
              <a:t>Ruttmann (2002) Rapid crystalloid haemodilution enhanced perioperative coagulation  on TEG ,related to dilution rather than surgery</a:t>
            </a:r>
          </a:p>
          <a:p>
            <a:pPr eaLnBrk="1" hangingPunct="1"/>
            <a:r>
              <a:rPr lang="en-US" smtClean="0"/>
              <a:t>Conclusion: saline is procoagulant, 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Isotonic saline in vitro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Tocantins (1951): Accelerated clotting of hemophiliac blood on 0.85% saline </a:t>
            </a:r>
            <a:r>
              <a:rPr lang="en-US" sz="2400" dirty="0" err="1" smtClean="0"/>
              <a:t>upto</a:t>
            </a:r>
            <a:r>
              <a:rPr lang="en-US" sz="2400" dirty="0" smtClean="0"/>
              <a:t> 50% dilution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err="1" smtClean="0"/>
              <a:t>Monkhouse</a:t>
            </a:r>
            <a:r>
              <a:rPr lang="en-US" sz="2400" dirty="0" smtClean="0"/>
              <a:t> (1959): </a:t>
            </a:r>
            <a:r>
              <a:rPr lang="en-US" sz="2400" dirty="0" err="1" smtClean="0"/>
              <a:t>Antithrombin</a:t>
            </a:r>
            <a:r>
              <a:rPr lang="en-US" sz="2400" dirty="0" smtClean="0"/>
              <a:t> levels reduced after dilution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Heather (1980) Dilution of </a:t>
            </a:r>
            <a:r>
              <a:rPr lang="en-US" sz="2400" dirty="0" smtClean="0"/>
              <a:t>blood </a:t>
            </a:r>
            <a:r>
              <a:rPr lang="en-US" sz="2400" dirty="0" smtClean="0"/>
              <a:t>with 0.9% saline induced </a:t>
            </a:r>
            <a:r>
              <a:rPr lang="en-US" sz="2400" dirty="0" err="1" smtClean="0"/>
              <a:t>hypercoagulability</a:t>
            </a:r>
            <a:r>
              <a:rPr lang="en-US" sz="2400" dirty="0" smtClean="0"/>
              <a:t> on TEG </a:t>
            </a:r>
            <a:r>
              <a:rPr lang="en-US" sz="2400" dirty="0" err="1" smtClean="0"/>
              <a:t>assessement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err="1" smtClean="0"/>
              <a:t>Ruttmann</a:t>
            </a:r>
            <a:r>
              <a:rPr lang="en-US" sz="2400" dirty="0" smtClean="0"/>
              <a:t> (1996) confirmed finding of Heather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err="1" smtClean="0"/>
              <a:t>Ruttmann</a:t>
            </a:r>
            <a:r>
              <a:rPr lang="en-US" sz="2400" dirty="0" smtClean="0"/>
              <a:t> (1998) Colloids also enhanced coagulation on TEG but at lower dilutions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err="1" smtClean="0"/>
              <a:t>Ruttmann</a:t>
            </a:r>
            <a:r>
              <a:rPr lang="en-US" sz="2400" dirty="0" smtClean="0"/>
              <a:t> (2002): </a:t>
            </a:r>
            <a:r>
              <a:rPr lang="en-US" sz="2400" dirty="0" err="1" smtClean="0"/>
              <a:t>Hypercoagulability</a:t>
            </a:r>
            <a:r>
              <a:rPr lang="en-US" sz="2400" dirty="0" smtClean="0"/>
              <a:t> attenuated when </a:t>
            </a:r>
            <a:r>
              <a:rPr lang="en-US" sz="2400" dirty="0" err="1" smtClean="0"/>
              <a:t>antithrombin</a:t>
            </a:r>
            <a:r>
              <a:rPr lang="en-US" sz="2400" dirty="0" smtClean="0"/>
              <a:t> III kept at pre dilution levels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Conclusions: Crystalloid dilution enhances </a:t>
            </a:r>
            <a:r>
              <a:rPr lang="en-US" sz="2400" dirty="0" err="1" smtClean="0"/>
              <a:t>coagultion</a:t>
            </a:r>
            <a:r>
              <a:rPr lang="en-US" sz="2400" dirty="0" smtClean="0"/>
              <a:t> by reducing </a:t>
            </a:r>
            <a:r>
              <a:rPr lang="en-US" sz="2400" dirty="0" err="1" smtClean="0"/>
              <a:t>antithrombin</a:t>
            </a:r>
            <a:r>
              <a:rPr lang="en-US" sz="2400" dirty="0" smtClean="0"/>
              <a:t> III </a:t>
            </a:r>
            <a:r>
              <a:rPr lang="en-US" sz="2400" dirty="0" err="1" smtClean="0"/>
              <a:t>levels.Mechanism</a:t>
            </a:r>
            <a:r>
              <a:rPr lang="en-US" sz="2400" dirty="0" smtClean="0"/>
              <a:t> does not explain hypertonic solutions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progressive crystalloid </a:t>
            </a:r>
            <a:r>
              <a:rPr lang="en-US" dirty="0" err="1" smtClean="0"/>
              <a:t>haemodilution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76400"/>
            <a:ext cx="6096000" cy="49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6324600"/>
            <a:ext cx="17430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279</TotalTime>
  <Words>663</Words>
  <Application>Microsoft Office PowerPoint</Application>
  <PresentationFormat>On-screen Show (4:3)</PresentationFormat>
  <Paragraphs>73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Evolving Paradigms in Trauma Induced Coagulopathy: Crystalloid Haemodilution And Acidosis Revisited</vt:lpstr>
      <vt:lpstr>Background</vt:lpstr>
      <vt:lpstr>Trauma, coagulopathy and mortality</vt:lpstr>
      <vt:lpstr>TIC Paradigm: Bloody viscous cycle</vt:lpstr>
      <vt:lpstr>Slide 5</vt:lpstr>
      <vt:lpstr>Crystalloids in TIC: Studies questioning role of Haemodilution</vt:lpstr>
      <vt:lpstr>Isotonic saline in vivo</vt:lpstr>
      <vt:lpstr>Isotonic saline in vitro</vt:lpstr>
      <vt:lpstr>Effects of progressive crystalloid haemodilution</vt:lpstr>
      <vt:lpstr>Crystalloid haemodilution on Thrombin generation</vt:lpstr>
      <vt:lpstr>Plasma dilution:Dependence of Thrombin generation on trigger and its concentration </vt:lpstr>
      <vt:lpstr>Initiation of clot formation requires 5% of Thrombin</vt:lpstr>
      <vt:lpstr>Literature support for acidosis in coagulopathy: in vitro studies</vt:lpstr>
      <vt:lpstr>Correlation of acidosis and coagulopathy</vt:lpstr>
      <vt:lpstr>Pathogenesis of TIC: Role of acidosis discounted</vt:lpstr>
      <vt:lpstr>Other factors associated with TIC</vt:lpstr>
      <vt:lpstr>Modified coagulation cascade</vt:lpstr>
      <vt:lpstr>Cell based coagulation model</vt:lpstr>
      <vt:lpstr>Slide 19</vt:lpstr>
      <vt:lpstr>Interaction of factors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Evolving Paradigms in Trauma Induced Coagulopathy: Crystalloid Haemodilution And Acidosis Revisited</dc:title>
  <dc:creator>ogweno</dc:creator>
  <cp:lastModifiedBy>ogweno</cp:lastModifiedBy>
  <cp:revision>51</cp:revision>
  <dcterms:created xsi:type="dcterms:W3CDTF">2013-03-30T12:19:42Z</dcterms:created>
  <dcterms:modified xsi:type="dcterms:W3CDTF">2013-04-03T06:02:46Z</dcterms:modified>
</cp:coreProperties>
</file>