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51"/>
  </p:notesMasterIdLst>
  <p:sldIdLst>
    <p:sldId id="285" r:id="rId2"/>
    <p:sldId id="352" r:id="rId3"/>
    <p:sldId id="350" r:id="rId4"/>
    <p:sldId id="322" r:id="rId5"/>
    <p:sldId id="323" r:id="rId6"/>
    <p:sldId id="324" r:id="rId7"/>
    <p:sldId id="349" r:id="rId8"/>
    <p:sldId id="325" r:id="rId9"/>
    <p:sldId id="326" r:id="rId10"/>
    <p:sldId id="327" r:id="rId11"/>
    <p:sldId id="328" r:id="rId12"/>
    <p:sldId id="330" r:id="rId13"/>
    <p:sldId id="329" r:id="rId14"/>
    <p:sldId id="343" r:id="rId15"/>
    <p:sldId id="344" r:id="rId16"/>
    <p:sldId id="345" r:id="rId17"/>
    <p:sldId id="346" r:id="rId18"/>
    <p:sldId id="347" r:id="rId19"/>
    <p:sldId id="353" r:id="rId20"/>
    <p:sldId id="355" r:id="rId21"/>
    <p:sldId id="284" r:id="rId22"/>
    <p:sldId id="357" r:id="rId23"/>
    <p:sldId id="359" r:id="rId24"/>
    <p:sldId id="257" r:id="rId25"/>
    <p:sldId id="304" r:id="rId26"/>
    <p:sldId id="268" r:id="rId27"/>
    <p:sldId id="269" r:id="rId28"/>
    <p:sldId id="270" r:id="rId29"/>
    <p:sldId id="271" r:id="rId30"/>
    <p:sldId id="275" r:id="rId31"/>
    <p:sldId id="278" r:id="rId32"/>
    <p:sldId id="280" r:id="rId33"/>
    <p:sldId id="281" r:id="rId34"/>
    <p:sldId id="298" r:id="rId35"/>
    <p:sldId id="299" r:id="rId36"/>
    <p:sldId id="300" r:id="rId37"/>
    <p:sldId id="301" r:id="rId38"/>
    <p:sldId id="302" r:id="rId39"/>
    <p:sldId id="289" r:id="rId40"/>
    <p:sldId id="290" r:id="rId41"/>
    <p:sldId id="291" r:id="rId42"/>
    <p:sldId id="292" r:id="rId43"/>
    <p:sldId id="293" r:id="rId44"/>
    <p:sldId id="296" r:id="rId45"/>
    <p:sldId id="294" r:id="rId46"/>
    <p:sldId id="295" r:id="rId47"/>
    <p:sldId id="337" r:id="rId48"/>
    <p:sldId id="351" r:id="rId49"/>
    <p:sldId id="320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08205-70F3-4E28-AC73-32B13A4028C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23FA7-E618-4752-A9B4-6E238FAC0E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166533-C577-42F2-BB6C-9C9F7CE11C19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FBE9B1-50A2-4ABF-96E3-681BC57829B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305800" cy="11430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Ethical Review Requirements in Research Involving Humans </a:t>
            </a:r>
            <a:r>
              <a:rPr lang="en-US" sz="3600" b="1" dirty="0" smtClean="0">
                <a:solidFill>
                  <a:srgbClr val="FF0000"/>
                </a:solidFill>
              </a:rPr>
              <a:t>(BIOETHICS)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667000"/>
            <a:ext cx="7620000" cy="3970318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Calibri" pitchFamily="34" charset="0"/>
              </a:rPr>
              <a:t>Prof. Nicholas K. </a:t>
            </a:r>
            <a:r>
              <a:rPr lang="en-US" sz="2800" b="1" dirty="0" err="1" smtClean="0">
                <a:solidFill>
                  <a:schemeClr val="tx1"/>
                </a:solidFill>
                <a:latin typeface="Calibri" pitchFamily="34" charset="0"/>
              </a:rPr>
              <a:t>Gikonyo</a:t>
            </a:r>
            <a:endParaRPr lang="en-US" sz="28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</a:rPr>
              <a:t>Chairman: KU Ethics Review Committee</a:t>
            </a:r>
          </a:p>
          <a:p>
            <a:r>
              <a:rPr lang="en-US" sz="2800" i="1" dirty="0" smtClean="0">
                <a:solidFill>
                  <a:srgbClr val="0070C0"/>
                </a:solidFill>
                <a:latin typeface="Calibri" pitchFamily="34" charset="0"/>
              </a:rPr>
              <a:t>chairman.kuerc@ku.ac.ke</a:t>
            </a:r>
          </a:p>
          <a:p>
            <a:r>
              <a:rPr lang="en-US" sz="2800" i="1" dirty="0" smtClean="0">
                <a:solidFill>
                  <a:srgbClr val="0070C0"/>
                </a:solidFill>
                <a:latin typeface="Calibri" pitchFamily="34" charset="0"/>
              </a:rPr>
              <a:t>ercku2008@gmail.com</a:t>
            </a:r>
          </a:p>
          <a:p>
            <a:r>
              <a:rPr lang="en-US" sz="2800" i="1" dirty="0" smtClean="0">
                <a:solidFill>
                  <a:srgbClr val="0070C0"/>
                </a:solidFill>
                <a:latin typeface="Calibri" pitchFamily="34" charset="0"/>
              </a:rPr>
              <a:t>www.ku.ac.ke</a:t>
            </a:r>
          </a:p>
          <a:p>
            <a:endParaRPr lang="en-US" sz="2800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</a:rPr>
              <a:t>Dept of Pharmacy and Complementary  /Alternative Medicine</a:t>
            </a:r>
          </a:p>
          <a:p>
            <a:r>
              <a:rPr lang="en-US" sz="2800" i="1" dirty="0" smtClean="0">
                <a:solidFill>
                  <a:srgbClr val="0070C0"/>
                </a:solidFill>
                <a:latin typeface="Calibri" pitchFamily="34" charset="0"/>
              </a:rPr>
              <a:t>nkgikonyo@gmail.com, ngikonyo@ku.ac.ke</a:t>
            </a:r>
            <a:endParaRPr lang="en-US" sz="2800" b="1" i="1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007432"/>
            <a:ext cx="990600" cy="85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PROBLEMS WITH HUMAN SUBJECT EXPERIMENTATION: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AutoNum type="arabicPeriod" startAt="4"/>
            </a:pPr>
            <a:endParaRPr lang="en-US" sz="3400" b="1" dirty="0" smtClean="0">
              <a:solidFill>
                <a:srgbClr val="C00000"/>
              </a:solidFill>
            </a:endParaRPr>
          </a:p>
          <a:p>
            <a:pPr marL="514350" indent="-514350">
              <a:buAutoNum type="arabicPeriod" startAt="4"/>
            </a:pPr>
            <a:r>
              <a:rPr lang="en-US" sz="5100" b="1" dirty="0" smtClean="0">
                <a:solidFill>
                  <a:srgbClr val="C00000"/>
                </a:solidFill>
              </a:rPr>
              <a:t>Tuskegee Study 1932 – 1972:  </a:t>
            </a:r>
            <a:r>
              <a:rPr lang="en-US" sz="5100" dirty="0" smtClean="0"/>
              <a:t>Alabama USA </a:t>
            </a:r>
          </a:p>
          <a:p>
            <a:pPr marL="514350" indent="-514350">
              <a:buNone/>
            </a:pPr>
            <a:endParaRPr lang="en-US" sz="3400" dirty="0" smtClean="0"/>
          </a:p>
          <a:p>
            <a:pPr marL="514350" indent="-514350">
              <a:buFont typeface="Wingdings" pitchFamily="2" charset="2"/>
              <a:buChar char="Ø"/>
            </a:pPr>
            <a:r>
              <a:rPr lang="en-US" sz="3400" dirty="0" smtClean="0"/>
              <a:t>Study on the effects of </a:t>
            </a:r>
            <a:r>
              <a:rPr lang="en-US" sz="3400" b="1" dirty="0" smtClean="0">
                <a:solidFill>
                  <a:srgbClr val="FF0000"/>
                </a:solidFill>
              </a:rPr>
              <a:t>untreated syphilis (</a:t>
            </a:r>
            <a:r>
              <a:rPr lang="en-US" sz="3400" dirty="0" smtClean="0"/>
              <a:t>Natural History of Syphilis )</a:t>
            </a:r>
          </a:p>
          <a:p>
            <a:pPr>
              <a:buFont typeface="Wingdings" pitchFamily="2" charset="2"/>
              <a:buChar char="Ø"/>
            </a:pPr>
            <a:r>
              <a:rPr lang="en-US" sz="3400" dirty="0" smtClean="0"/>
              <a:t>Studied the </a:t>
            </a:r>
            <a:r>
              <a:rPr lang="en-US" sz="3400" b="1" dirty="0" smtClean="0">
                <a:solidFill>
                  <a:srgbClr val="C00000"/>
                </a:solidFill>
              </a:rPr>
              <a:t>effects of spontaneous evolution of  syphilis on black males</a:t>
            </a:r>
          </a:p>
          <a:p>
            <a:pPr lvl="1">
              <a:buNone/>
            </a:pPr>
            <a:endParaRPr lang="en-US" sz="3400" b="1" dirty="0" smtClean="0">
              <a:solidFill>
                <a:srgbClr val="C00000"/>
              </a:solidFill>
            </a:endParaRPr>
          </a:p>
          <a:p>
            <a:pPr lvl="1">
              <a:buNone/>
            </a:pPr>
            <a:endParaRPr lang="en-US" sz="3800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3800" dirty="0" smtClean="0"/>
              <a:t> Participants – </a:t>
            </a:r>
            <a:r>
              <a:rPr lang="en-US" sz="3800" b="1" dirty="0" smtClean="0">
                <a:solidFill>
                  <a:srgbClr val="FF0000"/>
                </a:solidFill>
              </a:rPr>
              <a:t>Black men </a:t>
            </a:r>
          </a:p>
          <a:p>
            <a:pPr>
              <a:buFont typeface="Wingdings" pitchFamily="2" charset="2"/>
              <a:buChar char="ü"/>
            </a:pPr>
            <a:r>
              <a:rPr lang="en-US" sz="3800" b="1" dirty="0" smtClean="0">
                <a:solidFill>
                  <a:schemeClr val="accent1"/>
                </a:solidFill>
              </a:rPr>
              <a:t>Penicillin</a:t>
            </a:r>
            <a:r>
              <a:rPr lang="en-US" sz="3800" dirty="0" smtClean="0"/>
              <a:t> available in 1940’s </a:t>
            </a:r>
          </a:p>
          <a:p>
            <a:pPr>
              <a:buFont typeface="Wingdings" pitchFamily="2" charset="2"/>
              <a:buChar char="ü"/>
            </a:pPr>
            <a:r>
              <a:rPr lang="en-US" sz="3800" dirty="0" smtClean="0"/>
              <a:t>Not available to participants </a:t>
            </a:r>
          </a:p>
          <a:p>
            <a:pPr>
              <a:buFont typeface="Wingdings" pitchFamily="2" charset="2"/>
              <a:buChar char="ü"/>
            </a:pPr>
            <a:r>
              <a:rPr lang="en-US" sz="3800" dirty="0" smtClean="0"/>
              <a:t>What happened? </a:t>
            </a:r>
          </a:p>
          <a:p>
            <a:pPr lvl="2"/>
            <a:r>
              <a:rPr lang="en-US" sz="3800" dirty="0" smtClean="0"/>
              <a:t>•28 deaths </a:t>
            </a:r>
          </a:p>
          <a:p>
            <a:pPr lvl="2"/>
            <a:r>
              <a:rPr lang="en-US" sz="3800" dirty="0" smtClean="0"/>
              <a:t>•100 cases of disability </a:t>
            </a:r>
          </a:p>
          <a:p>
            <a:pPr>
              <a:buNone/>
            </a:pP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4876800" cy="838200"/>
          </a:xfr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Tuskegee Study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Study participants </a:t>
            </a:r>
            <a:r>
              <a:rPr lang="en-US" sz="3100" b="1" dirty="0" smtClean="0">
                <a:solidFill>
                  <a:srgbClr val="C00000"/>
                </a:solidFill>
              </a:rPr>
              <a:t>poor </a:t>
            </a:r>
            <a:r>
              <a:rPr lang="en-US" sz="3100" b="1" dirty="0" smtClean="0"/>
              <a:t>and </a:t>
            </a:r>
            <a:r>
              <a:rPr lang="en-US" sz="3100" b="1" dirty="0" smtClean="0">
                <a:solidFill>
                  <a:srgbClr val="C00000"/>
                </a:solidFill>
              </a:rPr>
              <a:t>illiterate</a:t>
            </a:r>
            <a:r>
              <a:rPr lang="en-US" sz="3100" dirty="0" smtClean="0"/>
              <a:t>;</a:t>
            </a:r>
          </a:p>
          <a:p>
            <a:r>
              <a:rPr lang="en-US" sz="3100" dirty="0" smtClean="0"/>
              <a:t> most had </a:t>
            </a:r>
            <a:r>
              <a:rPr lang="en-US" sz="3100" b="1" dirty="0" smtClean="0">
                <a:solidFill>
                  <a:srgbClr val="00B050"/>
                </a:solidFill>
              </a:rPr>
              <a:t>never seen a doctor </a:t>
            </a:r>
            <a:r>
              <a:rPr lang="en-US" sz="3100" dirty="0" smtClean="0"/>
              <a:t>before</a:t>
            </a:r>
          </a:p>
          <a:p>
            <a:endParaRPr lang="en-US" sz="3100" dirty="0" smtClean="0"/>
          </a:p>
          <a:p>
            <a:pPr>
              <a:buNone/>
            </a:pPr>
            <a:r>
              <a:rPr lang="en-US" sz="3100" b="1" u="sng" dirty="0" smtClean="0">
                <a:solidFill>
                  <a:schemeClr val="accent1"/>
                </a:solidFill>
              </a:rPr>
              <a:t>Participants were rewarded with</a:t>
            </a:r>
          </a:p>
          <a:p>
            <a:r>
              <a:rPr lang="en-US" sz="3100" dirty="0" smtClean="0"/>
              <a:t> </a:t>
            </a:r>
            <a:r>
              <a:rPr lang="en-US" sz="3100" b="1" dirty="0" smtClean="0">
                <a:solidFill>
                  <a:srgbClr val="C00000"/>
                </a:solidFill>
              </a:rPr>
              <a:t>Free</a:t>
            </a:r>
            <a:r>
              <a:rPr lang="en-US" sz="3100" dirty="0" smtClean="0"/>
              <a:t> physical examination</a:t>
            </a:r>
          </a:p>
          <a:p>
            <a:r>
              <a:rPr lang="en-US" sz="3100" dirty="0" smtClean="0"/>
              <a:t> </a:t>
            </a:r>
            <a:r>
              <a:rPr lang="en-US" sz="3100" b="1" dirty="0" smtClean="0">
                <a:solidFill>
                  <a:srgbClr val="C00000"/>
                </a:solidFill>
              </a:rPr>
              <a:t>Free</a:t>
            </a:r>
            <a:r>
              <a:rPr lang="en-US" sz="3100" dirty="0" smtClean="0"/>
              <a:t> transport to the clinic</a:t>
            </a:r>
          </a:p>
          <a:p>
            <a:r>
              <a:rPr lang="en-US" sz="3100" dirty="0" smtClean="0"/>
              <a:t> </a:t>
            </a:r>
            <a:r>
              <a:rPr lang="en-US" sz="3100" b="1" dirty="0" smtClean="0">
                <a:solidFill>
                  <a:srgbClr val="C00000"/>
                </a:solidFill>
              </a:rPr>
              <a:t>Hot </a:t>
            </a:r>
            <a:r>
              <a:rPr lang="en-US" sz="3100" dirty="0" smtClean="0"/>
              <a:t>meals on examination days</a:t>
            </a:r>
          </a:p>
          <a:p>
            <a:r>
              <a:rPr lang="en-US" sz="3100" dirty="0" smtClean="0"/>
              <a:t> </a:t>
            </a:r>
            <a:r>
              <a:rPr lang="en-US" sz="3100" b="1" dirty="0" smtClean="0">
                <a:solidFill>
                  <a:srgbClr val="C00000"/>
                </a:solidFill>
              </a:rPr>
              <a:t>Free</a:t>
            </a:r>
            <a:r>
              <a:rPr lang="en-US" sz="3100" dirty="0" smtClean="0"/>
              <a:t> treatment for minor ailments </a:t>
            </a:r>
          </a:p>
          <a:p>
            <a:r>
              <a:rPr lang="en-US" sz="3100" b="1" dirty="0" smtClean="0"/>
              <a:t>Given a </a:t>
            </a:r>
            <a:r>
              <a:rPr lang="en-US" sz="3100" b="1" dirty="0" smtClean="0">
                <a:solidFill>
                  <a:srgbClr val="C00000"/>
                </a:solidFill>
              </a:rPr>
              <a:t>BURIAL STIPEND</a:t>
            </a:r>
          </a:p>
          <a:p>
            <a:pPr lvl="1"/>
            <a:r>
              <a:rPr lang="en-US" sz="3100" dirty="0" smtClean="0"/>
              <a:t> “Nurse Rivers” – tracked participants/patients</a:t>
            </a:r>
          </a:p>
          <a:p>
            <a:r>
              <a:rPr lang="en-US" sz="3100" dirty="0" smtClean="0"/>
              <a:t> Press later labeled it “</a:t>
            </a:r>
            <a:r>
              <a:rPr lang="en-US" sz="3100" b="1" dirty="0" smtClean="0">
                <a:solidFill>
                  <a:srgbClr val="0070C0"/>
                </a:solidFill>
              </a:rPr>
              <a:t>racial medicine</a:t>
            </a:r>
            <a:r>
              <a:rPr lang="en-US" sz="3100" dirty="0" smtClean="0"/>
              <a:t>”.</a:t>
            </a:r>
          </a:p>
          <a:p>
            <a:pPr>
              <a:buNone/>
            </a:pP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sz="3100" b="1" dirty="0" smtClean="0">
                <a:solidFill>
                  <a:srgbClr val="FF0000"/>
                </a:solidFill>
              </a:rPr>
              <a:t>President Clinton’s </a:t>
            </a:r>
            <a:r>
              <a:rPr lang="en-US" sz="3100" b="1" dirty="0" smtClean="0"/>
              <a:t>Public apology for tragedy 16.5.1997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noFill/>
          <a:ln>
            <a:solidFill>
              <a:srgbClr val="C0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PROBLEMS WITH HUMAN SUBJECT EXPERIMENTATION: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5.	Nazi Germany </a:t>
            </a:r>
          </a:p>
          <a:p>
            <a:r>
              <a:rPr lang="en-US" dirty="0" smtClean="0"/>
              <a:t> Dr. </a:t>
            </a:r>
            <a:r>
              <a:rPr lang="en-US" dirty="0" err="1" smtClean="0"/>
              <a:t>Mengele’s</a:t>
            </a:r>
            <a:r>
              <a:rPr lang="en-US" dirty="0" smtClean="0"/>
              <a:t> Experiments</a:t>
            </a:r>
          </a:p>
          <a:p>
            <a:pPr lvl="1">
              <a:buBlip>
                <a:blip r:embed="rId2"/>
              </a:buBlip>
            </a:pPr>
            <a:r>
              <a:rPr lang="en-US" sz="3100" dirty="0" smtClean="0"/>
              <a:t> </a:t>
            </a:r>
            <a:r>
              <a:rPr lang="en-US" sz="3100" b="1" dirty="0" smtClean="0">
                <a:solidFill>
                  <a:srgbClr val="FF0000"/>
                </a:solidFill>
              </a:rPr>
              <a:t>Infected one twin </a:t>
            </a:r>
            <a:r>
              <a:rPr lang="en-US" sz="3100" dirty="0" smtClean="0"/>
              <a:t>with a “germ”. When s/he died, the other twin was </a:t>
            </a:r>
            <a:r>
              <a:rPr lang="en-US" sz="3100" b="1" dirty="0" smtClean="0">
                <a:solidFill>
                  <a:srgbClr val="00B0F0"/>
                </a:solidFill>
              </a:rPr>
              <a:t>killed</a:t>
            </a:r>
            <a:r>
              <a:rPr lang="en-US" sz="3100" dirty="0" smtClean="0"/>
              <a:t> and their organs compared at autopsy.</a:t>
            </a:r>
          </a:p>
          <a:p>
            <a:pPr lvl="1">
              <a:buBlip>
                <a:blip r:embed="rId2"/>
              </a:buBlip>
            </a:pPr>
            <a:endParaRPr lang="en-US" sz="3100" dirty="0" smtClean="0"/>
          </a:p>
          <a:p>
            <a:pPr lvl="1">
              <a:buBlip>
                <a:blip r:embed="rId2"/>
              </a:buBlip>
            </a:pPr>
            <a:r>
              <a:rPr lang="en-US" sz="3100" dirty="0" smtClean="0"/>
              <a:t> </a:t>
            </a:r>
            <a:r>
              <a:rPr lang="en-US" sz="3100" b="1" dirty="0" smtClean="0">
                <a:solidFill>
                  <a:srgbClr val="FF0000"/>
                </a:solidFill>
              </a:rPr>
              <a:t>Sewed twins </a:t>
            </a:r>
            <a:r>
              <a:rPr lang="en-US" sz="3100" dirty="0" smtClean="0"/>
              <a:t>together to create a Siamese twin.</a:t>
            </a:r>
          </a:p>
          <a:p>
            <a:pPr lvl="1">
              <a:buBlip>
                <a:blip r:embed="rId2"/>
              </a:buBlip>
            </a:pPr>
            <a:endParaRPr lang="en-US" sz="3100" dirty="0" smtClean="0"/>
          </a:p>
          <a:p>
            <a:pPr lvl="1">
              <a:buBlip>
                <a:blip r:embed="rId2"/>
              </a:buBlip>
            </a:pPr>
            <a:r>
              <a:rPr lang="en-US" sz="3100" dirty="0" smtClean="0"/>
              <a:t> Studied persons with </a:t>
            </a:r>
            <a:r>
              <a:rPr lang="en-US" sz="3100" b="1" dirty="0" smtClean="0">
                <a:solidFill>
                  <a:srgbClr val="FF0000"/>
                </a:solidFill>
              </a:rPr>
              <a:t>genetic traits </a:t>
            </a:r>
            <a:r>
              <a:rPr lang="en-US" sz="3100" dirty="0" smtClean="0"/>
              <a:t>so as to</a:t>
            </a:r>
          </a:p>
          <a:p>
            <a:pPr lvl="1">
              <a:buNone/>
            </a:pPr>
            <a:r>
              <a:rPr lang="en-US" sz="3100" dirty="0" smtClean="0"/>
              <a:t>	better “</a:t>
            </a:r>
            <a:r>
              <a:rPr lang="en-US" sz="3100" b="1" dirty="0" smtClean="0">
                <a:solidFill>
                  <a:srgbClr val="0070C0"/>
                </a:solidFill>
              </a:rPr>
              <a:t>purify</a:t>
            </a:r>
            <a:r>
              <a:rPr lang="en-US" sz="3100" dirty="0" smtClean="0"/>
              <a:t> the Aryan </a:t>
            </a:r>
            <a:r>
              <a:rPr lang="en-US" sz="3100" b="1" dirty="0" smtClean="0">
                <a:solidFill>
                  <a:srgbClr val="00B0F0"/>
                </a:solidFill>
              </a:rPr>
              <a:t>super race</a:t>
            </a:r>
            <a:r>
              <a:rPr lang="en-US" sz="3100" dirty="0" smtClean="0"/>
              <a:t>”.</a:t>
            </a:r>
          </a:p>
          <a:p>
            <a:pPr lvl="1">
              <a:buBlip>
                <a:blip r:embed="rId2"/>
              </a:buBlip>
            </a:pPr>
            <a:endParaRPr lang="en-US" sz="3100" dirty="0" smtClean="0"/>
          </a:p>
          <a:p>
            <a:pPr lvl="1">
              <a:buBlip>
                <a:blip r:embed="rId2"/>
              </a:buBlip>
            </a:pPr>
            <a:r>
              <a:rPr lang="en-US" sz="3100" dirty="0" smtClean="0"/>
              <a:t> Performed </a:t>
            </a:r>
            <a:r>
              <a:rPr lang="en-US" sz="3100" b="1" dirty="0" smtClean="0">
                <a:solidFill>
                  <a:srgbClr val="FF0000"/>
                </a:solidFill>
              </a:rPr>
              <a:t>cross transfusions </a:t>
            </a:r>
            <a:r>
              <a:rPr lang="en-US" sz="3100" dirty="0" smtClean="0"/>
              <a:t>to “make </a:t>
            </a:r>
            <a:r>
              <a:rPr lang="en-US" sz="3100" b="1" dirty="0" smtClean="0">
                <a:solidFill>
                  <a:srgbClr val="00B0F0"/>
                </a:solidFill>
              </a:rPr>
              <a:t>boys into girls </a:t>
            </a:r>
            <a:r>
              <a:rPr lang="en-US" sz="3100" dirty="0" smtClean="0"/>
              <a:t>and girls into boys”.</a:t>
            </a:r>
            <a:endParaRPr lang="en-US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dirty="0" smtClean="0"/>
              <a:t>POST WAR RESPONSE</a:t>
            </a:r>
            <a:br>
              <a:rPr lang="en-US" sz="3600" dirty="0" smtClean="0"/>
            </a:br>
            <a:r>
              <a:rPr lang="en-US" sz="3600" dirty="0" smtClean="0"/>
              <a:t>“The Case Against the Nazi Physicians”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Nuremberg Doctors’ Trial – 1946 –47</a:t>
            </a:r>
          </a:p>
          <a:p>
            <a:pPr lvl="1"/>
            <a:r>
              <a:rPr lang="en-US" dirty="0" smtClean="0"/>
              <a:t>23 defendants; 3 non-physicians</a:t>
            </a:r>
          </a:p>
          <a:p>
            <a:pPr lvl="2">
              <a:buBlip>
                <a:blip r:embed="rId2"/>
              </a:buBlip>
            </a:pPr>
            <a:r>
              <a:rPr lang="en-US" sz="2800" dirty="0" smtClean="0"/>
              <a:t>16 found guilty</a:t>
            </a:r>
          </a:p>
          <a:p>
            <a:pPr lvl="2">
              <a:buBlip>
                <a:blip r:embed="rId2"/>
              </a:buBlip>
            </a:pPr>
            <a:r>
              <a:rPr lang="en-US" sz="2800" dirty="0" smtClean="0"/>
              <a:t>7 were hanged</a:t>
            </a:r>
          </a:p>
          <a:p>
            <a:pPr lvl="2">
              <a:buBlip>
                <a:blip r:embed="rId2"/>
              </a:buBlip>
            </a:pPr>
            <a:r>
              <a:rPr lang="en-US" sz="2800" dirty="0" smtClean="0"/>
              <a:t>5 sentenced to life in prison</a:t>
            </a:r>
          </a:p>
          <a:p>
            <a:pPr lvl="2">
              <a:buBlip>
                <a:blip r:embed="rId2"/>
              </a:buBlip>
            </a:pPr>
            <a:r>
              <a:rPr lang="en-US" sz="2800" dirty="0" smtClean="0"/>
              <a:t>4 sentenced to 10-20 years in prison</a:t>
            </a:r>
          </a:p>
          <a:p>
            <a:pPr lvl="2">
              <a:buBlip>
                <a:blip r:embed="rId2"/>
              </a:buBlip>
            </a:pPr>
            <a:r>
              <a:rPr lang="en-US" sz="2800" dirty="0" smtClean="0"/>
              <a:t>7 were acquitted and freed.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000" dirty="0" smtClean="0"/>
              <a:t>WHY IS ETHICS</a:t>
            </a:r>
            <a:br>
              <a:rPr lang="en-US" sz="4000" dirty="0" smtClean="0"/>
            </a:br>
            <a:r>
              <a:rPr lang="en-US" sz="4000" dirty="0" smtClean="0"/>
              <a:t>IMPORTANT IN RESEARCH?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participants in research </a:t>
            </a:r>
            <a:r>
              <a:rPr lang="en-US" b="1" dirty="0" smtClean="0">
                <a:solidFill>
                  <a:srgbClr val="C00000"/>
                </a:solidFill>
              </a:rPr>
              <a:t>may be harmed</a:t>
            </a:r>
          </a:p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Protections </a:t>
            </a:r>
            <a:r>
              <a:rPr lang="en-US" dirty="0" smtClean="0"/>
              <a:t>and</a:t>
            </a:r>
            <a:r>
              <a:rPr lang="en-US" b="1" dirty="0" smtClean="0">
                <a:solidFill>
                  <a:srgbClr val="00B050"/>
                </a:solidFill>
              </a:rPr>
              <a:t> safeguards </a:t>
            </a:r>
            <a:r>
              <a:rPr lang="en-US" dirty="0" smtClean="0"/>
              <a:t>are needed to prevent harms</a:t>
            </a:r>
          </a:p>
          <a:p>
            <a:r>
              <a:rPr lang="en-US" dirty="0" smtClean="0"/>
              <a:t> Not all risks can be predicted in advance</a:t>
            </a:r>
          </a:p>
          <a:p>
            <a:r>
              <a:rPr lang="en-US" dirty="0" smtClean="0"/>
              <a:t> Harms </a:t>
            </a:r>
            <a:r>
              <a:rPr lang="en-US" b="1" dirty="0" smtClean="0">
                <a:solidFill>
                  <a:srgbClr val="C00000"/>
                </a:solidFill>
              </a:rPr>
              <a:t>may outweigh benefits</a:t>
            </a:r>
          </a:p>
          <a:p>
            <a:r>
              <a:rPr lang="en-US" dirty="0" smtClean="0"/>
              <a:t> To treat people as a “</a:t>
            </a:r>
            <a:r>
              <a:rPr lang="en-US" dirty="0" smtClean="0">
                <a:solidFill>
                  <a:srgbClr val="0070C0"/>
                </a:solidFill>
              </a:rPr>
              <a:t>mere means</a:t>
            </a:r>
            <a:r>
              <a:rPr lang="en-US" dirty="0" smtClean="0"/>
              <a:t>” or</a:t>
            </a:r>
          </a:p>
          <a:p>
            <a:pPr lvl="1">
              <a:buNone/>
            </a:pPr>
            <a:r>
              <a:rPr lang="en-US" sz="3000" dirty="0" smtClean="0"/>
              <a:t>“</a:t>
            </a:r>
            <a:r>
              <a:rPr lang="en-US" sz="3000" dirty="0" smtClean="0">
                <a:solidFill>
                  <a:srgbClr val="0070C0"/>
                </a:solidFill>
              </a:rPr>
              <a:t>objects</a:t>
            </a:r>
            <a:r>
              <a:rPr lang="en-US" sz="3000" dirty="0" smtClean="0"/>
              <a:t>” to benefit others </a:t>
            </a:r>
            <a:r>
              <a:rPr lang="en-US" sz="3000" dirty="0" smtClean="0">
                <a:solidFill>
                  <a:srgbClr val="00B050"/>
                </a:solidFill>
              </a:rPr>
              <a:t>is wrong</a:t>
            </a:r>
          </a:p>
          <a:p>
            <a:r>
              <a:rPr lang="en-US" sz="3400" dirty="0" smtClean="0"/>
              <a:t> </a:t>
            </a:r>
            <a:r>
              <a:rPr lang="en-US" sz="3600" dirty="0" smtClean="0"/>
              <a:t>Individuals have </a:t>
            </a:r>
            <a:r>
              <a:rPr lang="en-US" sz="3600" b="1" dirty="0" smtClean="0">
                <a:solidFill>
                  <a:srgbClr val="C00000"/>
                </a:solidFill>
              </a:rPr>
              <a:t>human rights</a:t>
            </a:r>
          </a:p>
          <a:p>
            <a:pPr lvl="1">
              <a:buNone/>
            </a:pPr>
            <a:endParaRPr lang="en-US" sz="3000" dirty="0" smtClean="0"/>
          </a:p>
          <a:p>
            <a:pPr lvl="1">
              <a:buNone/>
            </a:pP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dirty="0" smtClean="0"/>
              <a:t>ETHICAL PRINCIPLES OF RESEARCH</a:t>
            </a:r>
            <a:br>
              <a:rPr lang="en-US" sz="3600" dirty="0" smtClean="0"/>
            </a:br>
            <a:r>
              <a:rPr lang="en-US" sz="3600" dirty="0" smtClean="0"/>
              <a:t>WITH HUMANS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4800" dirty="0" smtClean="0"/>
              <a:t>The principle of </a:t>
            </a:r>
            <a:r>
              <a:rPr lang="en-US" sz="4800" dirty="0" smtClean="0">
                <a:solidFill>
                  <a:srgbClr val="FF0000"/>
                </a:solidFill>
              </a:rPr>
              <a:t>respect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/>
              <a:t> Principle of </a:t>
            </a:r>
            <a:r>
              <a:rPr lang="en-US" sz="4800" dirty="0" smtClean="0">
                <a:solidFill>
                  <a:srgbClr val="FF0000"/>
                </a:solidFill>
              </a:rPr>
              <a:t>beneficence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solidFill>
                  <a:srgbClr val="FF0000"/>
                </a:solidFill>
              </a:rPr>
              <a:t>Justice</a:t>
            </a:r>
            <a:r>
              <a:rPr lang="en-US" sz="4800" dirty="0" smtClean="0"/>
              <a:t>  and equitability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RESPECT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Respect</a:t>
            </a:r>
            <a:r>
              <a:rPr lang="en-US" sz="4000" dirty="0" smtClean="0"/>
              <a:t> for persons</a:t>
            </a:r>
          </a:p>
          <a:p>
            <a:pPr lvl="3"/>
            <a:r>
              <a:rPr lang="en-US" sz="2800" dirty="0" smtClean="0"/>
              <a:t> </a:t>
            </a:r>
            <a:r>
              <a:rPr lang="en-US" sz="3600" dirty="0" smtClean="0"/>
              <a:t>Obtain </a:t>
            </a:r>
            <a:r>
              <a:rPr lang="en-US" sz="3600" b="1" dirty="0" smtClean="0">
                <a:solidFill>
                  <a:srgbClr val="00B050"/>
                </a:solidFill>
              </a:rPr>
              <a:t>informed consent</a:t>
            </a:r>
          </a:p>
          <a:p>
            <a:pPr lvl="3"/>
            <a:r>
              <a:rPr lang="en-US" sz="3600" dirty="0" smtClean="0"/>
              <a:t> Participants </a:t>
            </a:r>
            <a:r>
              <a:rPr lang="en-US" sz="3600" b="1" dirty="0" smtClean="0">
                <a:solidFill>
                  <a:srgbClr val="00B050"/>
                </a:solidFill>
              </a:rPr>
              <a:t>free to withdraw</a:t>
            </a:r>
          </a:p>
          <a:p>
            <a:pPr lvl="3"/>
            <a:r>
              <a:rPr lang="en-US" sz="3600" dirty="0" smtClean="0"/>
              <a:t> </a:t>
            </a:r>
            <a:r>
              <a:rPr lang="en-US" sz="3600" b="1" dirty="0" smtClean="0">
                <a:solidFill>
                  <a:srgbClr val="00B050"/>
                </a:solidFill>
              </a:rPr>
              <a:t>Privacy</a:t>
            </a:r>
            <a:r>
              <a:rPr lang="en-US" sz="3600" dirty="0" smtClean="0"/>
              <a:t> to be respected</a:t>
            </a:r>
          </a:p>
          <a:p>
            <a:pPr lvl="3"/>
            <a:r>
              <a:rPr lang="en-US" sz="3600" dirty="0" smtClean="0"/>
              <a:t> </a:t>
            </a:r>
            <a:r>
              <a:rPr lang="en-US" sz="3600" b="1" dirty="0" smtClean="0">
                <a:solidFill>
                  <a:srgbClr val="00B050"/>
                </a:solidFill>
              </a:rPr>
              <a:t>Confidentiality </a:t>
            </a:r>
            <a:r>
              <a:rPr lang="en-US" sz="3600" dirty="0" smtClean="0"/>
              <a:t>must be protected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BENEFICENCE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Maximize</a:t>
            </a:r>
            <a:r>
              <a:rPr lang="en-US" sz="3600" dirty="0" smtClean="0"/>
              <a:t> expected </a:t>
            </a:r>
            <a:r>
              <a:rPr lang="en-US" sz="3600" b="1" dirty="0" smtClean="0">
                <a:solidFill>
                  <a:srgbClr val="00B050"/>
                </a:solidFill>
              </a:rPr>
              <a:t>benefits</a:t>
            </a:r>
            <a:r>
              <a:rPr lang="en-US" sz="3600" b="1" dirty="0" smtClean="0"/>
              <a:t> </a:t>
            </a:r>
            <a:r>
              <a:rPr lang="en-US" sz="3600" dirty="0" smtClean="0"/>
              <a:t> and </a:t>
            </a:r>
            <a:r>
              <a:rPr lang="en-US" sz="3600" b="1" dirty="0" smtClean="0">
                <a:solidFill>
                  <a:srgbClr val="C00000"/>
                </a:solidFill>
              </a:rPr>
              <a:t>minimize</a:t>
            </a:r>
            <a:r>
              <a:rPr lang="en-US" sz="3600" dirty="0" smtClean="0"/>
              <a:t> potential </a:t>
            </a:r>
            <a:r>
              <a:rPr lang="en-US" sz="3600" b="1" dirty="0" smtClean="0">
                <a:solidFill>
                  <a:srgbClr val="00B050"/>
                </a:solidFill>
              </a:rPr>
              <a:t>harms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 Ensure that </a:t>
            </a:r>
            <a:r>
              <a:rPr lang="en-US" sz="3600" b="1" dirty="0" smtClean="0">
                <a:solidFill>
                  <a:srgbClr val="C00000"/>
                </a:solidFill>
              </a:rPr>
              <a:t>research design is adequate </a:t>
            </a:r>
            <a:r>
              <a:rPr lang="en-US" sz="3600" dirty="0" smtClean="0"/>
              <a:t>to </a:t>
            </a:r>
            <a:r>
              <a:rPr lang="en-US" sz="3600" b="1" dirty="0" smtClean="0">
                <a:solidFill>
                  <a:srgbClr val="00B050"/>
                </a:solidFill>
              </a:rPr>
              <a:t>derive benefits </a:t>
            </a:r>
            <a:r>
              <a:rPr lang="en-US" sz="3600" dirty="0" smtClean="0"/>
              <a:t>from results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DISTRIBUTIVE 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Benefits and burdens </a:t>
            </a:r>
            <a:r>
              <a:rPr lang="en-US" sz="4000" dirty="0" smtClean="0"/>
              <a:t>of research should be </a:t>
            </a:r>
            <a:r>
              <a:rPr lang="en-US" sz="4000" b="1" dirty="0" smtClean="0">
                <a:solidFill>
                  <a:srgbClr val="C00000"/>
                </a:solidFill>
              </a:rPr>
              <a:t>distributed fairly </a:t>
            </a:r>
            <a:r>
              <a:rPr lang="en-US" sz="4000" dirty="0" smtClean="0"/>
              <a:t>among all </a:t>
            </a:r>
            <a:r>
              <a:rPr lang="en-US" sz="4000" b="1" dirty="0" smtClean="0">
                <a:solidFill>
                  <a:srgbClr val="00B050"/>
                </a:solidFill>
              </a:rPr>
              <a:t>social </a:t>
            </a:r>
            <a:r>
              <a:rPr lang="en-US" sz="4000" dirty="0" smtClean="0"/>
              <a:t>and  </a:t>
            </a:r>
            <a:r>
              <a:rPr lang="en-US" sz="4000" b="1" dirty="0" smtClean="0">
                <a:solidFill>
                  <a:srgbClr val="00B050"/>
                </a:solidFill>
              </a:rPr>
              <a:t>economic</a:t>
            </a:r>
            <a:r>
              <a:rPr lang="en-US" sz="4000" dirty="0" smtClean="0"/>
              <a:t> classes and </a:t>
            </a:r>
            <a:r>
              <a:rPr lang="en-US" sz="4000" b="1" dirty="0" smtClean="0">
                <a:solidFill>
                  <a:srgbClr val="00B050"/>
                </a:solidFill>
              </a:rPr>
              <a:t>ethnic </a:t>
            </a:r>
            <a:r>
              <a:rPr lang="en-US" sz="4000" dirty="0" smtClean="0"/>
              <a:t>and </a:t>
            </a:r>
            <a:r>
              <a:rPr lang="en-US" sz="4000" b="1" dirty="0" smtClean="0">
                <a:solidFill>
                  <a:srgbClr val="00B050"/>
                </a:solidFill>
              </a:rPr>
              <a:t>racial</a:t>
            </a:r>
            <a:r>
              <a:rPr lang="en-US" sz="4000" dirty="0" smtClean="0"/>
              <a:t> groups in society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UNESCO DECLARATION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Community consent-article 6</a:t>
            </a:r>
          </a:p>
          <a:p>
            <a:r>
              <a:rPr lang="en-US" dirty="0" smtClean="0"/>
              <a:t>Vulnerability-article 8 (prisoners, underdeveloped, married women in rural areas, pregnant and </a:t>
            </a:r>
            <a:r>
              <a:rPr lang="en-US" dirty="0" err="1" smtClean="0"/>
              <a:t>lactating,children</a:t>
            </a:r>
            <a:r>
              <a:rPr lang="en-US" dirty="0" smtClean="0"/>
              <a:t>, </a:t>
            </a:r>
            <a:r>
              <a:rPr lang="en-US" dirty="0" err="1" smtClean="0"/>
              <a:t>foetuses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Cultural diversity and pluralism-article 9</a:t>
            </a:r>
          </a:p>
          <a:p>
            <a:r>
              <a:rPr lang="en-US" dirty="0" smtClean="0"/>
              <a:t>Social responsibility-article 14(national relevance)</a:t>
            </a:r>
          </a:p>
          <a:p>
            <a:r>
              <a:rPr lang="en-US" dirty="0" smtClean="0"/>
              <a:t>Benefit sharing-article 15(</a:t>
            </a:r>
            <a:r>
              <a:rPr lang="en-US" dirty="0" err="1" smtClean="0"/>
              <a:t>availabilibility</a:t>
            </a:r>
            <a:r>
              <a:rPr lang="en-US" dirty="0" smtClean="0"/>
              <a:t>, </a:t>
            </a:r>
            <a:r>
              <a:rPr lang="en-US" dirty="0" err="1" smtClean="0"/>
              <a:t>affordability,accessibility</a:t>
            </a:r>
            <a:r>
              <a:rPr lang="en-US" dirty="0" smtClean="0"/>
              <a:t>)</a:t>
            </a:r>
          </a:p>
          <a:p>
            <a:r>
              <a:rPr lang="en-US" dirty="0" smtClean="0"/>
              <a:t>Transnational practices-article 21(illicit trafficking of organs, tissues, </a:t>
            </a:r>
            <a:r>
              <a:rPr lang="en-US" dirty="0" err="1" smtClean="0"/>
              <a:t>sera,genetic</a:t>
            </a:r>
            <a:r>
              <a:rPr lang="en-US" dirty="0" smtClean="0"/>
              <a:t> material)</a:t>
            </a:r>
          </a:p>
          <a:p>
            <a:r>
              <a:rPr lang="en-US" dirty="0" smtClean="0"/>
              <a:t>Bioethics education, training and information-article 23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591312"/>
          </a:xfrm>
        </p:spPr>
        <p:txBody>
          <a:bodyPr>
            <a:noAutofit/>
          </a:bodyPr>
          <a:lstStyle/>
          <a:p>
            <a:r>
              <a:rPr lang="en-US" sz="3600" dirty="0" smtClean="0"/>
              <a:t>             In antiquity ……</a:t>
            </a:r>
            <a:endParaRPr lang="en-US" sz="3600" dirty="0"/>
          </a:p>
        </p:txBody>
      </p:sp>
      <p:pic>
        <p:nvPicPr>
          <p:cNvPr id="4" name="Content Placeholder 3" descr="50or1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0" y="1380140"/>
            <a:ext cx="6324600" cy="5261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" y="857250"/>
            <a:ext cx="84201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Ethics in Research</a:t>
            </a:r>
            <a:endParaRPr lang="en-US" sz="4000" dirty="0"/>
          </a:p>
        </p:txBody>
      </p:sp>
      <p:sp>
        <p:nvSpPr>
          <p:cNvPr id="3" name="Rectangle 2"/>
          <p:cNvSpPr/>
          <p:nvPr/>
        </p:nvSpPr>
        <p:spPr>
          <a:xfrm>
            <a:off x="685800" y="3352800"/>
            <a:ext cx="79857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Components of a Research Proposal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5257800"/>
            <a:ext cx="323229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www.ku.ac.ke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of local  ERC/IRB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Ensures that the research:</a:t>
            </a:r>
          </a:p>
          <a:p>
            <a:r>
              <a:rPr lang="en-US" dirty="0" smtClean="0"/>
              <a:t>Design and objectives are scientifically sound</a:t>
            </a:r>
          </a:p>
          <a:p>
            <a:r>
              <a:rPr lang="en-US" dirty="0" smtClean="0"/>
              <a:t>Question is relevant to the local environment</a:t>
            </a:r>
          </a:p>
          <a:p>
            <a:r>
              <a:rPr lang="en-US" dirty="0" smtClean="0"/>
              <a:t>Respectful of local cultures and practices</a:t>
            </a:r>
          </a:p>
          <a:p>
            <a:r>
              <a:rPr lang="en-US" dirty="0" smtClean="0"/>
              <a:t>Compliance with legislations and statutes</a:t>
            </a:r>
          </a:p>
          <a:p>
            <a:r>
              <a:rPr lang="en-US" dirty="0" smtClean="0"/>
              <a:t>Data monitoring and evaluation</a:t>
            </a:r>
          </a:p>
          <a:p>
            <a:r>
              <a:rPr lang="en-US" dirty="0" smtClean="0"/>
              <a:t>Conduct, training and competence of  </a:t>
            </a:r>
            <a:r>
              <a:rPr lang="en-US" dirty="0" err="1" smtClean="0"/>
              <a:t>personnell</a:t>
            </a:r>
            <a:endParaRPr lang="en-US" dirty="0" smtClean="0"/>
          </a:p>
          <a:p>
            <a:r>
              <a:rPr lang="en-US" dirty="0" smtClean="0"/>
              <a:t>Review of human volunteers, human tissues, identifiable human data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of Statutory 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Inspection  of research sites and audit of research conduct</a:t>
            </a:r>
          </a:p>
          <a:p>
            <a:r>
              <a:rPr lang="en-US" dirty="0" smtClean="0"/>
              <a:t>Safety monitoring</a:t>
            </a:r>
          </a:p>
          <a:p>
            <a:r>
              <a:rPr lang="en-US" dirty="0" smtClean="0"/>
              <a:t>Ordering for termination or investigation of misconduct</a:t>
            </a:r>
          </a:p>
          <a:p>
            <a:r>
              <a:rPr lang="en-US" dirty="0" smtClean="0"/>
              <a:t>Receiving complaints about misconduct</a:t>
            </a:r>
          </a:p>
          <a:p>
            <a:r>
              <a:rPr lang="en-US" dirty="0" smtClean="0"/>
              <a:t>Recommending criminal prosecution</a:t>
            </a:r>
          </a:p>
          <a:p>
            <a:r>
              <a:rPr lang="en-US" dirty="0" smtClean="0"/>
              <a:t>Periodic surveillance of adherence/ misconduct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Purpose of the proposal</a:t>
            </a:r>
            <a:br>
              <a:rPr lang="en-US" sz="4400" b="1" dirty="0" smtClean="0">
                <a:solidFill>
                  <a:srgbClr val="C00000"/>
                </a:solidFill>
              </a:rPr>
            </a:b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First </a:t>
            </a:r>
            <a:r>
              <a:rPr lang="en-US" sz="3200" dirty="0"/>
              <a:t>and most important stage </a:t>
            </a:r>
            <a:r>
              <a:rPr lang="en-US" sz="3200" dirty="0" smtClean="0"/>
              <a:t>of </a:t>
            </a:r>
            <a:r>
              <a:rPr lang="en-US" sz="3200" dirty="0" smtClean="0">
                <a:solidFill>
                  <a:srgbClr val="0070C0"/>
                </a:solidFill>
              </a:rPr>
              <a:t>documenting</a:t>
            </a:r>
            <a:r>
              <a:rPr lang="en-US" sz="3200" dirty="0" smtClean="0"/>
              <a:t> </a:t>
            </a:r>
            <a:r>
              <a:rPr lang="en-US" sz="3200" dirty="0"/>
              <a:t>any research study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/>
              <a:t> </a:t>
            </a:r>
            <a:r>
              <a:rPr lang="en-US" sz="3200" dirty="0">
                <a:solidFill>
                  <a:srgbClr val="0070C0"/>
                </a:solidFill>
              </a:rPr>
              <a:t>Blue print </a:t>
            </a:r>
            <a:r>
              <a:rPr lang="en-US" sz="3200" dirty="0"/>
              <a:t>for intended research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/>
              <a:t> </a:t>
            </a:r>
            <a:r>
              <a:rPr lang="en-US" sz="3200" dirty="0">
                <a:solidFill>
                  <a:srgbClr val="0070C0"/>
                </a:solidFill>
              </a:rPr>
              <a:t>Funding</a:t>
            </a:r>
            <a:r>
              <a:rPr lang="en-US" sz="3200" dirty="0"/>
              <a:t> requirements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/>
              <a:t> </a:t>
            </a:r>
            <a:r>
              <a:rPr lang="en-US" sz="3200" b="1" dirty="0">
                <a:solidFill>
                  <a:srgbClr val="FF0000"/>
                </a:solidFill>
              </a:rPr>
              <a:t>University degree- dissertation/thesis</a:t>
            </a:r>
          </a:p>
          <a:p>
            <a:pPr>
              <a:buFont typeface="Wingdings" pitchFamily="2" charset="2"/>
              <a:buChar char="ü"/>
            </a:pPr>
            <a:r>
              <a:rPr lang="en-US" sz="3200" dirty="0"/>
              <a:t> Academic research</a:t>
            </a:r>
          </a:p>
          <a:p>
            <a:pPr>
              <a:buNone/>
            </a:pP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Components of a Research Proposal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2133600"/>
            <a:ext cx="792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C00000"/>
                </a:solidFill>
              </a:rPr>
              <a:t>Title page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C00000"/>
                </a:solidFill>
              </a:rPr>
              <a:t>Summary/abstract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C00000"/>
                </a:solidFill>
              </a:rPr>
              <a:t>Introduction and Literature review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C00000"/>
                </a:solidFill>
              </a:rPr>
              <a:t>Justification of the research problem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C00000"/>
                </a:solidFill>
              </a:rPr>
              <a:t>Hypothesis/study questions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C00000"/>
                </a:solidFill>
              </a:rPr>
              <a:t>Objectives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0070C0"/>
                </a:solidFill>
              </a:rPr>
              <a:t>Research methodology </a:t>
            </a:r>
            <a:r>
              <a:rPr lang="en-US" sz="3200" b="1" dirty="0" smtClean="0">
                <a:solidFill>
                  <a:srgbClr val="7030A0"/>
                </a:solidFill>
              </a:rPr>
              <a:t>(Ethical issues)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C00000"/>
                </a:solidFill>
              </a:rPr>
              <a:t>Data analysis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Research methodology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2286000"/>
            <a:ext cx="7696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0070C0"/>
                </a:solidFill>
              </a:rPr>
              <a:t>Study </a:t>
            </a:r>
            <a:r>
              <a:rPr lang="en-US" sz="3200" b="1" dirty="0">
                <a:solidFill>
                  <a:srgbClr val="0070C0"/>
                </a:solidFill>
              </a:rPr>
              <a:t>design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Epidemiology studies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Descriptive study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Cohort study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Randomized clinical trial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dirty="0" smtClean="0"/>
              <a:t>Case: Control </a:t>
            </a:r>
            <a:r>
              <a:rPr lang="en-US" sz="3200" dirty="0"/>
              <a:t>study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Interventional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Study area and population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6002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/>
              <a:t>Describe </a:t>
            </a:r>
            <a:r>
              <a:rPr lang="en-US" sz="3200" dirty="0"/>
              <a:t>in details </a:t>
            </a:r>
            <a:r>
              <a:rPr lang="en-US" sz="3200" b="1" dirty="0">
                <a:solidFill>
                  <a:srgbClr val="FF0000"/>
                </a:solidFill>
              </a:rPr>
              <a:t>where</a:t>
            </a:r>
            <a:r>
              <a:rPr lang="en-US" sz="3200" dirty="0"/>
              <a:t> the study will be</a:t>
            </a:r>
          </a:p>
          <a:p>
            <a:r>
              <a:rPr lang="en-US" sz="3200" dirty="0"/>
              <a:t>conducted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Study area (s)</a:t>
            </a:r>
          </a:p>
          <a:p>
            <a:r>
              <a:rPr lang="en-US" sz="3200" dirty="0"/>
              <a:t> </a:t>
            </a:r>
            <a:endParaRPr lang="en-US" sz="3200" dirty="0" smtClean="0"/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Study </a:t>
            </a: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population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b="1" dirty="0">
                <a:solidFill>
                  <a:srgbClr val="FF0000"/>
                </a:solidFill>
              </a:rPr>
              <a:t>Inclusion</a:t>
            </a:r>
            <a:r>
              <a:rPr lang="en-US" sz="3200" dirty="0"/>
              <a:t> and </a:t>
            </a:r>
            <a:r>
              <a:rPr lang="en-US" sz="3200" b="1" dirty="0">
                <a:solidFill>
                  <a:srgbClr val="FF0000"/>
                </a:solidFill>
              </a:rPr>
              <a:t>exclusion</a:t>
            </a:r>
            <a:r>
              <a:rPr lang="en-US" sz="3200" dirty="0"/>
              <a:t> </a:t>
            </a:r>
            <a:r>
              <a:rPr lang="en-US" sz="3200" dirty="0" smtClean="0"/>
              <a:t>criteria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 </a:t>
            </a:r>
            <a:r>
              <a:rPr lang="en-US" sz="3200" b="1" dirty="0">
                <a:solidFill>
                  <a:srgbClr val="FF0000"/>
                </a:solidFill>
              </a:rPr>
              <a:t>Sample size </a:t>
            </a:r>
            <a:r>
              <a:rPr lang="en-US" sz="3200" dirty="0"/>
              <a:t>calculation according to the </a:t>
            </a:r>
            <a:r>
              <a:rPr lang="en-US" sz="3200" dirty="0" smtClean="0"/>
              <a:t>study design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Data collection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1905000"/>
            <a:ext cx="8153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Recruitment</a:t>
            </a:r>
            <a:r>
              <a:rPr lang="en-US" sz="3200" dirty="0" smtClean="0"/>
              <a:t> </a:t>
            </a:r>
            <a:r>
              <a:rPr lang="en-US" sz="3200" dirty="0"/>
              <a:t>procedures </a:t>
            </a:r>
            <a:r>
              <a:rPr lang="en-US" sz="3200" dirty="0" smtClean="0"/>
              <a:t>and 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consenting</a:t>
            </a:r>
          </a:p>
          <a:p>
            <a:endParaRPr lang="en-US" sz="3200" dirty="0"/>
          </a:p>
          <a:p>
            <a:pPr>
              <a:buFont typeface="Wingdings" pitchFamily="2" charset="2"/>
              <a:buChar char="q"/>
            </a:pPr>
            <a:r>
              <a:rPr lang="en-US" sz="3200" dirty="0"/>
              <a:t> Sampling techniques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Randomization process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Consecutive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/>
              <a:t>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Data collection cont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43000" y="1828800"/>
            <a:ext cx="7391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/>
              <a:t>Procedures</a:t>
            </a:r>
            <a:endParaRPr lang="en-US" sz="3200" dirty="0"/>
          </a:p>
          <a:p>
            <a:pPr>
              <a:buFont typeface="Wingdings" pitchFamily="2" charset="2"/>
              <a:buChar char="v"/>
            </a:pPr>
            <a:r>
              <a:rPr lang="en-US" sz="3200" dirty="0"/>
              <a:t> Study </a:t>
            </a:r>
            <a:r>
              <a:rPr lang="en-US" sz="3200" dirty="0" smtClean="0"/>
              <a:t>instrument</a:t>
            </a:r>
          </a:p>
          <a:p>
            <a:pPr lvl="2"/>
            <a:endParaRPr lang="en-US" sz="3200" dirty="0"/>
          </a:p>
          <a:p>
            <a:pPr lvl="2">
              <a:buFont typeface="Wingdings" pitchFamily="2" charset="2"/>
              <a:buChar char="Ø"/>
            </a:pPr>
            <a:r>
              <a:rPr lang="en-US" sz="3200" dirty="0"/>
              <a:t> Clinical procedures</a:t>
            </a:r>
          </a:p>
          <a:p>
            <a:pPr lvl="2">
              <a:buFont typeface="Wingdings" pitchFamily="2" charset="2"/>
              <a:buChar char="Ø"/>
            </a:pPr>
            <a:r>
              <a:rPr lang="en-US" sz="3200" dirty="0"/>
              <a:t> Laboratory- </a:t>
            </a:r>
            <a:r>
              <a:rPr lang="en-US" sz="3200" dirty="0" smtClean="0"/>
              <a:t>techniques</a:t>
            </a:r>
            <a:endParaRPr lang="en-US" sz="3200" dirty="0"/>
          </a:p>
          <a:p>
            <a:pPr lvl="2"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Questionnaires</a:t>
            </a:r>
          </a:p>
          <a:p>
            <a:endParaRPr lang="en-US" sz="3200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Trained research assistants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33400"/>
            <a:ext cx="6781800" cy="762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AT THE END OF THE PRESENTATION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371601"/>
            <a:ext cx="8382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DEFINE BIOETHICS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STATE THE ORIGINS OF RESEARCH ETHICS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QUOTE SOME PROBLEMS OF RESEARCH ETHICS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STATE WHY  ETHICS IS IMPORTANT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STATE ETHICAL PRINCIPLES OF RESEARCH WITH HUMANS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APPRECIATE THE PROPOSAL AS THE BASIS OF ETHICS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KENYATTA UNIVERSITY ETHICS REVIEW COMMITTEE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KNOW THE PROCESS OF SUBMITTING A PROPOSAL TO KUERC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EXPLAIN THE ELEMENTS OF REVIEW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DEFINE THE VULNERABLE GROUPS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Ethical consideration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19200" y="2133600"/>
            <a:ext cx="6781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/>
              <a:t>Who will give the ethical approval?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Who will give the research permit?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Written </a:t>
            </a:r>
            <a:r>
              <a:rPr lang="en-US" sz="3200" dirty="0"/>
              <a:t>consent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/>
              <a:t> </a:t>
            </a:r>
            <a:r>
              <a:rPr lang="en-US" sz="3200" dirty="0" smtClean="0"/>
              <a:t>Participant </a:t>
            </a:r>
            <a:r>
              <a:rPr lang="en-US" sz="3200" dirty="0"/>
              <a:t>information sheet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/>
              <a:t> Consent form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/>
              <a:t> Risks and benefits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/>
              <a:t> Incentives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/>
              <a:t> Signatures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/>
              <a:t> Information on who to contact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Time line/Work plan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2192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Lists </a:t>
            </a:r>
            <a:r>
              <a:rPr lang="en-US" sz="2800" dirty="0"/>
              <a:t>the major activities and stated time:</a:t>
            </a:r>
          </a:p>
          <a:p>
            <a:r>
              <a:rPr lang="en-US" sz="2800" dirty="0" smtClean="0"/>
              <a:t>			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	</a:t>
            </a:r>
            <a:endParaRPr lang="en-US" sz="2800" dirty="0"/>
          </a:p>
          <a:p>
            <a:r>
              <a:rPr lang="en-US" sz="2800" dirty="0" smtClean="0"/>
              <a:t>				 	 	</a:t>
            </a:r>
            <a:endParaRPr lang="en-US" sz="2800" dirty="0"/>
          </a:p>
          <a:p>
            <a:r>
              <a:rPr lang="en-US" sz="2800" dirty="0"/>
              <a:t> </a:t>
            </a:r>
          </a:p>
          <a:p>
            <a:r>
              <a:rPr lang="en-US" sz="2800" dirty="0"/>
              <a:t> </a:t>
            </a:r>
          </a:p>
          <a:p>
            <a:r>
              <a:rPr lang="en-US" sz="2800" dirty="0"/>
              <a:t> </a:t>
            </a:r>
          </a:p>
          <a:p>
            <a:r>
              <a:rPr lang="en-US" sz="2800" dirty="0"/>
              <a:t> </a:t>
            </a:r>
          </a:p>
          <a:p>
            <a:r>
              <a:rPr lang="en-US" sz="2800" dirty="0"/>
              <a:t> </a:t>
            </a:r>
          </a:p>
          <a:p>
            <a:r>
              <a:rPr lang="en-US" sz="2800" dirty="0"/>
              <a:t> </a:t>
            </a:r>
          </a:p>
          <a:p>
            <a:r>
              <a:rPr lang="en-US" sz="2800" dirty="0"/>
              <a:t> </a:t>
            </a:r>
          </a:p>
          <a:p>
            <a:r>
              <a:rPr lang="en-US" sz="2800" dirty="0"/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905000"/>
          <a:ext cx="7848601" cy="459463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10000"/>
                <a:gridCol w="990600"/>
                <a:gridCol w="990600"/>
                <a:gridCol w="1066800"/>
                <a:gridCol w="990601"/>
              </a:tblGrid>
              <a:tr h="47983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Activity</a:t>
                      </a:r>
                      <a:endParaRPr lang="en-US" sz="2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2400" dirty="0" smtClean="0"/>
                        <a:t>Time (years quarters)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804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QRT1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QRT2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QRT3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QRT4</a:t>
                      </a:r>
                      <a:endParaRPr lang="en-US" sz="2400" dirty="0"/>
                    </a:p>
                  </a:txBody>
                  <a:tcPr/>
                </a:tc>
              </a:tr>
              <a:tr h="398041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400" dirty="0" smtClean="0"/>
                        <a:t>Proposal writing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98041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Ethical clearance</a:t>
                      </a:r>
                      <a:endParaRPr lang="en-US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98041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400" dirty="0" smtClean="0"/>
                        <a:t>Recruitment of workers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98041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400" dirty="0" smtClean="0"/>
                        <a:t>Pretesting and training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98041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400" dirty="0" smtClean="0"/>
                        <a:t>Data collection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98041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400" dirty="0" smtClean="0"/>
                        <a:t>Data entry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98041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400" dirty="0" smtClean="0"/>
                        <a:t>Data analysis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98041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en-US" sz="2400" dirty="0" smtClean="0"/>
                        <a:t>Report writing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Budget</a:t>
            </a:r>
            <a:br>
              <a:rPr lang="en-US" sz="4400" b="1" dirty="0" smtClean="0">
                <a:solidFill>
                  <a:srgbClr val="C00000"/>
                </a:solidFill>
              </a:rPr>
            </a:b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981200"/>
            <a:ext cx="7772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/>
              <a:t>Should </a:t>
            </a:r>
            <a:r>
              <a:rPr lang="en-US" sz="3200" dirty="0"/>
              <a:t>be realistic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Justified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Costing should </a:t>
            </a:r>
            <a:r>
              <a:rPr lang="en-US" sz="3200" dirty="0" smtClean="0"/>
              <a:t>be verified</a:t>
            </a:r>
            <a:endParaRPr lang="en-US" sz="3200" dirty="0"/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Arrange budget under </a:t>
            </a:r>
            <a:r>
              <a:rPr lang="en-US" sz="3200" dirty="0" smtClean="0"/>
              <a:t>major categories</a:t>
            </a:r>
            <a:endParaRPr lang="en-US" sz="3200" dirty="0"/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Include contingency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Include institutional support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b="1" dirty="0">
                <a:solidFill>
                  <a:srgbClr val="0070C0"/>
                </a:solidFill>
              </a:rPr>
              <a:t>Include ethical clearance </a:t>
            </a:r>
            <a:r>
              <a:rPr lang="en-US" sz="3200" b="1" dirty="0" smtClean="0">
                <a:solidFill>
                  <a:srgbClr val="0070C0"/>
                </a:solidFill>
              </a:rPr>
              <a:t>fee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Appendices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1676400"/>
            <a:ext cx="7924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0070C0"/>
                </a:solidFill>
              </a:rPr>
              <a:t>Curriculum </a:t>
            </a:r>
            <a:r>
              <a:rPr lang="en-US" sz="3200" b="1" dirty="0">
                <a:solidFill>
                  <a:srgbClr val="0070C0"/>
                </a:solidFill>
              </a:rPr>
              <a:t>vitae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Study instruments/questionnaires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b="1" dirty="0">
                <a:solidFill>
                  <a:srgbClr val="00B0F0"/>
                </a:solidFill>
              </a:rPr>
              <a:t>Information sheet and consent form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Brochures to be distributed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Special procedures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dirty="0" smtClean="0"/>
              <a:t>Quality </a:t>
            </a:r>
            <a:r>
              <a:rPr lang="en-US" sz="3200" dirty="0"/>
              <a:t>assurance procedures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ROLE OF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KU-Ethics Review Committee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04800" y="381000"/>
            <a:ext cx="845820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3200" dirty="0" smtClean="0">
              <a:latin typeface="Rockwell" pitchFamily="18" charset="0"/>
              <a:ea typeface="Times New Roman" pitchFamily="18" charset="0"/>
              <a:cs typeface="Arial" pitchFamily="34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3200" dirty="0" smtClean="0">
                <a:solidFill>
                  <a:srgbClr val="C00000"/>
                </a:solidFill>
                <a:latin typeface="Rockwell" pitchFamily="18" charset="0"/>
                <a:ea typeface="Times New Roman" pitchFamily="18" charset="0"/>
                <a:cs typeface="Arial" pitchFamily="34" charset="0"/>
              </a:rPr>
              <a:t>R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eview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clear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 proposed research before its commencement. 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rovide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INDEPENDENT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, competent, and timely review of the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ethics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of proposed studies. </a:t>
            </a: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en-US" sz="3200" dirty="0" smtClean="0">
              <a:latin typeface="Rockwell" pitchFamily="18" charset="0"/>
              <a:ea typeface="Times New Roman" pitchFamily="18" charset="0"/>
              <a:cs typeface="Arial" pitchFamily="34" charset="0"/>
            </a:endParaRP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 Review the </a:t>
            </a:r>
            <a:r>
              <a:rPr lang="en-US" sz="3200" dirty="0" smtClean="0">
                <a:solidFill>
                  <a:srgbClr val="C00000"/>
                </a:solidFill>
                <a:latin typeface="Rockwell" pitchFamily="18" charset="0"/>
                <a:ea typeface="Times New Roman" pitchFamily="18" charset="0"/>
                <a:cs typeface="Arial" pitchFamily="34" charset="0"/>
              </a:rPr>
              <a:t>adequacy of the informed consent </a:t>
            </a: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document, particularly as to its description of the </a:t>
            </a:r>
            <a:r>
              <a:rPr lang="en-US" sz="3200" b="1" dirty="0" smtClean="0">
                <a:solidFill>
                  <a:srgbClr val="FF0000"/>
                </a:solidFill>
                <a:latin typeface="Rockwell" pitchFamily="18" charset="0"/>
                <a:ea typeface="Times New Roman" pitchFamily="18" charset="0"/>
                <a:cs typeface="Arial" pitchFamily="34" charset="0"/>
              </a:rPr>
              <a:t>risks </a:t>
            </a: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and </a:t>
            </a:r>
            <a:r>
              <a:rPr lang="en-US" sz="3200" b="1" dirty="0" smtClean="0">
                <a:solidFill>
                  <a:srgbClr val="FF0000"/>
                </a:solidFill>
                <a:latin typeface="Rockwell" pitchFamily="18" charset="0"/>
                <a:ea typeface="Times New Roman" pitchFamily="18" charset="0"/>
                <a:cs typeface="Arial" pitchFamily="34" charset="0"/>
              </a:rPr>
              <a:t>benefits</a:t>
            </a: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25562"/>
          </a:xfr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  <a:t>THE ROLE OF KU-ERC cont’d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524000"/>
            <a:ext cx="8001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Review </a:t>
            </a:r>
            <a:r>
              <a:rPr lang="en-US" sz="3200" dirty="0" smtClean="0">
                <a:solidFill>
                  <a:srgbClr val="C00000"/>
                </a:solidFill>
                <a:latin typeface="Rockwell" pitchFamily="18" charset="0"/>
                <a:ea typeface="Times New Roman" pitchFamily="18" charset="0"/>
                <a:cs typeface="Arial" pitchFamily="34" charset="0"/>
              </a:rPr>
              <a:t>prospective and continuing </a:t>
            </a: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research protocols 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endParaRPr lang="en-US" sz="3200" dirty="0" smtClean="0">
              <a:latin typeface="Rockwell" pitchFamily="18" charset="0"/>
              <a:ea typeface="Times New Roman" pitchFamily="18" charset="0"/>
              <a:cs typeface="Arial" pitchFamily="34" charset="0"/>
            </a:endParaRP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Evaluate reports for unanticipated </a:t>
            </a:r>
            <a:r>
              <a:rPr lang="en-US" sz="3200" dirty="0" smtClean="0">
                <a:solidFill>
                  <a:srgbClr val="C00000"/>
                </a:solidFill>
                <a:latin typeface="Rockwell" pitchFamily="18" charset="0"/>
                <a:ea typeface="Times New Roman" pitchFamily="18" charset="0"/>
                <a:cs typeface="Arial" pitchFamily="34" charset="0"/>
              </a:rPr>
              <a:t>problems</a:t>
            </a: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, possible </a:t>
            </a:r>
            <a:r>
              <a:rPr lang="en-US" sz="3200" dirty="0" smtClean="0">
                <a:solidFill>
                  <a:srgbClr val="C00000"/>
                </a:solidFill>
                <a:latin typeface="Rockwell" pitchFamily="18" charset="0"/>
                <a:ea typeface="Times New Roman" pitchFamily="18" charset="0"/>
                <a:cs typeface="Arial" pitchFamily="34" charset="0"/>
              </a:rPr>
              <a:t>non-compliance</a:t>
            </a: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endParaRPr lang="en-US" sz="3200" dirty="0" smtClean="0">
              <a:latin typeface="Rockwell" pitchFamily="18" charset="0"/>
              <a:ea typeface="Times New Roman" pitchFamily="18" charset="0"/>
              <a:cs typeface="Arial" pitchFamily="34" charset="0"/>
            </a:endParaRP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r>
              <a:rPr lang="en-US" sz="3200" dirty="0" smtClean="0">
                <a:solidFill>
                  <a:srgbClr val="C00000"/>
                </a:solidFill>
                <a:latin typeface="Rockwell" pitchFamily="18" charset="0"/>
                <a:ea typeface="Times New Roman" pitchFamily="18" charset="0"/>
                <a:cs typeface="Arial" pitchFamily="34" charset="0"/>
              </a:rPr>
              <a:t>Act in the interest </a:t>
            </a:r>
            <a:r>
              <a:rPr lang="en-US" sz="3200" dirty="0" smtClean="0">
                <a:latin typeface="Rockwell" pitchFamily="18" charset="0"/>
                <a:ea typeface="Times New Roman" pitchFamily="18" charset="0"/>
                <a:cs typeface="Arial" pitchFamily="34" charset="0"/>
              </a:rPr>
              <a:t>of potential research participants and concerned communities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COMPLIANCE WITH THE KU-ERC OPERATIONAL GUIDELINES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35480"/>
            <a:ext cx="8686800" cy="438912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3200" dirty="0" smtClean="0"/>
              <a:t>Ensures that the </a:t>
            </a:r>
            <a:r>
              <a:rPr lang="en-US" sz="3200" dirty="0" smtClean="0">
                <a:solidFill>
                  <a:srgbClr val="FF0000"/>
                </a:solidFill>
              </a:rPr>
              <a:t>dignity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FF0000"/>
                </a:solidFill>
              </a:rPr>
              <a:t>rights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FF0000"/>
                </a:solidFill>
              </a:rPr>
              <a:t>safety</a:t>
            </a:r>
            <a:r>
              <a:rPr lang="en-US" sz="3200" dirty="0" smtClean="0"/>
              <a:t> and </a:t>
            </a:r>
            <a:r>
              <a:rPr lang="en-US" sz="3200" dirty="0" smtClean="0">
                <a:solidFill>
                  <a:srgbClr val="FF0000"/>
                </a:solidFill>
              </a:rPr>
              <a:t>well-being</a:t>
            </a:r>
            <a:r>
              <a:rPr lang="en-US" sz="3200" dirty="0" smtClean="0"/>
              <a:t> of research participants are promoted 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The results of investigations are </a:t>
            </a:r>
            <a:r>
              <a:rPr lang="en-US" sz="3200" dirty="0" smtClean="0">
                <a:solidFill>
                  <a:srgbClr val="FF0000"/>
                </a:solidFill>
              </a:rPr>
              <a:t>CREDIBLE.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HOW IS </a:t>
            </a:r>
            <a:r>
              <a:rPr lang="en-US" sz="4000" b="1" dirty="0" smtClean="0">
                <a:solidFill>
                  <a:srgbClr val="FF0000"/>
                </a:solidFill>
              </a:rPr>
              <a:t>CREDIBLE</a:t>
            </a:r>
            <a:r>
              <a:rPr lang="en-US" sz="4000" dirty="0" smtClean="0"/>
              <a:t> RESULTS DISSEMINATED?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9460" name="Picture 4" descr="Picture pattec 0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8305800" cy="508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743200"/>
            <a:ext cx="8305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/>
              <a:t>To </a:t>
            </a:r>
            <a:r>
              <a:rPr lang="en-US" sz="3200" b="1" dirty="0" smtClean="0">
                <a:solidFill>
                  <a:srgbClr val="00B0F0"/>
                </a:solidFill>
              </a:rPr>
              <a:t>publish</a:t>
            </a:r>
            <a:r>
              <a:rPr lang="en-US" sz="3200" dirty="0" smtClean="0"/>
              <a:t> research results in a credible journal, 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To obtain a research </a:t>
            </a:r>
            <a:r>
              <a:rPr lang="en-US" sz="3200" b="1" dirty="0" smtClean="0">
                <a:solidFill>
                  <a:srgbClr val="00B0F0"/>
                </a:solidFill>
              </a:rPr>
              <a:t>permit</a:t>
            </a:r>
            <a:r>
              <a:rPr lang="en-US" sz="3200" dirty="0" smtClean="0"/>
              <a:t> from the </a:t>
            </a:r>
            <a:r>
              <a:rPr lang="en-US" sz="3200" dirty="0" smtClean="0">
                <a:latin typeface="Rockwell" pitchFamily="18" charset="0"/>
                <a:ea typeface="Times New Roman" pitchFamily="18" charset="0"/>
                <a:cs typeface="Tahoma" pitchFamily="34" charset="0"/>
              </a:rPr>
              <a:t>National Commission for Science, Technology and Innovation (NACOSTI), formerly NCST</a:t>
            </a:r>
            <a:endParaRPr lang="en-US" sz="3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28600" y="990600"/>
            <a:ext cx="768748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Approval of proposed study by an </a:t>
            </a:r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ERC is mandatory if you wish:</a:t>
            </a:r>
            <a:endParaRPr lang="en-US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1143000"/>
          </a:xfr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/>
              <a:t>SUBMITTING AN APPLICATION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1828800"/>
            <a:ext cx="838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3600" dirty="0" smtClean="0"/>
              <a:t> The </a:t>
            </a:r>
            <a:r>
              <a:rPr lang="en-US" sz="3600" dirty="0"/>
              <a:t>KU-ERC secretariat </a:t>
            </a:r>
            <a:r>
              <a:rPr lang="en-US" sz="3600" dirty="0" smtClean="0"/>
              <a:t>receives  </a:t>
            </a:r>
            <a:r>
              <a:rPr lang="en-US" sz="3600" dirty="0"/>
              <a:t>research proposals for ethical review from applicants through the </a:t>
            </a:r>
            <a:r>
              <a:rPr lang="en-US" sz="3600" b="1" dirty="0" smtClean="0">
                <a:solidFill>
                  <a:srgbClr val="C00000"/>
                </a:solidFill>
              </a:rPr>
              <a:t>Institute of Research Science and Technology</a:t>
            </a:r>
            <a:r>
              <a:rPr lang="en-US" sz="3600" dirty="0" smtClean="0"/>
              <a:t> </a:t>
            </a:r>
            <a:r>
              <a:rPr lang="en-US" sz="3600" dirty="0"/>
              <a:t>in the manner and format </a:t>
            </a:r>
            <a:r>
              <a:rPr lang="en-US" sz="3600" dirty="0" smtClean="0"/>
              <a:t>prescribed.</a:t>
            </a:r>
          </a:p>
          <a:p>
            <a:endParaRPr lang="en-US" sz="3600" dirty="0" smtClean="0"/>
          </a:p>
          <a:p>
            <a:pPr>
              <a:buBlip>
                <a:blip r:embed="rId2"/>
              </a:buBlip>
            </a:pPr>
            <a:r>
              <a:rPr lang="en-US" sz="3600" dirty="0" smtClean="0"/>
              <a:t> Application forms can be downloaded from the KU website </a:t>
            </a:r>
            <a:r>
              <a:rPr lang="en-US" sz="3600" b="1" dirty="0" smtClean="0">
                <a:solidFill>
                  <a:srgbClr val="00B0F0"/>
                </a:solidFill>
              </a:rPr>
              <a:t>www.ku.ac.ke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5943600" cy="1143000"/>
          </a:xfrm>
          <a:ln w="381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BIOETHICS?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2057400"/>
            <a:ext cx="8382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“The systematic study of the </a:t>
            </a:r>
            <a:r>
              <a:rPr lang="en-US" sz="2800" b="1" dirty="0" smtClean="0">
                <a:solidFill>
                  <a:srgbClr val="00B0F0"/>
                </a:solidFill>
              </a:rPr>
              <a:t>moral dimensions  in </a:t>
            </a:r>
            <a:r>
              <a:rPr lang="en-US" sz="2800" b="1" dirty="0" smtClean="0">
                <a:solidFill>
                  <a:srgbClr val="FFC000"/>
                </a:solidFill>
              </a:rPr>
              <a:t>life sciences and healthcare </a:t>
            </a:r>
            <a:r>
              <a:rPr lang="en-US" sz="2800" dirty="0" smtClean="0"/>
              <a:t>including</a:t>
            </a:r>
            <a:endParaRPr lang="en-US" sz="2800" b="1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C00000"/>
                </a:solidFill>
              </a:rPr>
              <a:t>moral vision</a:t>
            </a:r>
            <a:r>
              <a:rPr lang="en-US" sz="2800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accent5"/>
                </a:solidFill>
              </a:rPr>
              <a:t>decisions</a:t>
            </a:r>
            <a:r>
              <a:rPr lang="en-US" sz="2800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70C0"/>
                </a:solidFill>
              </a:rPr>
              <a:t>conduct and policies</a:t>
            </a:r>
            <a:r>
              <a:rPr lang="en-US" sz="2800" dirty="0" smtClean="0"/>
              <a:t> ,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/>
              <a:t>employing a variety of ethical methodologies in an inter-disciplinary setting”</a:t>
            </a:r>
          </a:p>
          <a:p>
            <a:endParaRPr lang="en-US" sz="2800" dirty="0" smtClean="0"/>
          </a:p>
          <a:p>
            <a:r>
              <a:rPr lang="en-US" sz="2400" dirty="0" smtClean="0"/>
              <a:t>(Daniel </a:t>
            </a:r>
            <a:r>
              <a:rPr lang="en-US" sz="2400" dirty="0" err="1" smtClean="0"/>
              <a:t>Collahan</a:t>
            </a:r>
            <a:r>
              <a:rPr lang="en-US" sz="2400" dirty="0" smtClean="0"/>
              <a:t> In “Bioethics as a Discipline” in the Hastings Center Studies, 1973)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</a:rPr>
              <a:t>REVIEW</a:t>
            </a:r>
            <a:br>
              <a:rPr lang="en-US" sz="4000" b="1" dirty="0">
                <a:solidFill>
                  <a:srgbClr val="C00000"/>
                </a:solidFill>
              </a:rPr>
            </a:b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1524001"/>
            <a:ext cx="845820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/>
              <a:t>All properly submitted applications </a:t>
            </a:r>
            <a:r>
              <a:rPr lang="en-US" sz="3600" dirty="0" smtClean="0"/>
              <a:t>are reviewed </a:t>
            </a:r>
            <a:r>
              <a:rPr lang="en-US" sz="3600" dirty="0"/>
              <a:t>in accordance with the procedure established by </a:t>
            </a:r>
            <a:r>
              <a:rPr lang="en-US" sz="3600" dirty="0" smtClean="0"/>
              <a:t>KU-ERC.</a:t>
            </a:r>
          </a:p>
          <a:p>
            <a:endParaRPr lang="en-US" sz="3600" dirty="0" smtClean="0"/>
          </a:p>
          <a:p>
            <a:pPr>
              <a:buFont typeface="Wingdings" pitchFamily="2" charset="2"/>
              <a:buChar char="Ø"/>
            </a:pPr>
            <a:r>
              <a:rPr lang="en-US" sz="3600" dirty="0" smtClean="0"/>
              <a:t>Academic proposals must be </a:t>
            </a:r>
            <a:r>
              <a:rPr lang="en-US" sz="3600" dirty="0" smtClean="0">
                <a:solidFill>
                  <a:srgbClr val="FF0000"/>
                </a:solidFill>
              </a:rPr>
              <a:t>approved</a:t>
            </a:r>
            <a:r>
              <a:rPr lang="en-US" sz="3600" dirty="0" smtClean="0"/>
              <a:t> by Graduate School</a:t>
            </a:r>
          </a:p>
          <a:p>
            <a:endParaRPr lang="en-US" sz="3600" dirty="0" smtClean="0"/>
          </a:p>
          <a:p>
            <a:pPr>
              <a:buFont typeface="Wingdings" pitchFamily="2" charset="2"/>
              <a:buChar char="Ø"/>
            </a:pPr>
            <a:r>
              <a:rPr lang="en-US" sz="3600" dirty="0" smtClean="0"/>
              <a:t>The KUERC meets every </a:t>
            </a:r>
            <a:r>
              <a:rPr lang="en-US" sz="3600" b="1" dirty="0" smtClean="0">
                <a:solidFill>
                  <a:srgbClr val="FF0000"/>
                </a:solidFill>
              </a:rPr>
              <a:t>2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nd</a:t>
            </a:r>
            <a:r>
              <a:rPr lang="en-US" sz="3600" b="1" dirty="0" smtClean="0">
                <a:solidFill>
                  <a:srgbClr val="FF0000"/>
                </a:solidFill>
              </a:rPr>
              <a:t> Tuesday </a:t>
            </a:r>
            <a:r>
              <a:rPr lang="en-US" sz="3600" dirty="0" smtClean="0"/>
              <a:t>of a month.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05800" cy="114300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</a:rPr>
              <a:t>ELEMENTS OF THE REVIEW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1318022"/>
            <a:ext cx="85344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Scientific design and conduct of the study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Recruitment of research participants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Care and protection of research participants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Protection of research participants’ confidentiality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Rockwell" pitchFamily="18" charset="0"/>
                <a:ea typeface="Times New Roman" pitchFamily="18" charset="0"/>
                <a:cs typeface="Arial" pitchFamily="34" charset="0"/>
              </a:rPr>
              <a:t>Informed consent process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Community considerations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</a:rPr>
              <a:t>Scientific design and conduct of the study 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 smtClean="0"/>
              <a:t>The appropriateness of the study design 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>
                <a:solidFill>
                  <a:srgbClr val="0070C0"/>
                </a:solidFill>
              </a:rPr>
              <a:t>The justification of predictable risks weighed against the anticipated benefits</a:t>
            </a:r>
          </a:p>
          <a:p>
            <a:pPr lvl="0"/>
            <a:endParaRPr lang="en-US" sz="2400" dirty="0" smtClean="0">
              <a:solidFill>
                <a:srgbClr val="FF0000"/>
              </a:solidFill>
            </a:endParaRPr>
          </a:p>
          <a:p>
            <a:pPr lvl="0"/>
            <a:r>
              <a:rPr lang="en-US" sz="2400" dirty="0" smtClean="0"/>
              <a:t>The justification for the use of controls.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The adequacy of the site, including staff and facilities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>
                <a:solidFill>
                  <a:srgbClr val="0070C0"/>
                </a:solidFill>
              </a:rPr>
              <a:t>The manner in which the results of the research will be disseminated. 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  <a:noFill/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</a:rPr>
              <a:t>Recruitment of research participants.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The characteristics of the research population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>
                <a:solidFill>
                  <a:srgbClr val="0070C0"/>
                </a:solidFill>
              </a:rPr>
              <a:t>The means by which initial contact and recruitment is to be conducted.</a:t>
            </a:r>
          </a:p>
          <a:p>
            <a:pPr lvl="0"/>
            <a:endParaRPr lang="en-US" dirty="0" smtClean="0">
              <a:solidFill>
                <a:srgbClr val="C00000"/>
              </a:solidFill>
            </a:endParaRPr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Inclusion</a:t>
            </a:r>
            <a:r>
              <a:rPr lang="en-US" dirty="0" smtClean="0"/>
              <a:t> criteria for research participants.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Exclusion</a:t>
            </a:r>
            <a:r>
              <a:rPr lang="en-US" dirty="0" smtClean="0">
                <a:solidFill>
                  <a:srgbClr val="00B0F0"/>
                </a:solidFill>
              </a:rPr>
              <a:t> criteria for research participants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noFill/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3200" b="1" i="1" dirty="0" smtClean="0">
                <a:solidFill>
                  <a:srgbClr val="C00000"/>
                </a:solidFill>
              </a:rPr>
              <a:t>Community considerations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562600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 sz="9600" dirty="0" smtClean="0"/>
              <a:t>Involvement of communities during designing the research. </a:t>
            </a:r>
          </a:p>
          <a:p>
            <a:pPr lvl="0">
              <a:buNone/>
            </a:pPr>
            <a:endParaRPr lang="en-US" sz="9600" dirty="0" smtClean="0"/>
          </a:p>
          <a:p>
            <a:pPr lvl="0"/>
            <a:r>
              <a:rPr lang="en-US" sz="9600" dirty="0" smtClean="0">
                <a:solidFill>
                  <a:srgbClr val="FF0000"/>
                </a:solidFill>
              </a:rPr>
              <a:t>Impact and relevance of the research on the local community.</a:t>
            </a:r>
          </a:p>
          <a:p>
            <a:pPr lvl="0"/>
            <a:endParaRPr lang="en-US" sz="9600" dirty="0" smtClean="0">
              <a:solidFill>
                <a:srgbClr val="FF0000"/>
              </a:solidFill>
            </a:endParaRPr>
          </a:p>
          <a:p>
            <a:pPr lvl="0"/>
            <a:r>
              <a:rPr lang="en-US" sz="9600" dirty="0" smtClean="0"/>
              <a:t>Influence of the community on the consent of individuals.</a:t>
            </a:r>
          </a:p>
          <a:p>
            <a:pPr lvl="0">
              <a:buNone/>
            </a:pPr>
            <a:endParaRPr lang="en-US" sz="9600" dirty="0" smtClean="0"/>
          </a:p>
          <a:p>
            <a:pPr lvl="0"/>
            <a:r>
              <a:rPr lang="en-US" sz="9600" dirty="0" smtClean="0">
                <a:solidFill>
                  <a:srgbClr val="0070C0"/>
                </a:solidFill>
              </a:rPr>
              <a:t>Community consultation during the course of the research.</a:t>
            </a:r>
          </a:p>
          <a:p>
            <a:pPr lvl="0">
              <a:buNone/>
            </a:pPr>
            <a:endParaRPr lang="en-US" sz="9600" dirty="0" smtClean="0">
              <a:solidFill>
                <a:srgbClr val="0070C0"/>
              </a:solidFill>
            </a:endParaRPr>
          </a:p>
          <a:p>
            <a:pPr lvl="0"/>
            <a:r>
              <a:rPr lang="en-US" sz="9600" dirty="0" smtClean="0"/>
              <a:t>Contribution of research to capacity building.</a:t>
            </a:r>
          </a:p>
          <a:p>
            <a:pPr lvl="0">
              <a:buNone/>
            </a:pPr>
            <a:endParaRPr lang="en-US" sz="9600" dirty="0" smtClean="0"/>
          </a:p>
          <a:p>
            <a:pPr lvl="0"/>
            <a:r>
              <a:rPr lang="en-US" sz="9600" dirty="0" smtClean="0">
                <a:solidFill>
                  <a:srgbClr val="FF0000"/>
                </a:solidFill>
              </a:rPr>
              <a:t>Availability and affordability of study products to the community .</a:t>
            </a:r>
          </a:p>
          <a:p>
            <a:pPr lvl="0">
              <a:buNone/>
            </a:pPr>
            <a:endParaRPr lang="en-US" sz="9600" dirty="0" smtClean="0">
              <a:solidFill>
                <a:srgbClr val="FF0000"/>
              </a:solidFill>
            </a:endParaRPr>
          </a:p>
          <a:p>
            <a:pPr lvl="0"/>
            <a:r>
              <a:rPr lang="en-US" sz="9600" dirty="0" smtClean="0"/>
              <a:t>Availability of research results to research participants and communities.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792162"/>
          </a:xfrm>
          <a:noFill/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</a:rPr>
              <a:t>Informed consent process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724400"/>
          </a:xfrm>
        </p:spPr>
        <p:txBody>
          <a:bodyPr>
            <a:noAutofit/>
          </a:bodyPr>
          <a:lstStyle/>
          <a:p>
            <a:pPr lvl="0"/>
            <a:r>
              <a:rPr lang="en-US" sz="2800" dirty="0" smtClean="0"/>
              <a:t>Description of the process for obtaining informed consent (especially for </a:t>
            </a:r>
            <a:r>
              <a:rPr lang="en-US" sz="2800" b="1" dirty="0" smtClean="0">
                <a:solidFill>
                  <a:srgbClr val="FF0000"/>
                </a:solidFill>
              </a:rPr>
              <a:t>Vulnerable groups</a:t>
            </a:r>
            <a:r>
              <a:rPr lang="en-US" sz="2800" dirty="0" smtClean="0"/>
              <a:t>)</a:t>
            </a:r>
          </a:p>
          <a:p>
            <a:pPr lvl="0"/>
            <a:r>
              <a:rPr lang="en-US" sz="2800" dirty="0" smtClean="0">
                <a:solidFill>
                  <a:srgbClr val="00B0F0"/>
                </a:solidFill>
              </a:rPr>
              <a:t>The adequacy, completeness, and understandability of written and oral information.</a:t>
            </a:r>
          </a:p>
          <a:p>
            <a:pPr lvl="0"/>
            <a:r>
              <a:rPr lang="en-US" sz="2800" dirty="0" smtClean="0"/>
              <a:t>Justification to include individuals </a:t>
            </a:r>
            <a:r>
              <a:rPr lang="en-US" sz="2800" b="1" dirty="0" smtClean="0">
                <a:solidFill>
                  <a:srgbClr val="FF0000"/>
                </a:solidFill>
              </a:rPr>
              <a:t>who cannot consent.</a:t>
            </a:r>
          </a:p>
          <a:p>
            <a:pPr lvl="0"/>
            <a:r>
              <a:rPr lang="en-US" sz="2800" dirty="0" smtClean="0">
                <a:solidFill>
                  <a:srgbClr val="FF0000"/>
                </a:solidFill>
              </a:rPr>
              <a:t>Assurance that research participants rights, safety, and well-being are safeguarded.</a:t>
            </a:r>
          </a:p>
          <a:p>
            <a:pPr lvl="0"/>
            <a:r>
              <a:rPr lang="en-US" sz="2800" dirty="0" smtClean="0"/>
              <a:t>The provisions made for dealing with queries and complaints.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Who are Vulnerable?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000" dirty="0" smtClean="0"/>
              <a:t>Such groups are:</a:t>
            </a:r>
          </a:p>
          <a:p>
            <a:pPr lvl="1"/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Children,</a:t>
            </a:r>
          </a:p>
          <a:p>
            <a:pPr lvl="1"/>
            <a:r>
              <a:rPr lang="en-US" sz="4000" dirty="0" smtClean="0"/>
              <a:t> Malnourished people,</a:t>
            </a:r>
          </a:p>
          <a:p>
            <a:pPr lvl="1"/>
            <a:r>
              <a:rPr lang="en-US" sz="4000" dirty="0" smtClean="0"/>
              <a:t> Pregnant women,</a:t>
            </a:r>
          </a:p>
          <a:p>
            <a:pPr lvl="1"/>
            <a:r>
              <a:rPr lang="en-US" sz="4000" dirty="0" smtClean="0"/>
              <a:t> Elderly people,</a:t>
            </a:r>
          </a:p>
          <a:p>
            <a:pPr lvl="1"/>
            <a:r>
              <a:rPr lang="en-US" sz="4000" dirty="0" smtClean="0"/>
              <a:t> Immune-compromised people,</a:t>
            </a:r>
          </a:p>
          <a:p>
            <a:pPr lvl="1"/>
            <a:r>
              <a:rPr lang="en-US" sz="4000" dirty="0" smtClean="0"/>
              <a:t> People who have undergone adverse emotional</a:t>
            </a:r>
          </a:p>
          <a:p>
            <a:pPr lvl="1">
              <a:buNone/>
            </a:pPr>
            <a:r>
              <a:rPr lang="en-US" sz="4000" dirty="0" smtClean="0"/>
              <a:t>		/traumatic events,</a:t>
            </a:r>
          </a:p>
          <a:p>
            <a:pPr lvl="1"/>
            <a:r>
              <a:rPr lang="en-US" sz="4000" dirty="0" smtClean="0"/>
              <a:t> Drug addicts,</a:t>
            </a:r>
          </a:p>
          <a:p>
            <a:pPr lvl="1"/>
            <a:r>
              <a:rPr lang="en-US" sz="4000" dirty="0" smtClean="0"/>
              <a:t> Homeless people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AMJKXI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19645265">
            <a:off x="2734519" y="4571256"/>
            <a:ext cx="881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ERC</a:t>
            </a:r>
            <a:endParaRPr lang="en-US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33400"/>
            <a:ext cx="6781800" cy="762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SUMMARY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371601"/>
            <a:ext cx="8382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TRANSFORMATIONAL RESEARCH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IS BIOETHICS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ORIGINS OF RESEARCH ETHICS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PROBLEMS OF RESEARCH ETHICS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WHY  ETHICS IS IMPORTANT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ETHICAL PRINCIPLES OF RESEARCH WITH HUMANS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PROPOSAL AS THE BASIS OF ETHICS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KENYATTA UNIVERSITY ETHICS REVIEW COMMITTEE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SUBMITTING A PROPOSAL TO KUERC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ELEMENTS OF REVIEW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VULNERABLE GROUPS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400" y="3429000"/>
            <a:ext cx="64770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i="1" dirty="0" smtClean="0">
                <a:solidFill>
                  <a:srgbClr val="FF0000"/>
                </a:solidFill>
              </a:rPr>
              <a:t>Thanks</a:t>
            </a:r>
            <a:endParaRPr kumimoji="0" lang="en-US" sz="4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33400"/>
            <a:ext cx="6553200" cy="838200"/>
          </a:xfrm>
          <a:ln w="381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en-US" sz="4000" b="1" dirty="0" smtClean="0"/>
              <a:t>EARLY DEBATES ON BIOETHICS</a:t>
            </a:r>
            <a:endParaRPr lang="en-US" sz="4000" b="1" dirty="0"/>
          </a:p>
        </p:txBody>
      </p:sp>
      <p:sp>
        <p:nvSpPr>
          <p:cNvPr id="3" name="Rectangle 2"/>
          <p:cNvSpPr/>
          <p:nvPr/>
        </p:nvSpPr>
        <p:spPr>
          <a:xfrm>
            <a:off x="457200" y="1348800"/>
            <a:ext cx="8229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“The debate on </a:t>
            </a:r>
            <a:r>
              <a:rPr lang="en-US" sz="3200" dirty="0" smtClean="0">
                <a:solidFill>
                  <a:srgbClr val="C00000"/>
                </a:solidFill>
              </a:rPr>
              <a:t>moral virtues </a:t>
            </a:r>
            <a:r>
              <a:rPr lang="en-US" sz="3200" dirty="0" smtClean="0"/>
              <a:t>and </a:t>
            </a:r>
            <a:r>
              <a:rPr lang="en-US" sz="3200" dirty="0" smtClean="0">
                <a:solidFill>
                  <a:srgbClr val="C00000"/>
                </a:solidFill>
              </a:rPr>
              <a:t>obligations</a:t>
            </a:r>
            <a:r>
              <a:rPr lang="en-US" sz="3200" dirty="0" smtClean="0"/>
              <a:t> and </a:t>
            </a:r>
            <a:r>
              <a:rPr lang="en-US" sz="3200" dirty="0" smtClean="0">
                <a:solidFill>
                  <a:srgbClr val="C00000"/>
                </a:solidFill>
              </a:rPr>
              <a:t>ethical dilemmas </a:t>
            </a:r>
            <a:r>
              <a:rPr lang="en-US" sz="3200" dirty="0" smtClean="0"/>
              <a:t>and choices in healthcare e.g. </a:t>
            </a:r>
          </a:p>
          <a:p>
            <a:pPr lvl="5">
              <a:buFont typeface="Wingdings" pitchFamily="2" charset="2"/>
              <a:buChar char="ü"/>
            </a:pPr>
            <a:r>
              <a:rPr lang="en-US" sz="3200" dirty="0" smtClean="0"/>
              <a:t>abortion, </a:t>
            </a:r>
          </a:p>
          <a:p>
            <a:pPr lvl="5">
              <a:buFont typeface="Wingdings" pitchFamily="2" charset="2"/>
              <a:buChar char="ü"/>
            </a:pPr>
            <a:r>
              <a:rPr lang="en-US" sz="3200" dirty="0" smtClean="0"/>
              <a:t>mutilation of the body, </a:t>
            </a:r>
          </a:p>
          <a:p>
            <a:pPr lvl="5">
              <a:buFont typeface="Wingdings" pitchFamily="2" charset="2"/>
              <a:buChar char="ü"/>
            </a:pPr>
            <a:r>
              <a:rPr lang="en-US" sz="3200" dirty="0" smtClean="0"/>
              <a:t>life prolonging treatment, </a:t>
            </a:r>
          </a:p>
          <a:p>
            <a:pPr lvl="5">
              <a:buFont typeface="Wingdings" pitchFamily="2" charset="2"/>
              <a:buChar char="ü"/>
            </a:pPr>
            <a:r>
              <a:rPr lang="en-US" sz="3200" dirty="0" smtClean="0"/>
              <a:t>cloning, </a:t>
            </a:r>
          </a:p>
          <a:p>
            <a:pPr lvl="5">
              <a:buFont typeface="Wingdings" pitchFamily="2" charset="2"/>
              <a:buChar char="ü"/>
            </a:pPr>
            <a:r>
              <a:rPr lang="en-US" sz="3200" dirty="0" smtClean="0"/>
              <a:t>consent </a:t>
            </a:r>
          </a:p>
          <a:p>
            <a:pPr lvl="5">
              <a:buFont typeface="Wingdings" pitchFamily="2" charset="2"/>
              <a:buChar char="ü"/>
            </a:pPr>
            <a:r>
              <a:rPr lang="en-US" sz="3200" dirty="0" smtClean="0"/>
              <a:t>etc; 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have disturbed physicians, theologians, philosophers ,etc. for many years.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6019800" cy="972312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EVOLUTION OF BIOETHICS</a:t>
            </a:r>
            <a:endParaRPr lang="en-US" sz="4000" b="1" dirty="0"/>
          </a:p>
        </p:txBody>
      </p:sp>
      <p:sp>
        <p:nvSpPr>
          <p:cNvPr id="3" name="Rectangle 2"/>
          <p:cNvSpPr/>
          <p:nvPr/>
        </p:nvSpPr>
        <p:spPr>
          <a:xfrm>
            <a:off x="304800" y="2274838"/>
            <a:ext cx="86106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Contemporary discipline of bioethics began to emerge in 1960’s involving more actors such as </a:t>
            </a:r>
            <a:r>
              <a:rPr lang="en-US" sz="3600" b="1" dirty="0" smtClean="0">
                <a:solidFill>
                  <a:srgbClr val="C00000"/>
                </a:solidFill>
              </a:rPr>
              <a:t>natural scientists</a:t>
            </a:r>
            <a:r>
              <a:rPr lang="en-US" sz="3600" dirty="0" smtClean="0"/>
              <a:t>, </a:t>
            </a:r>
            <a:r>
              <a:rPr lang="en-US" sz="3600" b="1" dirty="0" smtClean="0">
                <a:solidFill>
                  <a:srgbClr val="00B0F0"/>
                </a:solidFill>
              </a:rPr>
              <a:t>legal scholars, </a:t>
            </a:r>
            <a:r>
              <a:rPr lang="en-US" sz="3600" b="1" dirty="0" err="1" smtClean="0">
                <a:solidFill>
                  <a:srgbClr val="FFC000"/>
                </a:solidFill>
              </a:rPr>
              <a:t>behavioural</a:t>
            </a:r>
            <a:r>
              <a:rPr lang="en-US" sz="3600" b="1" dirty="0" smtClean="0">
                <a:solidFill>
                  <a:srgbClr val="FFC000"/>
                </a:solidFill>
              </a:rPr>
              <a:t> scientists</a:t>
            </a:r>
            <a:r>
              <a:rPr lang="en-US" sz="3600" b="1" dirty="0" smtClean="0">
                <a:solidFill>
                  <a:srgbClr val="00B0F0"/>
                </a:solidFill>
              </a:rPr>
              <a:t>,</a:t>
            </a:r>
            <a:r>
              <a:rPr lang="en-US" sz="3600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policy makers, etc </a:t>
            </a:r>
            <a:r>
              <a:rPr lang="en-US" sz="3600" dirty="0" smtClean="0"/>
              <a:t>in addition to </a:t>
            </a:r>
            <a:r>
              <a:rPr lang="en-US" sz="3200" b="1" dirty="0" smtClean="0"/>
              <a:t>health professionals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05800" cy="1143000"/>
          </a:xfrm>
          <a:noFill/>
          <a:ln>
            <a:solidFill>
              <a:srgbClr val="C0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WHAT IS BIOMEDICAL RESEARCH?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143000"/>
            <a:ext cx="8305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 smtClean="0"/>
          </a:p>
          <a:p>
            <a:endParaRPr lang="en-US" sz="3600" b="1" dirty="0" smtClean="0"/>
          </a:p>
          <a:p>
            <a:r>
              <a:rPr lang="en-US" sz="3600" b="1" dirty="0" smtClean="0"/>
              <a:t>Includes:</a:t>
            </a:r>
          </a:p>
          <a:p>
            <a:r>
              <a:rPr lang="en-US" sz="3600" dirty="0" smtClean="0"/>
              <a:t>Clinical, Pharmaceuticals, Medical devices, Medical radiation and imaging, Surgical procedures, Biological samples, </a:t>
            </a:r>
          </a:p>
          <a:p>
            <a:endParaRPr lang="en-US" sz="3600" dirty="0" smtClean="0"/>
          </a:p>
          <a:p>
            <a:r>
              <a:rPr lang="en-US" sz="3600" dirty="0" smtClean="0"/>
              <a:t>Medical records,, Epidemiological, Social, Psychological and </a:t>
            </a:r>
            <a:r>
              <a:rPr lang="en-US" sz="3600" dirty="0" err="1" smtClean="0"/>
              <a:t>Behavioural</a:t>
            </a:r>
            <a:r>
              <a:rPr lang="en-US" sz="3600" dirty="0" smtClean="0"/>
              <a:t> investigations.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dirty="0" smtClean="0"/>
              <a:t>ORIGINS OF HUMAN SUBJECT</a:t>
            </a:r>
            <a:br>
              <a:rPr lang="en-US" sz="3600" dirty="0" smtClean="0"/>
            </a:br>
            <a:r>
              <a:rPr lang="en-US" sz="3600" dirty="0" smtClean="0"/>
              <a:t>RESEARCH ETHICS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WILLIAM BEAUMONT (1833)</a:t>
            </a:r>
          </a:p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Oldest </a:t>
            </a:r>
            <a:r>
              <a:rPr lang="en-US" dirty="0" smtClean="0"/>
              <a:t>American document dealing with research ethics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00B0F0"/>
                </a:solidFill>
              </a:rPr>
              <a:t>Experimentation</a:t>
            </a:r>
            <a:r>
              <a:rPr lang="en-US" dirty="0" smtClean="0"/>
              <a:t> is needed 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Investigator must be </a:t>
            </a:r>
            <a:r>
              <a:rPr lang="en-US" dirty="0" smtClean="0">
                <a:solidFill>
                  <a:srgbClr val="FF0000"/>
                </a:solidFill>
              </a:rPr>
              <a:t>responsible</a:t>
            </a:r>
            <a:r>
              <a:rPr lang="en-US" dirty="0" smtClean="0"/>
              <a:t>; </a:t>
            </a:r>
          </a:p>
          <a:p>
            <a:pPr lvl="1">
              <a:buBlip>
                <a:blip r:embed="rId2"/>
              </a:buBlip>
            </a:pPr>
            <a:r>
              <a:rPr lang="en-US" b="1" dirty="0" smtClean="0">
                <a:solidFill>
                  <a:srgbClr val="0070C0"/>
                </a:solidFill>
              </a:rPr>
              <a:t>Voluntary consent </a:t>
            </a:r>
            <a:r>
              <a:rPr lang="en-US" dirty="0" smtClean="0"/>
              <a:t>is necessary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Discontinuation </a:t>
            </a:r>
            <a:r>
              <a:rPr lang="en-US" dirty="0" smtClean="0"/>
              <a:t>of experiment when it causes </a:t>
            </a:r>
            <a:r>
              <a:rPr lang="en-US" b="1" dirty="0" smtClean="0">
                <a:solidFill>
                  <a:srgbClr val="0070C0"/>
                </a:solidFill>
              </a:rPr>
              <a:t>distress </a:t>
            </a:r>
            <a:r>
              <a:rPr lang="en-US" dirty="0" smtClean="0"/>
              <a:t>to the subject or the participant </a:t>
            </a:r>
            <a:r>
              <a:rPr lang="en-US" b="1" dirty="0" smtClean="0">
                <a:solidFill>
                  <a:srgbClr val="0070C0"/>
                </a:solidFill>
              </a:rPr>
              <a:t>objects</a:t>
            </a:r>
            <a:r>
              <a:rPr lang="en-US" dirty="0" smtClean="0"/>
              <a:t> or becomes </a:t>
            </a:r>
            <a:r>
              <a:rPr lang="en-US" b="1" dirty="0" smtClean="0">
                <a:solidFill>
                  <a:srgbClr val="0070C0"/>
                </a:solidFill>
              </a:rPr>
              <a:t>dissatisfied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dirty="0" smtClean="0"/>
              <a:t>PROBLEMS WITH HUMAN</a:t>
            </a:r>
            <a:br>
              <a:rPr lang="en-US" sz="3600" dirty="0" smtClean="0"/>
            </a:br>
            <a:r>
              <a:rPr lang="en-US" sz="3600" dirty="0" smtClean="0"/>
              <a:t>SUBJECT EXPERIMENTATION: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1.	</a:t>
            </a:r>
            <a:r>
              <a:rPr lang="en-US" sz="3400" b="1" dirty="0" smtClean="0">
                <a:solidFill>
                  <a:srgbClr val="C00000"/>
                </a:solidFill>
              </a:rPr>
              <a:t> 1900</a:t>
            </a:r>
            <a:r>
              <a:rPr lang="en-US" sz="3400" dirty="0" smtClean="0"/>
              <a:t> - </a:t>
            </a:r>
            <a:r>
              <a:rPr lang="en-US" sz="3200" dirty="0" smtClean="0"/>
              <a:t>Dr. </a:t>
            </a:r>
            <a:r>
              <a:rPr lang="en-US" sz="3200" dirty="0" err="1" smtClean="0"/>
              <a:t>Neisser</a:t>
            </a:r>
            <a:r>
              <a:rPr lang="en-US" sz="3200" dirty="0" smtClean="0"/>
              <a:t> studied immunization of </a:t>
            </a:r>
            <a:r>
              <a:rPr lang="en-US" sz="3200" b="1" dirty="0" smtClean="0">
                <a:solidFill>
                  <a:srgbClr val="FF0000"/>
                </a:solidFill>
              </a:rPr>
              <a:t>healthy persons</a:t>
            </a:r>
          </a:p>
          <a:p>
            <a:pPr lvl="1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	against syphilis</a:t>
            </a:r>
            <a:r>
              <a:rPr lang="en-US" sz="3200" dirty="0" smtClean="0"/>
              <a:t> by </a:t>
            </a:r>
          </a:p>
          <a:p>
            <a:pPr lvl="3">
              <a:buFont typeface="Wingdings" pitchFamily="2" charset="2"/>
              <a:buChar char="v"/>
            </a:pPr>
            <a:r>
              <a:rPr lang="en-US" sz="3200" b="1" dirty="0" smtClean="0">
                <a:solidFill>
                  <a:srgbClr val="0070C0"/>
                </a:solidFill>
              </a:rPr>
              <a:t>inoculating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them with </a:t>
            </a:r>
            <a:r>
              <a:rPr lang="en-US" sz="3200" b="1" dirty="0" smtClean="0">
                <a:solidFill>
                  <a:srgbClr val="FF0000"/>
                </a:solidFill>
              </a:rPr>
              <a:t>serum </a:t>
            </a:r>
            <a:r>
              <a:rPr lang="en-US" sz="3200" dirty="0" smtClean="0"/>
              <a:t>from </a:t>
            </a:r>
            <a:r>
              <a:rPr lang="en-US" sz="3200" b="1" dirty="0" smtClean="0">
                <a:solidFill>
                  <a:srgbClr val="FF0000"/>
                </a:solidFill>
              </a:rPr>
              <a:t>syphilitic patients</a:t>
            </a:r>
            <a:r>
              <a:rPr lang="en-US" sz="3200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sz="3200" dirty="0" smtClean="0"/>
          </a:p>
          <a:p>
            <a:pPr lvl="1">
              <a:buFont typeface="Wingdings" pitchFamily="2" charset="2"/>
              <a:buChar char="Ø"/>
            </a:pPr>
            <a:r>
              <a:rPr lang="en-US" sz="3200" dirty="0" smtClean="0"/>
              <a:t> 3 prostitutes inoculated; </a:t>
            </a:r>
            <a:r>
              <a:rPr lang="en-US" sz="3200" b="1" dirty="0" smtClean="0">
                <a:solidFill>
                  <a:srgbClr val="7030A0"/>
                </a:solidFill>
              </a:rPr>
              <a:t>all contracted syphilis</a:t>
            </a:r>
            <a:r>
              <a:rPr lang="en-US" sz="3200" dirty="0" smtClean="0"/>
              <a:t>.</a:t>
            </a:r>
          </a:p>
          <a:p>
            <a:pPr lvl="1">
              <a:buNone/>
            </a:pPr>
            <a:endParaRPr lang="en-US" sz="3200" dirty="0" smtClean="0"/>
          </a:p>
          <a:p>
            <a:pPr lvl="1">
              <a:buFont typeface="Wingdings" pitchFamily="2" charset="2"/>
              <a:buChar char="Ø"/>
            </a:pP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No consent </a:t>
            </a:r>
            <a:r>
              <a:rPr lang="en-US" sz="3200" dirty="0" smtClean="0"/>
              <a:t>obtained.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2.	</a:t>
            </a:r>
            <a:r>
              <a:rPr lang="en-US" sz="2900" b="1" dirty="0" smtClean="0">
                <a:solidFill>
                  <a:srgbClr val="C00000"/>
                </a:solidFill>
              </a:rPr>
              <a:t>Reich Health Council</a:t>
            </a:r>
            <a:r>
              <a:rPr lang="en-US" sz="2900" dirty="0" smtClean="0">
                <a:solidFill>
                  <a:srgbClr val="C00000"/>
                </a:solidFill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en-US" sz="2900" b="1" dirty="0" smtClean="0">
                <a:solidFill>
                  <a:srgbClr val="FF0000"/>
                </a:solidFill>
              </a:rPr>
              <a:t> Tuberculosis vaccination, </a:t>
            </a:r>
            <a:r>
              <a:rPr lang="en-US" sz="2900" dirty="0" smtClean="0"/>
              <a:t>75 children </a:t>
            </a:r>
            <a:r>
              <a:rPr lang="en-US" sz="2900" b="1" dirty="0" smtClean="0">
                <a:solidFill>
                  <a:srgbClr val="FF0000"/>
                </a:solidFill>
              </a:rPr>
              <a:t>died</a:t>
            </a:r>
            <a:r>
              <a:rPr lang="en-US" sz="2900" dirty="0" smtClean="0"/>
              <a:t> during experiments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marL="514350" indent="-514350">
              <a:buAutoNum type="arabicPeriod" startAt="3"/>
            </a:pPr>
            <a:r>
              <a:rPr lang="en-US" sz="2900" b="1" dirty="0" smtClean="0">
                <a:solidFill>
                  <a:srgbClr val="C00000"/>
                </a:solidFill>
              </a:rPr>
              <a:t>Puerto Rico</a:t>
            </a:r>
            <a:r>
              <a:rPr lang="en-US" sz="2900" dirty="0" smtClean="0">
                <a:solidFill>
                  <a:srgbClr val="C00000"/>
                </a:solidFill>
              </a:rPr>
              <a:t>: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900" b="1" dirty="0" smtClean="0">
                <a:solidFill>
                  <a:srgbClr val="0070C0"/>
                </a:solidFill>
              </a:rPr>
              <a:t>Contraceptive research </a:t>
            </a:r>
            <a:r>
              <a:rPr lang="en-US" sz="2900" dirty="0" smtClean="0"/>
              <a:t>on </a:t>
            </a:r>
            <a:r>
              <a:rPr lang="en-US" sz="2900" b="1" dirty="0" smtClean="0"/>
              <a:t>POOR WOMEN </a:t>
            </a:r>
            <a:r>
              <a:rPr lang="en-US" sz="2900" b="1" dirty="0" smtClean="0">
                <a:solidFill>
                  <a:srgbClr val="0070C0"/>
                </a:solidFill>
              </a:rPr>
              <a:t>without their knowledge </a:t>
            </a:r>
            <a:r>
              <a:rPr lang="en-US" sz="2900" dirty="0" smtClean="0"/>
              <a:t>or </a:t>
            </a:r>
            <a:r>
              <a:rPr lang="en-US" sz="2900" b="1" dirty="0" smtClean="0">
                <a:solidFill>
                  <a:srgbClr val="FF0000"/>
                </a:solidFill>
              </a:rPr>
              <a:t>consent</a:t>
            </a:r>
            <a:endParaRPr lang="en-US" sz="2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573</TotalTime>
  <Words>1657</Words>
  <Application>Microsoft Office PowerPoint</Application>
  <PresentationFormat>On-screen Show (4:3)</PresentationFormat>
  <Paragraphs>390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Flow</vt:lpstr>
      <vt:lpstr>Ethical Review Requirements in Research Involving Humans (BIOETHICS)</vt:lpstr>
      <vt:lpstr>             In antiquity ……</vt:lpstr>
      <vt:lpstr>AT THE END OF THE PRESENTATION</vt:lpstr>
      <vt:lpstr>WHAT IS BIOETHICS? </vt:lpstr>
      <vt:lpstr>EARLY DEBATES ON BIOETHICS</vt:lpstr>
      <vt:lpstr>EVOLUTION OF BIOETHICS</vt:lpstr>
      <vt:lpstr>WHAT IS BIOMEDICAL RESEARCH?</vt:lpstr>
      <vt:lpstr>ORIGINS OF HUMAN SUBJECT RESEARCH ETHICS</vt:lpstr>
      <vt:lpstr>PROBLEMS WITH HUMAN SUBJECT EXPERIMENTATION:</vt:lpstr>
      <vt:lpstr>PROBLEMS WITH HUMAN SUBJECT EXPERIMENTATION:</vt:lpstr>
      <vt:lpstr>Tuskegee Study</vt:lpstr>
      <vt:lpstr>PROBLEMS WITH HUMAN SUBJECT EXPERIMENTATION:</vt:lpstr>
      <vt:lpstr>POST WAR RESPONSE “The Case Against the Nazi Physicians”</vt:lpstr>
      <vt:lpstr>WHY IS ETHICS IMPORTANT IN RESEARCH?</vt:lpstr>
      <vt:lpstr>ETHICAL PRINCIPLES OF RESEARCH WITH HUMANS</vt:lpstr>
      <vt:lpstr>RESPECT</vt:lpstr>
      <vt:lpstr>BENEFICENCE</vt:lpstr>
      <vt:lpstr>DISTRIBUTIVE JUSTICE</vt:lpstr>
      <vt:lpstr>UNESCO DECLARATION</vt:lpstr>
      <vt:lpstr>Slide 20</vt:lpstr>
      <vt:lpstr>Ethics in Research</vt:lpstr>
      <vt:lpstr>Roles of local  ERC/IRB</vt:lpstr>
      <vt:lpstr>Roles of Statutory bodies</vt:lpstr>
      <vt:lpstr>Purpose of the proposal </vt:lpstr>
      <vt:lpstr>Components of a Research Proposal</vt:lpstr>
      <vt:lpstr>Research methodology </vt:lpstr>
      <vt:lpstr>Study area and population </vt:lpstr>
      <vt:lpstr>Data collection </vt:lpstr>
      <vt:lpstr>Data collection cont. </vt:lpstr>
      <vt:lpstr>Ethical consideration</vt:lpstr>
      <vt:lpstr>Time line/Work plan </vt:lpstr>
      <vt:lpstr>Budget </vt:lpstr>
      <vt:lpstr>Appendices </vt:lpstr>
      <vt:lpstr>    THE ROLE OF KU-Ethics Review Committee</vt:lpstr>
      <vt:lpstr> THE ROLE OF KU-ERC cont’d </vt:lpstr>
      <vt:lpstr>COMPLIANCE WITH THE KU-ERC OPERATIONAL GUIDELINES</vt:lpstr>
      <vt:lpstr>HOW IS CREDIBLE RESULTS DISSEMINATED?</vt:lpstr>
      <vt:lpstr>Slide 38</vt:lpstr>
      <vt:lpstr>SUBMITTING AN APPLICATION</vt:lpstr>
      <vt:lpstr>REVIEW </vt:lpstr>
      <vt:lpstr>ELEMENTS OF THE REVIEW</vt:lpstr>
      <vt:lpstr>Scientific design and conduct of the study </vt:lpstr>
      <vt:lpstr>Recruitment of research participants.</vt:lpstr>
      <vt:lpstr>Community considerations</vt:lpstr>
      <vt:lpstr>Informed consent process</vt:lpstr>
      <vt:lpstr>Who are Vulnerable?</vt:lpstr>
      <vt:lpstr>Slide 47</vt:lpstr>
      <vt:lpstr>SUMMARY</vt:lpstr>
      <vt:lpstr>Slide 49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Ethical Considerations In Research Involving Human Subjects</dc:title>
  <dc:creator>Kamindu</dc:creator>
  <cp:lastModifiedBy>ku</cp:lastModifiedBy>
  <cp:revision>188</cp:revision>
  <dcterms:created xsi:type="dcterms:W3CDTF">2013-06-24T14:37:22Z</dcterms:created>
  <dcterms:modified xsi:type="dcterms:W3CDTF">2013-09-18T07:03:43Z</dcterms:modified>
</cp:coreProperties>
</file>