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1" r:id="rId3"/>
    <p:sldId id="270" r:id="rId4"/>
    <p:sldId id="269" r:id="rId5"/>
    <p:sldId id="272" r:id="rId6"/>
    <p:sldId id="273" r:id="rId7"/>
    <p:sldId id="257" r:id="rId8"/>
    <p:sldId id="258" r:id="rId9"/>
    <p:sldId id="259" r:id="rId10"/>
    <p:sldId id="263" r:id="rId11"/>
    <p:sldId id="265" r:id="rId12"/>
    <p:sldId id="266"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3E18F0-1F94-40F0-AFEE-5938EB6A3E1A}" type="datetimeFigureOut">
              <a:rPr lang="en-US" smtClean="0"/>
              <a:pPr/>
              <a:t>9/2/2014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CB9F3D-EF95-4EB7-BE85-41E155F9B1FE}"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7CB9F3D-EF95-4EB7-BE85-41E155F9B1FE}" type="slidenum">
              <a:rPr lang="en-GB" smtClean="0"/>
              <a:pPr/>
              <a:t>13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E8AAF64-85F2-4113-80E7-0253811400DC}" type="datetime1">
              <a:rPr lang="en-US" smtClean="0"/>
              <a:pPr/>
              <a:t>9/2/2014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A3A771-8E9E-400D-AF3A-AE04EDA0F5F6}"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A23F7F4-209F-4C7E-90B0-1322C95772A7}" type="datetime1">
              <a:rPr lang="en-US" smtClean="0"/>
              <a:pPr/>
              <a:t>9/2/2014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A3A771-8E9E-400D-AF3A-AE04EDA0F5F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D8EF690-490A-47DF-A575-DD19CD25F54E}" type="datetime1">
              <a:rPr lang="en-US" smtClean="0"/>
              <a:pPr/>
              <a:t>9/2/2014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A3A771-8E9E-400D-AF3A-AE04EDA0F5F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C30E0F0-0EC4-427B-9834-EA32CD1EFA80}" type="datetime1">
              <a:rPr lang="en-US" smtClean="0"/>
              <a:pPr/>
              <a:t>9/2/2014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A3A771-8E9E-400D-AF3A-AE04EDA0F5F6}"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0511AA-35B6-48B5-AAAE-7E9E56C8B0C2}" type="datetime1">
              <a:rPr lang="en-US" smtClean="0"/>
              <a:pPr/>
              <a:t>9/2/2014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A3A771-8E9E-400D-AF3A-AE04EDA0F5F6}"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229274B-9C14-4F9A-AE24-1F80E8A9C341}" type="datetime1">
              <a:rPr lang="en-US" smtClean="0"/>
              <a:pPr/>
              <a:t>9/2/2014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A3A771-8E9E-400D-AF3A-AE04EDA0F5F6}"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9FC6621-906E-4A9A-9745-03FEFED9F792}" type="datetime1">
              <a:rPr lang="en-US" smtClean="0"/>
              <a:pPr/>
              <a:t>9/2/2014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7A3A771-8E9E-400D-AF3A-AE04EDA0F5F6}"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FDADA71-A55F-48C6-9079-B6D977C1AEE7}" type="datetime1">
              <a:rPr lang="en-US" smtClean="0"/>
              <a:pPr/>
              <a:t>9/2/2014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7A3A771-8E9E-400D-AF3A-AE04EDA0F5F6}"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24F984-EA75-433C-8EEE-A3B95436DE8B}" type="datetime1">
              <a:rPr lang="en-US" smtClean="0"/>
              <a:pPr/>
              <a:t>9/2/2014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7A3A771-8E9E-400D-AF3A-AE04EDA0F5F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E92D6F-F9BF-4F97-B34A-17EF49FD8FF5}" type="datetime1">
              <a:rPr lang="en-US" smtClean="0"/>
              <a:pPr/>
              <a:t>9/2/2014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A3A771-8E9E-400D-AF3A-AE04EDA0F5F6}"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1882F8-6857-4E69-99F3-6CE45B3449DE}" type="datetime1">
              <a:rPr lang="en-US" smtClean="0"/>
              <a:pPr/>
              <a:t>9/2/2014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A3A771-8E9E-400D-AF3A-AE04EDA0F5F6}"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44E9CE-ED3F-49AE-9B26-8F6BE92BCA80}" type="datetime1">
              <a:rPr lang="en-US" smtClean="0"/>
              <a:pPr/>
              <a:t>9/2/2014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A3A771-8E9E-400D-AF3A-AE04EDA0F5F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eleeneastafrica@yahoo.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stepamma@gmai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mailto:elnein71@gmail.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642918"/>
            <a:ext cx="7772400" cy="1428760"/>
          </a:xfrm>
        </p:spPr>
        <p:txBody>
          <a:bodyPr>
            <a:normAutofit fontScale="90000"/>
          </a:bodyPr>
          <a:lstStyle/>
          <a:p>
            <a:r>
              <a:rPr lang="en-GB" b="1" dirty="0" smtClean="0"/>
              <a:t>THE AFRICAN CENTRE FOR TRANSFORMATIVE</a:t>
            </a:r>
            <a:r>
              <a:rPr lang="en-GB" dirty="0" smtClean="0"/>
              <a:t/>
            </a:r>
            <a:br>
              <a:rPr lang="en-GB" dirty="0" smtClean="0"/>
            </a:br>
            <a:r>
              <a:rPr lang="en-GB" b="1" dirty="0" smtClean="0"/>
              <a:t>AND INCLUSIVE LEADERSHIP</a:t>
            </a:r>
            <a:endParaRPr lang="en-GB" dirty="0"/>
          </a:p>
        </p:txBody>
      </p:sp>
      <p:sp>
        <p:nvSpPr>
          <p:cNvPr id="3" name="Subtitle 2"/>
          <p:cNvSpPr>
            <a:spLocks noGrp="1"/>
          </p:cNvSpPr>
          <p:nvPr>
            <p:ph type="subTitle" idx="1"/>
          </p:nvPr>
        </p:nvSpPr>
        <p:spPr>
          <a:xfrm>
            <a:off x="642910" y="2143116"/>
            <a:ext cx="7215238" cy="4286280"/>
          </a:xfrm>
        </p:spPr>
        <p:txBody>
          <a:bodyPr>
            <a:normAutofit fontScale="47500" lnSpcReduction="20000"/>
          </a:bodyPr>
          <a:lstStyle/>
          <a:p>
            <a:endParaRPr lang="en-GB" dirty="0" smtClean="0"/>
          </a:p>
          <a:p>
            <a:r>
              <a:rPr lang="en-GB" b="1" dirty="0" smtClean="0"/>
              <a:t> </a:t>
            </a:r>
            <a:endParaRPr lang="en-GB" dirty="0" smtClean="0"/>
          </a:p>
          <a:p>
            <a:r>
              <a:rPr lang="en-GB" sz="3600" b="1" dirty="0" smtClean="0">
                <a:solidFill>
                  <a:schemeClr val="tx1"/>
                </a:solidFill>
              </a:rPr>
              <a:t>AGRIFOOD EFFICIENCY MARKETING SYSTEM: </a:t>
            </a:r>
            <a:endParaRPr lang="en-GB" sz="3600" dirty="0" smtClean="0">
              <a:solidFill>
                <a:schemeClr val="tx1"/>
              </a:solidFill>
            </a:endParaRPr>
          </a:p>
          <a:p>
            <a:r>
              <a:rPr lang="en-GB" sz="3600" b="1" dirty="0" smtClean="0">
                <a:solidFill>
                  <a:schemeClr val="tx1"/>
                </a:solidFill>
              </a:rPr>
              <a:t>A </a:t>
            </a:r>
            <a:r>
              <a:rPr lang="en-GB" sz="3600" b="1" dirty="0">
                <a:solidFill>
                  <a:schemeClr val="tx1"/>
                </a:solidFill>
              </a:rPr>
              <a:t>CASE STUDY ON MACADAMIA NUTS VALUE CHAIN IN FIVE SELECTED COUNTIES OF CENTRAL KENYA </a:t>
            </a:r>
            <a:r>
              <a:rPr lang="en-GB" sz="3600" b="1" dirty="0" smtClean="0">
                <a:solidFill>
                  <a:schemeClr val="tx1"/>
                </a:solidFill>
              </a:rPr>
              <a:t>HIGHLANDS</a:t>
            </a:r>
          </a:p>
          <a:p>
            <a:r>
              <a:rPr lang="en-GB" sz="3600" b="1" dirty="0" smtClean="0">
                <a:solidFill>
                  <a:schemeClr val="tx1"/>
                </a:solidFill>
              </a:rPr>
              <a:t>African highland Nuts, </a:t>
            </a:r>
          </a:p>
          <a:p>
            <a:r>
              <a:rPr lang="en-GB" sz="3600" b="1" dirty="0" err="1" smtClean="0">
                <a:solidFill>
                  <a:schemeClr val="tx1"/>
                </a:solidFill>
              </a:rPr>
              <a:t>P.O</a:t>
            </a:r>
            <a:r>
              <a:rPr lang="en-GB" sz="3600" b="1" dirty="0" smtClean="0">
                <a:solidFill>
                  <a:schemeClr val="tx1"/>
                </a:solidFill>
              </a:rPr>
              <a:t> BOX 75844-00200</a:t>
            </a:r>
          </a:p>
          <a:p>
            <a:r>
              <a:rPr lang="en-GB" sz="3600" b="1" dirty="0" smtClean="0">
                <a:solidFill>
                  <a:schemeClr val="tx1"/>
                </a:solidFill>
              </a:rPr>
              <a:t>Nairobi Kenya. </a:t>
            </a:r>
          </a:p>
          <a:p>
            <a:r>
              <a:rPr lang="en-GB" sz="3600" b="1" dirty="0" smtClean="0">
                <a:solidFill>
                  <a:schemeClr val="tx1"/>
                </a:solidFill>
              </a:rPr>
              <a:t>E-MAIL: </a:t>
            </a:r>
            <a:r>
              <a:rPr lang="en-GB" sz="3600" b="1" dirty="0" err="1" smtClean="0">
                <a:solidFill>
                  <a:schemeClr val="tx1"/>
                </a:solidFill>
                <a:hlinkClick r:id="rId2"/>
              </a:rPr>
              <a:t>meleeneastafrica@yahoo.com</a:t>
            </a:r>
            <a:endParaRPr lang="en-GB" sz="3600" b="1" dirty="0" smtClean="0">
              <a:solidFill>
                <a:schemeClr val="tx1"/>
              </a:solidFill>
            </a:endParaRPr>
          </a:p>
          <a:p>
            <a:r>
              <a:rPr lang="en-GB" sz="3600" b="1" dirty="0" smtClean="0">
                <a:solidFill>
                  <a:schemeClr val="tx1"/>
                </a:solidFill>
              </a:rPr>
              <a:t>       </a:t>
            </a:r>
          </a:p>
          <a:p>
            <a:r>
              <a:rPr lang="en-GB" sz="3600" b="1" dirty="0" smtClean="0">
                <a:solidFill>
                  <a:schemeClr val="tx1"/>
                </a:solidFill>
              </a:rPr>
              <a:t>A presentation paper on Agribusiness case study on macadamia nuts at Kenyatta University Transformative Leadership and Agribusiness Training</a:t>
            </a:r>
          </a:p>
          <a:p>
            <a:r>
              <a:rPr lang="en-GB" sz="3600" b="1" dirty="0" smtClean="0">
                <a:solidFill>
                  <a:schemeClr val="tx1"/>
                </a:solidFill>
              </a:rPr>
              <a:t>On 31</a:t>
            </a:r>
            <a:r>
              <a:rPr lang="en-GB" sz="3600" b="1" baseline="30000" dirty="0" smtClean="0">
                <a:solidFill>
                  <a:schemeClr val="tx1"/>
                </a:solidFill>
              </a:rPr>
              <a:t>st</a:t>
            </a:r>
            <a:r>
              <a:rPr lang="en-GB" sz="3600" b="1" dirty="0" smtClean="0">
                <a:solidFill>
                  <a:schemeClr val="tx1"/>
                </a:solidFill>
              </a:rPr>
              <a:t> July, 2013</a:t>
            </a:r>
          </a:p>
          <a:p>
            <a:r>
              <a:rPr lang="en-GB" sz="3600" b="1" dirty="0" smtClean="0">
                <a:solidFill>
                  <a:schemeClr val="tx1"/>
                </a:solidFill>
              </a:rPr>
              <a:t>By Wilfred M. Murioga</a:t>
            </a:r>
          </a:p>
          <a:p>
            <a:pPr algn="l"/>
            <a:r>
              <a:rPr lang="en-GB" sz="3600" b="1" dirty="0" smtClean="0">
                <a:solidFill>
                  <a:schemeClr val="tx1"/>
                </a:solidFill>
              </a:rPr>
              <a:t>An entrepreneur, PhD Student and a former business mentor/business consultant Kenyatta University.</a:t>
            </a:r>
            <a:endParaRPr lang="en-GB" sz="3600" dirty="0"/>
          </a:p>
        </p:txBody>
      </p:sp>
      <p:sp>
        <p:nvSpPr>
          <p:cNvPr id="4" name="Slide Number Placeholder 3"/>
          <p:cNvSpPr>
            <a:spLocks noGrp="1"/>
          </p:cNvSpPr>
          <p:nvPr>
            <p:ph type="sldNum" sz="quarter" idx="12"/>
          </p:nvPr>
        </p:nvSpPr>
        <p:spPr/>
        <p:txBody>
          <a:bodyPr/>
          <a:lstStyle/>
          <a:p>
            <a:fld id="{57A3A771-8E9E-400D-AF3A-AE04EDA0F5F6}" type="slidenum">
              <a:rPr lang="en-GB" smtClean="0"/>
              <a:pPr/>
              <a:t>1</a:t>
            </a:fld>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298"/>
            <a:ext cx="8229600" cy="4768865"/>
          </a:xfrm>
        </p:spPr>
        <p:txBody>
          <a:bodyPr>
            <a:normAutofit fontScale="55000" lnSpcReduction="20000"/>
          </a:bodyPr>
          <a:lstStyle/>
          <a:p>
            <a:r>
              <a:rPr lang="en-GB" dirty="0" smtClean="0"/>
              <a:t>The study was carried in central Kenya highlands in selected five counties which produces over 60% of all macadamia produced in Kenya as indicated by </a:t>
            </a:r>
            <a:r>
              <a:rPr lang="en-GB" dirty="0" err="1" smtClean="0"/>
              <a:t>HCDA</a:t>
            </a:r>
            <a:r>
              <a:rPr lang="en-GB" dirty="0" smtClean="0"/>
              <a:t>  (2011) validated report. A  total   of 12 counties in Kenya produces macadamia but it was not economically possible to carry research in all these producing counties due to financial and time constraint. The study found out that market activities such as flow of information, market barriers, price policies, promotion and advertisement have a close relationship and a direct impact on the efficiency of macadamia marketing system in central Kenya highlands.</a:t>
            </a:r>
            <a:endParaRPr lang="en-US" dirty="0" smtClean="0"/>
          </a:p>
          <a:p>
            <a:r>
              <a:rPr lang="en-GB" dirty="0" smtClean="0"/>
              <a:t> From the study findings, it can be concluded that the seven market activities and the five level players in the macadamia marketing system which were assessed, investigated and analysed as a whole affect positively or negatively in one way or another the efficiency of macadamia marketing in the central Kenya highlands. The flow of information, for example, has a ripple effect on the macadamia marketing system. The failure of the feed forward information to reach the intended players at the right time impacts directly to the supply of macadamia, its quality, demand, price, promotion strategy and the overall margins.  The same applies to  all other activities  mentioned  in the </a:t>
            </a:r>
            <a:r>
              <a:rPr lang="en-GB" dirty="0" err="1" smtClean="0"/>
              <a:t>agrifood</a:t>
            </a:r>
            <a:r>
              <a:rPr lang="en-GB" dirty="0" smtClean="0"/>
              <a:t> chain  value  efficiency marketing system.</a:t>
            </a:r>
            <a:endParaRPr lang="en-GB" dirty="0"/>
          </a:p>
        </p:txBody>
      </p:sp>
      <p:sp>
        <p:nvSpPr>
          <p:cNvPr id="4" name="Title 1"/>
          <p:cNvSpPr>
            <a:spLocks noGrp="1"/>
          </p:cNvSpPr>
          <p:nvPr>
            <p:ph type="title"/>
          </p:nvPr>
        </p:nvSpPr>
        <p:spPr/>
        <p:txBody>
          <a:bodyPr/>
          <a:lstStyle/>
          <a:p>
            <a:r>
              <a:rPr lang="en-GB" b="1" smtClean="0"/>
              <a:t>6.2 Conclusion</a:t>
            </a:r>
            <a:endParaRPr lang="en-US" smtClean="0"/>
          </a:p>
        </p:txBody>
      </p:sp>
      <p:sp>
        <p:nvSpPr>
          <p:cNvPr id="5" name="Slide Number Placeholder 4"/>
          <p:cNvSpPr>
            <a:spLocks noGrp="1"/>
          </p:cNvSpPr>
          <p:nvPr>
            <p:ph type="sldNum" sz="quarter" idx="12"/>
          </p:nvPr>
        </p:nvSpPr>
        <p:spPr/>
        <p:txBody>
          <a:bodyPr/>
          <a:lstStyle/>
          <a:p>
            <a:fld id="{57A3A771-8E9E-400D-AF3A-AE04EDA0F5F6}" type="slidenum">
              <a:rPr lang="en-GB" smtClean="0"/>
              <a:pPr/>
              <a:t>10</a:t>
            </a:fld>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686320"/>
          </a:xfrm>
        </p:spPr>
        <p:txBody>
          <a:bodyPr>
            <a:normAutofit lnSpcReduction="10000"/>
          </a:bodyPr>
          <a:lstStyle/>
          <a:p>
            <a:r>
              <a:rPr lang="en-GB" dirty="0" smtClean="0"/>
              <a:t>Formation of auction Board </a:t>
            </a:r>
          </a:p>
          <a:p>
            <a:r>
              <a:rPr lang="en-GB" dirty="0" smtClean="0"/>
              <a:t>Improve  Feed  forward information  system, procedures and requirements  to improve communication in the industry</a:t>
            </a:r>
          </a:p>
          <a:p>
            <a:r>
              <a:rPr lang="en-GB" dirty="0" smtClean="0"/>
              <a:t>Develop Feedback information mechanism </a:t>
            </a:r>
          </a:p>
          <a:p>
            <a:r>
              <a:rPr lang="en-GB" dirty="0" smtClean="0"/>
              <a:t> Formulation  of Government  development policy on macadamia nuts</a:t>
            </a:r>
          </a:p>
          <a:p>
            <a:r>
              <a:rPr lang="en-GB" dirty="0" smtClean="0"/>
              <a:t>Grading  and specification procedures  to be set up and implement. </a:t>
            </a:r>
            <a:endParaRPr lang="en-US" dirty="0" smtClean="0"/>
          </a:p>
        </p:txBody>
      </p:sp>
      <p:sp>
        <p:nvSpPr>
          <p:cNvPr id="5" name="Title 1"/>
          <p:cNvSpPr>
            <a:spLocks noGrp="1"/>
          </p:cNvSpPr>
          <p:nvPr>
            <p:ph type="title"/>
          </p:nvPr>
        </p:nvSpPr>
        <p:spPr/>
        <p:txBody>
          <a:bodyPr/>
          <a:lstStyle/>
          <a:p>
            <a:r>
              <a:rPr lang="en-US" sz="3200" b="1" dirty="0" smtClean="0"/>
              <a:t>6.3.0 Recommendations</a:t>
            </a:r>
            <a:endParaRPr lang="en-US" sz="3200" dirty="0" smtClean="0"/>
          </a:p>
        </p:txBody>
      </p:sp>
      <p:sp>
        <p:nvSpPr>
          <p:cNvPr id="6" name="Slide Number Placeholder 5"/>
          <p:cNvSpPr>
            <a:spLocks noGrp="1"/>
          </p:cNvSpPr>
          <p:nvPr>
            <p:ph type="sldNum" sz="quarter" idx="12"/>
          </p:nvPr>
        </p:nvSpPr>
        <p:spPr/>
        <p:txBody>
          <a:bodyPr/>
          <a:lstStyle/>
          <a:p>
            <a:fld id="{57A3A771-8E9E-400D-AF3A-AE04EDA0F5F6}" type="slidenum">
              <a:rPr lang="en-GB" smtClean="0"/>
              <a:pPr/>
              <a:t>11</a:t>
            </a:fld>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Summary </a:t>
            </a:r>
            <a:br>
              <a:rPr lang="en-GB" dirty="0" smtClean="0"/>
            </a:br>
            <a:endParaRPr lang="en-GB" dirty="0"/>
          </a:p>
        </p:txBody>
      </p:sp>
      <p:sp>
        <p:nvSpPr>
          <p:cNvPr id="3" name="Content Placeholder 2"/>
          <p:cNvSpPr>
            <a:spLocks noGrp="1"/>
          </p:cNvSpPr>
          <p:nvPr>
            <p:ph idx="1"/>
          </p:nvPr>
        </p:nvSpPr>
        <p:spPr/>
        <p:txBody>
          <a:bodyPr>
            <a:normAutofit fontScale="77500" lnSpcReduction="20000"/>
          </a:bodyPr>
          <a:lstStyle/>
          <a:p>
            <a:pPr>
              <a:buNone/>
            </a:pPr>
            <a:r>
              <a:rPr lang="en-GB" dirty="0" smtClean="0"/>
              <a:t>The study was on assessment and appraisal of </a:t>
            </a:r>
            <a:r>
              <a:rPr lang="en-GB" dirty="0" err="1" smtClean="0"/>
              <a:t>Agrifood</a:t>
            </a:r>
            <a:r>
              <a:rPr lang="en-GB" dirty="0" smtClean="0"/>
              <a:t> Chain efficiency marketing and Performance based on three dimensions:</a:t>
            </a:r>
          </a:p>
          <a:p>
            <a:pPr marL="514350" indent="-514350">
              <a:buFont typeface="+mj-lt"/>
              <a:buAutoNum type="arabicPeriod"/>
            </a:pPr>
            <a:r>
              <a:rPr lang="en-GB" dirty="0" smtClean="0"/>
              <a:t>Main marketing industry players who are in five levels.</a:t>
            </a:r>
          </a:p>
          <a:p>
            <a:pPr marL="514350" indent="-514350">
              <a:buFont typeface="+mj-lt"/>
              <a:buAutoNum type="arabicPeriod"/>
            </a:pPr>
            <a:r>
              <a:rPr lang="en-GB" dirty="0" smtClean="0"/>
              <a:t>Main market activities which include quality control, price policies, market margins, information flow, market concentration, market structures and infrastructures, and finally market promotions and advertisements.</a:t>
            </a:r>
          </a:p>
          <a:p>
            <a:pPr marL="514350" indent="-514350">
              <a:buFont typeface="+mj-lt"/>
              <a:buAutoNum type="arabicPeriod"/>
            </a:pPr>
            <a:r>
              <a:rPr lang="en-GB" dirty="0" smtClean="0"/>
              <a:t>Market organizations and government policies</a:t>
            </a:r>
          </a:p>
          <a:p>
            <a:pPr marL="514350" indent="-514350">
              <a:buNone/>
            </a:pPr>
            <a:r>
              <a:rPr lang="en-GB" dirty="0" smtClean="0"/>
              <a:t>The assessment is different from the convectional market efficiency appraisals in that we have used different dimensions instead on the normal either economic or cost efficiency.</a:t>
            </a:r>
          </a:p>
          <a:p>
            <a:pPr marL="514350" indent="-514350">
              <a:buAutoNum type="arabicPeriod"/>
            </a:pPr>
            <a:endParaRPr lang="en-GB" dirty="0" smtClean="0"/>
          </a:p>
          <a:p>
            <a:endParaRPr lang="en-GB" dirty="0"/>
          </a:p>
        </p:txBody>
      </p:sp>
      <p:sp>
        <p:nvSpPr>
          <p:cNvPr id="4" name="Slide Number Placeholder 3"/>
          <p:cNvSpPr>
            <a:spLocks noGrp="1"/>
          </p:cNvSpPr>
          <p:nvPr>
            <p:ph type="sldNum" sz="quarter" idx="12"/>
          </p:nvPr>
        </p:nvSpPr>
        <p:spPr/>
        <p:txBody>
          <a:bodyPr/>
          <a:lstStyle/>
          <a:p>
            <a:fld id="{57A3A771-8E9E-400D-AF3A-AE04EDA0F5F6}" type="slidenum">
              <a:rPr lang="en-GB" smtClean="0"/>
              <a:pPr/>
              <a:t>12</a:t>
            </a:fld>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PLANS</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Development of a new market policy and diversifying outside Kenya possibly Sudan.</a:t>
            </a:r>
          </a:p>
          <a:p>
            <a:r>
              <a:rPr lang="en-GB" dirty="0" smtClean="0"/>
              <a:t>Improving infrastructures by investing more capital by attracting investors.</a:t>
            </a:r>
          </a:p>
          <a:p>
            <a:r>
              <a:rPr lang="en-GB" dirty="0" smtClean="0"/>
              <a:t>Technology Improvement of technology by using reverse engineering which is cheaper.</a:t>
            </a:r>
          </a:p>
          <a:p>
            <a:r>
              <a:rPr lang="en-GB" dirty="0" smtClean="0"/>
              <a:t>Training of staff on new marketing methods</a:t>
            </a:r>
          </a:p>
          <a:p>
            <a:r>
              <a:rPr lang="en-GB" dirty="0" smtClean="0"/>
              <a:t>Entering into contract farming with farmers for better supply of raw material.</a:t>
            </a:r>
          </a:p>
          <a:p>
            <a:r>
              <a:rPr lang="en-GB" dirty="0" smtClean="0"/>
              <a:t>Training farmers on quality control systems by application of quality control circles to ensure that good quality raw materials are processed. </a:t>
            </a:r>
          </a:p>
          <a:p>
            <a:endParaRPr lang="en-GB" dirty="0" smtClean="0"/>
          </a:p>
          <a:p>
            <a:endParaRPr lang="en-GB" dirty="0" smtClean="0"/>
          </a:p>
          <a:p>
            <a:r>
              <a:rPr lang="en-GB" dirty="0" smtClean="0"/>
              <a:t>Sudan consulting officer </a:t>
            </a:r>
          </a:p>
          <a:p>
            <a:r>
              <a:rPr lang="en-GB" dirty="0" err="1" smtClean="0"/>
              <a:t>Ammar</a:t>
            </a:r>
            <a:r>
              <a:rPr lang="en-GB" dirty="0" smtClean="0"/>
              <a:t> </a:t>
            </a:r>
            <a:r>
              <a:rPr lang="en-GB" dirty="0" err="1" smtClean="0"/>
              <a:t>ibrahim</a:t>
            </a:r>
            <a:r>
              <a:rPr lang="en-GB" dirty="0" smtClean="0"/>
              <a:t> </a:t>
            </a:r>
            <a:r>
              <a:rPr lang="en-GB" dirty="0" err="1" smtClean="0"/>
              <a:t>mohamed</a:t>
            </a:r>
            <a:r>
              <a:rPr lang="en-GB" dirty="0" smtClean="0"/>
              <a:t>  </a:t>
            </a:r>
            <a:r>
              <a:rPr lang="en-GB" dirty="0" err="1" smtClean="0">
                <a:hlinkClick r:id="rId3"/>
              </a:rPr>
              <a:t>stepamma@gmail.com</a:t>
            </a:r>
            <a:r>
              <a:rPr lang="en-GB" dirty="0" smtClean="0"/>
              <a:t> +249-122390148</a:t>
            </a:r>
          </a:p>
          <a:p>
            <a:r>
              <a:rPr lang="en-GB" dirty="0" err="1" smtClean="0"/>
              <a:t>TARIGELBREIR</a:t>
            </a:r>
            <a:r>
              <a:rPr lang="en-GB" dirty="0" smtClean="0"/>
              <a:t> </a:t>
            </a:r>
            <a:r>
              <a:rPr lang="en-GB" dirty="0" err="1" smtClean="0">
                <a:hlinkClick r:id="rId4"/>
              </a:rPr>
              <a:t>elnein71@gmail.com</a:t>
            </a:r>
            <a:r>
              <a:rPr lang="en-GB" dirty="0" smtClean="0"/>
              <a:t> +249911353859</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p:txBody>
      </p:sp>
      <p:sp>
        <p:nvSpPr>
          <p:cNvPr id="4" name="Slide Number Placeholder 3"/>
          <p:cNvSpPr>
            <a:spLocks noGrp="1"/>
          </p:cNvSpPr>
          <p:nvPr>
            <p:ph type="sldNum" sz="quarter" idx="12"/>
          </p:nvPr>
        </p:nvSpPr>
        <p:spPr>
          <a:xfrm>
            <a:off x="642910" y="6356350"/>
            <a:ext cx="8043890" cy="1430368"/>
          </a:xfrm>
        </p:spPr>
        <p:txBody>
          <a:bodyPr/>
          <a:lstStyle/>
          <a:p>
            <a:endParaRPr lang="en-GB" sz="1800" b="1" dirty="0" smtClean="0"/>
          </a:p>
          <a:p>
            <a:endParaRPr lang="en-GB" sz="1800" b="1" dirty="0" smtClean="0"/>
          </a:p>
          <a:p>
            <a:endParaRPr lang="en-GB" sz="1800" b="1" dirty="0" smtClean="0"/>
          </a:p>
          <a:p>
            <a:endParaRPr lang="en-GB" sz="1800" b="1" dirty="0" smtClean="0"/>
          </a:p>
          <a:p>
            <a:endParaRPr lang="en-GB" sz="1800" b="1" dirty="0" smtClean="0"/>
          </a:p>
          <a:p>
            <a:endParaRPr lang="en-GB" sz="1800" b="1" dirty="0" smtClean="0"/>
          </a:p>
          <a:p>
            <a:endParaRPr lang="en-GB" sz="1800" b="1" dirty="0" smtClean="0"/>
          </a:p>
          <a:p>
            <a:endParaRPr lang="en-GB" sz="1800" b="1" dirty="0" smtClean="0"/>
          </a:p>
          <a:p>
            <a:endParaRPr lang="en-GB" sz="1800" b="1" dirty="0" smtClean="0"/>
          </a:p>
          <a:p>
            <a:endParaRPr lang="en-GB" sz="1800" b="1" dirty="0" smtClean="0"/>
          </a:p>
          <a:p>
            <a:endParaRPr lang="en-GB" sz="1800" b="1" dirty="0" smtClean="0"/>
          </a:p>
          <a:p>
            <a:endParaRPr lang="en-GB" sz="1800" b="1" dirty="0" smtClean="0"/>
          </a:p>
          <a:p>
            <a:fld id="{57A3A771-8E9E-400D-AF3A-AE04EDA0F5F6}" type="slidenum">
              <a:rPr lang="en-GB" sz="1800" b="1" smtClean="0"/>
              <a:pPr/>
              <a:t>13</a:t>
            </a:fld>
            <a:endParaRPr lang="en-GB" sz="18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defRPr/>
            </a:pPr>
            <a:r>
              <a:rPr lang="en-US" dirty="0"/>
              <a:t>Macadamia was introduced in Kenya in 1946 by Bob Harries on trial basis, and planting as complimentary cash crop to coffee began in central, Eastern and Coast provinces, (National Nut crops developments policy, 2007). </a:t>
            </a:r>
          </a:p>
          <a:p>
            <a:pPr>
              <a:defRPr/>
            </a:pPr>
            <a:r>
              <a:rPr lang="en-US" dirty="0"/>
              <a:t>Commercial farming was introduced in late sixties by ministry of Agriculture with no research done to find suitable varieties or proper market  channels. Macadamia is currently treated as one of the scheduled crops. </a:t>
            </a:r>
          </a:p>
          <a:p>
            <a:pPr>
              <a:defRPr/>
            </a:pPr>
            <a:r>
              <a:rPr lang="en-US" dirty="0"/>
              <a:t>Farmers were encouraged to plant macadamia in believe that the income from macadamia will be comparable or better than coffee and Tea which were main cash crops, and yet there was no single processor in Kenya until when Kenya Nuts company was registered in 1974 and started operations in 1977. </a:t>
            </a:r>
          </a:p>
          <a:p>
            <a:endParaRPr lang="en-GB" dirty="0"/>
          </a:p>
        </p:txBody>
      </p:sp>
      <p:sp>
        <p:nvSpPr>
          <p:cNvPr id="4" name="Title 1"/>
          <p:cNvSpPr>
            <a:spLocks noGrp="1"/>
          </p:cNvSpPr>
          <p:nvPr>
            <p:ph type="title"/>
          </p:nvPr>
        </p:nvSpPr>
        <p:spPr/>
        <p:txBody>
          <a:bodyPr/>
          <a:lstStyle/>
          <a:p>
            <a:pPr eaLnBrk="1" hangingPunct="1"/>
            <a:r>
              <a:rPr lang="en-US" b="1" smtClean="0"/>
              <a:t>INTRODUCTION</a:t>
            </a:r>
            <a:endParaRPr lang="en-GB" smtClean="0"/>
          </a:p>
        </p:txBody>
      </p:sp>
      <p:sp>
        <p:nvSpPr>
          <p:cNvPr id="5" name="Slide Number Placeholder 4"/>
          <p:cNvSpPr>
            <a:spLocks noGrp="1"/>
          </p:cNvSpPr>
          <p:nvPr>
            <p:ph type="sldNum" sz="quarter" idx="12"/>
          </p:nvPr>
        </p:nvSpPr>
        <p:spPr/>
        <p:txBody>
          <a:bodyPr/>
          <a:lstStyle/>
          <a:p>
            <a:fld id="{57A3A771-8E9E-400D-AF3A-AE04EDA0F5F6}" type="slidenum">
              <a:rPr lang="en-GB" smtClean="0"/>
              <a:pPr/>
              <a:t>2</a:t>
            </a:fld>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BACKGROUND OF </a:t>
            </a:r>
            <a:r>
              <a:rPr lang="en-GB" dirty="0" err="1" smtClean="0"/>
              <a:t>MELEEN</a:t>
            </a:r>
            <a:r>
              <a:rPr lang="en-GB" dirty="0" smtClean="0"/>
              <a:t>  (</a:t>
            </a:r>
            <a:r>
              <a:rPr lang="en-GB" dirty="0" err="1"/>
              <a:t>E</a:t>
            </a:r>
            <a:r>
              <a:rPr lang="en-GB" dirty="0" err="1" smtClean="0"/>
              <a:t>.A</a:t>
            </a:r>
            <a:r>
              <a:rPr lang="en-GB" dirty="0" smtClean="0"/>
              <a:t>)</a:t>
            </a:r>
            <a:endParaRPr lang="en-GB" dirty="0"/>
          </a:p>
        </p:txBody>
      </p:sp>
      <p:sp>
        <p:nvSpPr>
          <p:cNvPr id="3" name="Content Placeholder 2"/>
          <p:cNvSpPr>
            <a:spLocks noGrp="1"/>
          </p:cNvSpPr>
          <p:nvPr>
            <p:ph idx="1"/>
          </p:nvPr>
        </p:nvSpPr>
        <p:spPr/>
        <p:txBody>
          <a:bodyPr/>
          <a:lstStyle/>
          <a:p>
            <a:r>
              <a:rPr lang="en-GB" dirty="0" smtClean="0"/>
              <a:t>The functions of organization are:</a:t>
            </a:r>
          </a:p>
          <a:p>
            <a:pPr marL="514350" indent="-514350">
              <a:buAutoNum type="arabicPeriod"/>
            </a:pPr>
            <a:r>
              <a:rPr lang="en-GB" dirty="0" smtClean="0"/>
              <a:t>To buy Macadamia nuts from farmers in five Counties of Central Kenya Highlands.</a:t>
            </a:r>
          </a:p>
          <a:p>
            <a:pPr marL="514350" indent="-514350">
              <a:buAutoNum type="arabicPeriod"/>
            </a:pPr>
            <a:r>
              <a:rPr lang="en-GB" dirty="0" smtClean="0"/>
              <a:t>To process to various products which include Kernel, edible and cosmetic oils, and also make other by-products.</a:t>
            </a:r>
          </a:p>
          <a:p>
            <a:pPr marL="514350" indent="-514350">
              <a:buAutoNum type="arabicPeriod"/>
            </a:pPr>
            <a:r>
              <a:rPr lang="en-GB" dirty="0" smtClean="0"/>
              <a:t>Market all the products to local market; both local and international market. </a:t>
            </a:r>
          </a:p>
        </p:txBody>
      </p:sp>
      <p:sp>
        <p:nvSpPr>
          <p:cNvPr id="4" name="Slide Number Placeholder 3"/>
          <p:cNvSpPr>
            <a:spLocks noGrp="1"/>
          </p:cNvSpPr>
          <p:nvPr>
            <p:ph type="sldNum" sz="quarter" idx="12"/>
          </p:nvPr>
        </p:nvSpPr>
        <p:spPr/>
        <p:txBody>
          <a:bodyPr/>
          <a:lstStyle/>
          <a:p>
            <a:fld id="{57A3A771-8E9E-400D-AF3A-AE04EDA0F5F6}" type="slidenum">
              <a:rPr lang="en-GB" smtClean="0"/>
              <a:pPr/>
              <a:t>3</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BRIEF HISTORY OF </a:t>
            </a:r>
            <a:r>
              <a:rPr lang="en-GB" dirty="0" err="1" smtClean="0"/>
              <a:t>MELEEN</a:t>
            </a:r>
            <a:r>
              <a:rPr lang="en-GB" dirty="0" smtClean="0"/>
              <a:t> (</a:t>
            </a:r>
            <a:r>
              <a:rPr lang="en-GB" dirty="0" err="1" smtClean="0"/>
              <a:t>E.A</a:t>
            </a:r>
            <a:r>
              <a:rPr lang="en-GB" dirty="0" smtClean="0"/>
              <a:t>)</a:t>
            </a:r>
            <a:endParaRPr lang="en-GB" dirty="0"/>
          </a:p>
        </p:txBody>
      </p:sp>
      <p:sp>
        <p:nvSpPr>
          <p:cNvPr id="4" name="Content Placeholder 2"/>
          <p:cNvSpPr>
            <a:spLocks noGrp="1"/>
          </p:cNvSpPr>
          <p:nvPr>
            <p:ph idx="1"/>
          </p:nvPr>
        </p:nvSpPr>
        <p:spPr/>
        <p:txBody>
          <a:bodyPr>
            <a:normAutofit fontScale="92500" lnSpcReduction="10000"/>
          </a:bodyPr>
          <a:lstStyle/>
          <a:p>
            <a:pPr>
              <a:buNone/>
            </a:pPr>
            <a:r>
              <a:rPr lang="en-GB" dirty="0" smtClean="0"/>
              <a:t>The  company was founded in 2003 and is a family business employing about 20 people.</a:t>
            </a:r>
          </a:p>
          <a:p>
            <a:pPr>
              <a:buNone/>
            </a:pPr>
            <a:r>
              <a:rPr lang="en-GB" b="1" dirty="0" smtClean="0"/>
              <a:t>Challenges </a:t>
            </a:r>
          </a:p>
          <a:p>
            <a:pPr marL="514350" indent="-514350">
              <a:buFont typeface="+mj-lt"/>
              <a:buAutoNum type="arabicPeriod"/>
            </a:pPr>
            <a:r>
              <a:rPr lang="en-GB" dirty="0" smtClean="0"/>
              <a:t>Lack of quality raw materials.</a:t>
            </a:r>
          </a:p>
          <a:p>
            <a:pPr marL="514350" indent="-514350">
              <a:buFont typeface="+mj-lt"/>
              <a:buAutoNum type="arabicPeriod"/>
            </a:pPr>
            <a:r>
              <a:rPr lang="en-GB" dirty="0" smtClean="0"/>
              <a:t>Technology.</a:t>
            </a:r>
          </a:p>
          <a:p>
            <a:pPr marL="514350" indent="-514350">
              <a:buFont typeface="+mj-lt"/>
              <a:buAutoNum type="arabicPeriod"/>
            </a:pPr>
            <a:r>
              <a:rPr lang="en-GB" dirty="0" smtClean="0"/>
              <a:t>Stiff Competition.</a:t>
            </a:r>
          </a:p>
          <a:p>
            <a:pPr marL="514350" indent="-514350">
              <a:buFont typeface="+mj-lt"/>
              <a:buAutoNum type="arabicPeriod"/>
            </a:pPr>
            <a:r>
              <a:rPr lang="en-GB" dirty="0" smtClean="0"/>
              <a:t>High cost of Infrastructure </a:t>
            </a:r>
          </a:p>
          <a:p>
            <a:pPr marL="514350" indent="-514350">
              <a:buFont typeface="+mj-lt"/>
              <a:buAutoNum type="arabicPeriod"/>
            </a:pPr>
            <a:r>
              <a:rPr lang="en-GB" dirty="0" smtClean="0"/>
              <a:t>Market </a:t>
            </a:r>
          </a:p>
          <a:p>
            <a:pPr marL="514350" indent="-514350">
              <a:buFont typeface="+mj-lt"/>
              <a:buAutoNum type="arabicPeriod"/>
            </a:pPr>
            <a:r>
              <a:rPr lang="en-GB" dirty="0" smtClean="0"/>
              <a:t>Political instability (2002 and 2007)</a:t>
            </a:r>
          </a:p>
          <a:p>
            <a:pPr marL="514350" indent="-514350">
              <a:buFont typeface="+mj-lt"/>
              <a:buAutoNum type="arabicPeriod"/>
            </a:pPr>
            <a:endParaRPr lang="en-GB" dirty="0"/>
          </a:p>
        </p:txBody>
      </p:sp>
      <p:sp>
        <p:nvSpPr>
          <p:cNvPr id="5" name="Slide Number Placeholder 4"/>
          <p:cNvSpPr>
            <a:spLocks noGrp="1"/>
          </p:cNvSpPr>
          <p:nvPr>
            <p:ph type="sldNum" sz="quarter" idx="12"/>
          </p:nvPr>
        </p:nvSpPr>
        <p:spPr/>
        <p:txBody>
          <a:bodyPr/>
          <a:lstStyle/>
          <a:p>
            <a:fld id="{57A3A771-8E9E-400D-AF3A-AE04EDA0F5F6}" type="slidenum">
              <a:rPr lang="en-GB" smtClean="0"/>
              <a:pPr/>
              <a:t>4</a:t>
            </a:fld>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defRPr/>
            </a:pPr>
            <a:r>
              <a:rPr lang="en-US" dirty="0"/>
              <a:t>The macadamia industry in Kenya is a complex one with many diverse interested players, all fighting for the control of Macadamia market, which is assumed to be very profitable against a background of </a:t>
            </a:r>
            <a:r>
              <a:rPr lang="en-US" dirty="0" smtClean="0"/>
              <a:t> few drying factories </a:t>
            </a:r>
            <a:r>
              <a:rPr lang="en-US" dirty="0"/>
              <a:t>and processing plants being closed in the last few </a:t>
            </a:r>
            <a:r>
              <a:rPr lang="en-US" dirty="0" smtClean="0"/>
              <a:t>years</a:t>
            </a:r>
            <a:r>
              <a:rPr lang="en-US" dirty="0"/>
              <a:t>. </a:t>
            </a:r>
            <a:endParaRPr lang="en-GB" dirty="0"/>
          </a:p>
          <a:p>
            <a:pPr>
              <a:defRPr/>
            </a:pPr>
            <a:r>
              <a:rPr lang="en-US" dirty="0"/>
              <a:t>This study investigated the risks and costs </a:t>
            </a:r>
            <a:r>
              <a:rPr lang="en-US" dirty="0" smtClean="0"/>
              <a:t>involved in </a:t>
            </a:r>
            <a:r>
              <a:rPr lang="en-US" dirty="0"/>
              <a:t>transactions while trading on macadamia nuts in the various </a:t>
            </a:r>
            <a:r>
              <a:rPr lang="en-US" dirty="0" smtClean="0"/>
              <a:t>stages </a:t>
            </a:r>
            <a:r>
              <a:rPr lang="en-US" dirty="0"/>
              <a:t>within the long chain and analyzed the market system. In the study we  investigated how quality of nuts affect processors ability to enter into contract in the international market, which also affects the small-scale farmers decreasing market share.</a:t>
            </a:r>
            <a:endParaRPr lang="en-GB" dirty="0"/>
          </a:p>
          <a:p>
            <a:pPr>
              <a:defRPr/>
            </a:pPr>
            <a:endParaRPr lang="en-GB" dirty="0"/>
          </a:p>
          <a:p>
            <a:pPr>
              <a:buNone/>
            </a:pPr>
            <a:endParaRPr lang="en-GB" dirty="0"/>
          </a:p>
        </p:txBody>
      </p:sp>
      <p:sp>
        <p:nvSpPr>
          <p:cNvPr id="4" name="Title 1"/>
          <p:cNvSpPr>
            <a:spLocks noGrp="1"/>
          </p:cNvSpPr>
          <p:nvPr>
            <p:ph type="title"/>
          </p:nvPr>
        </p:nvSpPr>
        <p:spPr/>
        <p:txBody>
          <a:bodyPr rtlCol="0">
            <a:normAutofit fontScale="90000"/>
          </a:bodyPr>
          <a:lstStyle/>
          <a:p>
            <a:pPr eaLnBrk="1" fontAlgn="auto" hangingPunct="1">
              <a:spcAft>
                <a:spcPts val="0"/>
              </a:spcAft>
              <a:defRPr/>
            </a:pPr>
            <a:r>
              <a:rPr lang="en-US" b="1" dirty="0"/>
              <a:t>STATEMENT OF THE PROBLEM</a:t>
            </a:r>
            <a:r>
              <a:rPr lang="en-GB" dirty="0"/>
              <a:t/>
            </a:r>
            <a:br>
              <a:rPr lang="en-GB" dirty="0"/>
            </a:br>
            <a:endParaRPr lang="en-GB" dirty="0"/>
          </a:p>
        </p:txBody>
      </p:sp>
      <p:sp>
        <p:nvSpPr>
          <p:cNvPr id="5" name="Slide Number Placeholder 4"/>
          <p:cNvSpPr>
            <a:spLocks noGrp="1"/>
          </p:cNvSpPr>
          <p:nvPr>
            <p:ph type="sldNum" sz="quarter" idx="12"/>
          </p:nvPr>
        </p:nvSpPr>
        <p:spPr/>
        <p:txBody>
          <a:bodyPr/>
          <a:lstStyle/>
          <a:p>
            <a:fld id="{57A3A771-8E9E-400D-AF3A-AE04EDA0F5F6}" type="slidenum">
              <a:rPr lang="en-GB" smtClean="0"/>
              <a:pPr/>
              <a:t>5</a:t>
            </a:fld>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298"/>
            <a:ext cx="8229600" cy="4857784"/>
          </a:xfrm>
        </p:spPr>
        <p:txBody>
          <a:bodyPr>
            <a:normAutofit fontScale="55000" lnSpcReduction="20000"/>
          </a:bodyPr>
          <a:lstStyle/>
          <a:p>
            <a:pPr>
              <a:buFont typeface="Arial" charset="0"/>
              <a:buNone/>
              <a:defRPr/>
            </a:pPr>
            <a:r>
              <a:rPr lang="en-GB" dirty="0">
                <a:latin typeface="Times New Roman" pitchFamily="18" charset="0"/>
                <a:cs typeface="Times New Roman" pitchFamily="18" charset="0"/>
              </a:rPr>
              <a:t>Broadly, this study sought to investigate and study multi- factors and main players that affect the value chain efficiency of Macadamia marketing </a:t>
            </a:r>
            <a:r>
              <a:rPr lang="en-GB" dirty="0" smtClean="0">
                <a:latin typeface="Times New Roman" pitchFamily="18" charset="0"/>
                <a:cs typeface="Times New Roman" pitchFamily="18" charset="0"/>
              </a:rPr>
              <a:t>system </a:t>
            </a:r>
            <a:r>
              <a:rPr lang="en-GB" dirty="0">
                <a:latin typeface="Times New Roman" pitchFamily="18" charset="0"/>
                <a:cs typeface="Times New Roman" pitchFamily="18" charset="0"/>
              </a:rPr>
              <a:t>in </a:t>
            </a:r>
            <a:r>
              <a:rPr lang="en-GB" dirty="0" smtClean="0">
                <a:latin typeface="Times New Roman" pitchFamily="18" charset="0"/>
                <a:cs typeface="Times New Roman" pitchFamily="18" charset="0"/>
              </a:rPr>
              <a:t>Kenya, </a:t>
            </a:r>
            <a:r>
              <a:rPr lang="en-GB" dirty="0">
                <a:latin typeface="Times New Roman" pitchFamily="18" charset="0"/>
                <a:cs typeface="Times New Roman" pitchFamily="18" charset="0"/>
              </a:rPr>
              <a:t>with a specific focus on five selected counties in the central Kenya highlands.</a:t>
            </a:r>
          </a:p>
          <a:p>
            <a:pPr>
              <a:buFont typeface="Arial" charset="0"/>
              <a:buNone/>
              <a:defRPr/>
            </a:pPr>
            <a:endParaRPr lang="en-GB" dirty="0">
              <a:latin typeface="Times New Roman" pitchFamily="18" charset="0"/>
              <a:cs typeface="Times New Roman" pitchFamily="18" charset="0"/>
            </a:endParaRPr>
          </a:p>
          <a:p>
            <a:pPr>
              <a:buFont typeface="Arial" charset="0"/>
              <a:buNone/>
              <a:defRPr/>
            </a:pPr>
            <a:r>
              <a:rPr lang="en-GB" dirty="0">
                <a:latin typeface="Times New Roman" pitchFamily="18" charset="0"/>
                <a:cs typeface="Times New Roman" pitchFamily="18" charset="0"/>
              </a:rPr>
              <a:t>The specific objectives were to:</a:t>
            </a:r>
          </a:p>
          <a:p>
            <a:pPr marL="571500" indent="-571500">
              <a:buFont typeface="+mj-lt"/>
              <a:buAutoNum type="romanUcPeriod"/>
              <a:defRPr/>
            </a:pPr>
            <a:endParaRPr lang="en-GB" dirty="0">
              <a:latin typeface="Times New Roman" pitchFamily="18" charset="0"/>
              <a:cs typeface="Times New Roman" pitchFamily="18" charset="0"/>
            </a:endParaRPr>
          </a:p>
          <a:p>
            <a:pPr marL="571500" indent="-571500">
              <a:buFont typeface="+mj-lt"/>
              <a:buAutoNum type="romanUcPeriod"/>
              <a:defRPr/>
            </a:pPr>
            <a:r>
              <a:rPr lang="en-GB" dirty="0">
                <a:latin typeface="Times New Roman" pitchFamily="18" charset="0"/>
                <a:cs typeface="Times New Roman" pitchFamily="18" charset="0"/>
              </a:rPr>
              <a:t>Investigate infrastructure and organisational barriers of efficient macadamia market systems.</a:t>
            </a:r>
          </a:p>
          <a:p>
            <a:pPr marL="571500" indent="-571500">
              <a:buFont typeface="+mj-lt"/>
              <a:buAutoNum type="romanUcPeriod"/>
              <a:defRPr/>
            </a:pPr>
            <a:r>
              <a:rPr lang="en-GB" dirty="0">
                <a:latin typeface="Times New Roman" pitchFamily="18" charset="0"/>
                <a:cs typeface="Times New Roman" pitchFamily="18" charset="0"/>
              </a:rPr>
              <a:t>Examine the flow of information between pairs of market centres and between pairs of traders.</a:t>
            </a:r>
          </a:p>
          <a:p>
            <a:pPr marL="571500" indent="-571500">
              <a:buFont typeface="+mj-lt"/>
              <a:buAutoNum type="romanUcPeriod"/>
              <a:defRPr/>
            </a:pPr>
            <a:r>
              <a:rPr lang="en-GB" dirty="0">
                <a:latin typeface="Times New Roman" pitchFamily="18" charset="0"/>
                <a:cs typeface="Times New Roman" pitchFamily="18" charset="0"/>
              </a:rPr>
              <a:t>Determine the level of quality control standards. </a:t>
            </a:r>
          </a:p>
          <a:p>
            <a:pPr marL="571500" indent="-571500">
              <a:buFont typeface="+mj-lt"/>
              <a:buAutoNum type="romanUcPeriod"/>
              <a:defRPr/>
            </a:pPr>
            <a:r>
              <a:rPr lang="en-GB" dirty="0">
                <a:latin typeface="Times New Roman" pitchFamily="18" charset="0"/>
                <a:cs typeface="Times New Roman" pitchFamily="18" charset="0"/>
              </a:rPr>
              <a:t>Analyse price policies and the speed of price transmission of macadamia prices  between various market centres in the selected counties.</a:t>
            </a:r>
          </a:p>
          <a:p>
            <a:pPr marL="571500" indent="-571500">
              <a:buFont typeface="+mj-lt"/>
              <a:buAutoNum type="romanUcPeriod"/>
              <a:defRPr/>
            </a:pPr>
            <a:r>
              <a:rPr lang="en-GB" dirty="0">
                <a:latin typeface="Times New Roman" pitchFamily="18" charset="0"/>
                <a:cs typeface="Times New Roman" pitchFamily="18" charset="0"/>
              </a:rPr>
              <a:t>Investigate the level of market concentration and integration between pairs of  traders and market centres</a:t>
            </a:r>
          </a:p>
          <a:p>
            <a:pPr marL="571500" indent="-571500">
              <a:buFont typeface="+mj-lt"/>
              <a:buAutoNum type="romanUcPeriod"/>
              <a:defRPr/>
            </a:pPr>
            <a:r>
              <a:rPr lang="en-GB" dirty="0">
                <a:latin typeface="Times New Roman" pitchFamily="18" charset="0"/>
                <a:cs typeface="Times New Roman" pitchFamily="18" charset="0"/>
              </a:rPr>
              <a:t>Determine the level of promotions, and advertising employed  in the macadamia trade.</a:t>
            </a:r>
          </a:p>
          <a:p>
            <a:pPr marL="571500" indent="-571500">
              <a:buFont typeface="+mj-lt"/>
              <a:buAutoNum type="romanUcPeriod"/>
              <a:defRPr/>
            </a:pPr>
            <a:r>
              <a:rPr lang="en-GB" dirty="0">
                <a:latin typeface="Times New Roman" pitchFamily="18" charset="0"/>
                <a:cs typeface="Times New Roman" pitchFamily="18" charset="0"/>
              </a:rPr>
              <a:t>Analyse the percentage of margins earned by traders and roles they play to earn the margins and whether they are excessive</a:t>
            </a:r>
          </a:p>
          <a:p>
            <a:pPr>
              <a:defRPr/>
            </a:pPr>
            <a:endParaRPr lang="en-GB" dirty="0"/>
          </a:p>
          <a:p>
            <a:pPr>
              <a:buNone/>
            </a:pPr>
            <a:endParaRPr lang="en-GB" dirty="0"/>
          </a:p>
        </p:txBody>
      </p:sp>
      <p:sp>
        <p:nvSpPr>
          <p:cNvPr id="4" name="Title 1"/>
          <p:cNvSpPr>
            <a:spLocks noGrp="1"/>
          </p:cNvSpPr>
          <p:nvPr>
            <p:ph type="title"/>
          </p:nvPr>
        </p:nvSpPr>
        <p:spPr/>
        <p:txBody>
          <a:bodyPr/>
          <a:lstStyle/>
          <a:p>
            <a:pPr eaLnBrk="1" hangingPunct="1"/>
            <a:r>
              <a:rPr lang="en-US" b="1" dirty="0" smtClean="0"/>
              <a:t>RESEARCH	OBJECTIVES</a:t>
            </a:r>
            <a:endParaRPr lang="en-GB" dirty="0" smtClean="0"/>
          </a:p>
        </p:txBody>
      </p:sp>
      <p:sp>
        <p:nvSpPr>
          <p:cNvPr id="5" name="Slide Number Placeholder 4"/>
          <p:cNvSpPr>
            <a:spLocks noGrp="1"/>
          </p:cNvSpPr>
          <p:nvPr>
            <p:ph type="sldNum" sz="quarter" idx="12"/>
          </p:nvPr>
        </p:nvSpPr>
        <p:spPr/>
        <p:txBody>
          <a:bodyPr/>
          <a:lstStyle/>
          <a:p>
            <a:fld id="{57A3A771-8E9E-400D-AF3A-AE04EDA0F5F6}" type="slidenum">
              <a:rPr lang="en-GB" smtClean="0"/>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0"/>
            <a:ext cx="8229600" cy="1143000"/>
          </a:xfrm>
        </p:spPr>
        <p:txBody>
          <a:bodyPr>
            <a:normAutofit/>
          </a:bodyPr>
          <a:lstStyle/>
          <a:p>
            <a:r>
              <a:rPr lang="en-GB" sz="2800" dirty="0" smtClean="0"/>
              <a:t>Table 1.1 A summary of Macadamia Nuts Production (2000-2011)</a:t>
            </a:r>
            <a:endParaRPr lang="en-GB" sz="2800" dirty="0"/>
          </a:p>
        </p:txBody>
      </p:sp>
      <p:graphicFrame>
        <p:nvGraphicFramePr>
          <p:cNvPr id="6" name="Table 5"/>
          <p:cNvGraphicFramePr>
            <a:graphicFrameLocks noGrp="1"/>
          </p:cNvGraphicFramePr>
          <p:nvPr/>
        </p:nvGraphicFramePr>
        <p:xfrm>
          <a:off x="1000100" y="928670"/>
          <a:ext cx="7643866" cy="4339929"/>
        </p:xfrm>
        <a:graphic>
          <a:graphicData uri="http://schemas.openxmlformats.org/drawingml/2006/table">
            <a:tbl>
              <a:tblPr/>
              <a:tblGrid>
                <a:gridCol w="1030634"/>
                <a:gridCol w="975285"/>
                <a:gridCol w="1189045"/>
                <a:gridCol w="1528773"/>
                <a:gridCol w="1545950"/>
                <a:gridCol w="1374179"/>
              </a:tblGrid>
              <a:tr h="488337">
                <a:tc>
                  <a:txBody>
                    <a:bodyPr/>
                    <a:lstStyle/>
                    <a:p>
                      <a:pPr algn="ctr">
                        <a:spcAft>
                          <a:spcPts val="0"/>
                        </a:spcAft>
                      </a:pPr>
                      <a:r>
                        <a:rPr lang="en-GB" sz="1200" b="1" dirty="0">
                          <a:latin typeface="Times New Roman"/>
                          <a:ea typeface="Times New Roman"/>
                          <a:cs typeface="Times New Roman"/>
                        </a:rPr>
                        <a:t>Year</a:t>
                      </a:r>
                      <a:endParaRPr lang="en-GB"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Area</a:t>
                      </a:r>
                      <a:endParaRPr lang="en-GB" sz="1200">
                        <a:latin typeface="Times New Roman"/>
                        <a:ea typeface="Times New Roman"/>
                        <a:cs typeface="Times New Roman"/>
                      </a:endParaRPr>
                    </a:p>
                    <a:p>
                      <a:pPr algn="ctr">
                        <a:spcAft>
                          <a:spcPts val="0"/>
                        </a:spcAft>
                      </a:pPr>
                      <a:r>
                        <a:rPr lang="en-GB" sz="1200" b="1">
                          <a:latin typeface="Times New Roman"/>
                          <a:ea typeface="Times New Roman"/>
                          <a:cs typeface="Times New Roman"/>
                        </a:rPr>
                        <a:t>HA</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Prod.</a:t>
                      </a:r>
                      <a:endParaRPr lang="en-GB" sz="1200">
                        <a:latin typeface="Times New Roman"/>
                        <a:ea typeface="Times New Roman"/>
                        <a:cs typeface="Times New Roman"/>
                      </a:endParaRPr>
                    </a:p>
                    <a:p>
                      <a:pPr algn="ctr">
                        <a:spcAft>
                          <a:spcPts val="0"/>
                        </a:spcAft>
                      </a:pPr>
                      <a:r>
                        <a:rPr lang="en-GB" sz="1200" b="1">
                          <a:latin typeface="Times New Roman"/>
                          <a:ea typeface="Times New Roman"/>
                          <a:cs typeface="Times New Roman"/>
                        </a:rPr>
                        <a:t>MT</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Value</a:t>
                      </a:r>
                      <a:endParaRPr lang="en-GB" sz="1200">
                        <a:latin typeface="Times New Roman"/>
                        <a:ea typeface="Times New Roman"/>
                        <a:cs typeface="Times New Roman"/>
                      </a:endParaRPr>
                    </a:p>
                    <a:p>
                      <a:pPr algn="ctr">
                        <a:spcAft>
                          <a:spcPts val="0"/>
                        </a:spcAft>
                      </a:pPr>
                      <a:r>
                        <a:rPr lang="en-GB" sz="1200" b="1">
                          <a:latin typeface="Times New Roman"/>
                          <a:ea typeface="Times New Roman"/>
                          <a:cs typeface="Times New Roman"/>
                        </a:rPr>
                        <a:t>KSH</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GB" sz="1200">
                        <a:latin typeface="Times New Roman"/>
                        <a:ea typeface="Times New Roman"/>
                        <a:cs typeface="Times New Roman"/>
                      </a:endParaRPr>
                    </a:p>
                    <a:p>
                      <a:pPr algn="ctr">
                        <a:spcAft>
                          <a:spcPts val="0"/>
                        </a:spcAft>
                      </a:pPr>
                      <a:r>
                        <a:rPr lang="en-GB" sz="1200" b="1">
                          <a:latin typeface="Times New Roman"/>
                          <a:ea typeface="Times New Roman"/>
                          <a:cs typeface="Times New Roman"/>
                        </a:rPr>
                        <a:t>KSH</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Value KG</a:t>
                      </a:r>
                      <a:endParaRPr lang="en-GB" sz="1200">
                        <a:latin typeface="Times New Roman"/>
                        <a:ea typeface="Times New Roman"/>
                        <a:cs typeface="Times New Roman"/>
                      </a:endParaRPr>
                    </a:p>
                    <a:p>
                      <a:pPr algn="ctr">
                        <a:spcAft>
                          <a:spcPts val="0"/>
                        </a:spcAft>
                      </a:pPr>
                      <a:r>
                        <a:rPr lang="en-GB" sz="1200" b="1">
                          <a:latin typeface="Times New Roman"/>
                          <a:ea typeface="Times New Roman"/>
                          <a:cs typeface="Times New Roman"/>
                        </a:rPr>
                        <a:t>KSH</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23">
                <a:tc>
                  <a:txBody>
                    <a:bodyPr/>
                    <a:lstStyle/>
                    <a:p>
                      <a:pPr algn="ctr">
                        <a:lnSpc>
                          <a:spcPct val="115000"/>
                        </a:lnSpc>
                        <a:spcAft>
                          <a:spcPts val="0"/>
                        </a:spcAft>
                      </a:pPr>
                      <a:r>
                        <a:rPr lang="en-GB" sz="1200">
                          <a:latin typeface="Times New Roman"/>
                          <a:ea typeface="Times New Roman"/>
                          <a:cs typeface="Times New Roman"/>
                        </a:rPr>
                        <a:t>2002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854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4,359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95,830,000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21,984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21.98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733">
                <a:tc>
                  <a:txBody>
                    <a:bodyPr/>
                    <a:lstStyle/>
                    <a:p>
                      <a:pPr algn="ctr">
                        <a:lnSpc>
                          <a:spcPct val="115000"/>
                        </a:lnSpc>
                        <a:spcAft>
                          <a:spcPts val="0"/>
                        </a:spcAft>
                      </a:pPr>
                      <a:r>
                        <a:rPr lang="en-GB" sz="1200">
                          <a:latin typeface="Times New Roman"/>
                          <a:ea typeface="Times New Roman"/>
                          <a:cs typeface="Times New Roman"/>
                        </a:rPr>
                        <a:t>2003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2213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10,179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124,993,000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12,279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12.28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733">
                <a:tc>
                  <a:txBody>
                    <a:bodyPr/>
                    <a:lstStyle/>
                    <a:p>
                      <a:pPr algn="ctr">
                        <a:lnSpc>
                          <a:spcPct val="115000"/>
                        </a:lnSpc>
                        <a:spcAft>
                          <a:spcPts val="0"/>
                        </a:spcAft>
                      </a:pPr>
                      <a:r>
                        <a:rPr lang="en-GB" sz="1200">
                          <a:latin typeface="Times New Roman"/>
                          <a:ea typeface="Times New Roman"/>
                          <a:cs typeface="Times New Roman"/>
                        </a:rPr>
                        <a:t>2004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2150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11,941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493,595,000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41,336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41.34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733">
                <a:tc>
                  <a:txBody>
                    <a:bodyPr/>
                    <a:lstStyle/>
                    <a:p>
                      <a:pPr algn="ctr">
                        <a:lnSpc>
                          <a:spcPct val="115000"/>
                        </a:lnSpc>
                        <a:spcAft>
                          <a:spcPts val="0"/>
                        </a:spcAft>
                      </a:pPr>
                      <a:r>
                        <a:rPr lang="en-GB" sz="1200">
                          <a:latin typeface="Times New Roman"/>
                          <a:ea typeface="Times New Roman"/>
                          <a:cs typeface="Times New Roman"/>
                        </a:rPr>
                        <a:t>2005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2591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18,137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1,088,220,000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60,000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60.00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733">
                <a:tc>
                  <a:txBody>
                    <a:bodyPr/>
                    <a:lstStyle/>
                    <a:p>
                      <a:pPr algn="ctr">
                        <a:lnSpc>
                          <a:spcPct val="115000"/>
                        </a:lnSpc>
                        <a:spcAft>
                          <a:spcPts val="0"/>
                        </a:spcAft>
                      </a:pPr>
                      <a:r>
                        <a:rPr lang="en-GB" sz="1200">
                          <a:latin typeface="Times New Roman"/>
                          <a:ea typeface="Times New Roman"/>
                          <a:cs typeface="Times New Roman"/>
                        </a:rPr>
                        <a:t>2006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2935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20,545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1,222,850,000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59,518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59.52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733">
                <a:tc>
                  <a:txBody>
                    <a:bodyPr/>
                    <a:lstStyle/>
                    <a:p>
                      <a:pPr algn="ctr">
                        <a:lnSpc>
                          <a:spcPct val="115000"/>
                        </a:lnSpc>
                        <a:spcAft>
                          <a:spcPts val="0"/>
                        </a:spcAft>
                      </a:pPr>
                      <a:r>
                        <a:rPr lang="en-GB" sz="1200">
                          <a:latin typeface="Times New Roman"/>
                          <a:ea typeface="Times New Roman"/>
                          <a:cs typeface="Times New Roman"/>
                        </a:rPr>
                        <a:t>2007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dirty="0">
                          <a:latin typeface="Times New Roman"/>
                          <a:ea typeface="Times New Roman"/>
                          <a:cs typeface="Times New Roman"/>
                        </a:rPr>
                        <a:t>2801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19,607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962,080,000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49,068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49.10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733">
                <a:tc>
                  <a:txBody>
                    <a:bodyPr/>
                    <a:lstStyle/>
                    <a:p>
                      <a:pPr algn="ctr">
                        <a:lnSpc>
                          <a:spcPct val="115000"/>
                        </a:lnSpc>
                        <a:spcAft>
                          <a:spcPts val="0"/>
                        </a:spcAft>
                      </a:pPr>
                      <a:r>
                        <a:rPr lang="en-GB" sz="1200">
                          <a:latin typeface="Times New Roman"/>
                          <a:ea typeface="Times New Roman"/>
                          <a:cs typeface="Times New Roman"/>
                        </a:rPr>
                        <a:t>2008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3382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19,290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547,330,000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28,374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28.37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733">
                <a:tc>
                  <a:txBody>
                    <a:bodyPr/>
                    <a:lstStyle/>
                    <a:p>
                      <a:pPr algn="ctr">
                        <a:lnSpc>
                          <a:spcPct val="115000"/>
                        </a:lnSpc>
                        <a:spcAft>
                          <a:spcPts val="0"/>
                        </a:spcAft>
                      </a:pPr>
                      <a:r>
                        <a:rPr lang="en-GB" sz="1200">
                          <a:latin typeface="Times New Roman"/>
                          <a:ea typeface="Times New Roman"/>
                          <a:cs typeface="Times New Roman"/>
                        </a:rPr>
                        <a:t>2009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2183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16,769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421,907,000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25,153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25.15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733">
                <a:tc>
                  <a:txBody>
                    <a:bodyPr/>
                    <a:lstStyle/>
                    <a:p>
                      <a:pPr algn="ctr">
                        <a:lnSpc>
                          <a:spcPct val="115000"/>
                        </a:lnSpc>
                        <a:spcAft>
                          <a:spcPts val="0"/>
                        </a:spcAft>
                      </a:pPr>
                      <a:r>
                        <a:rPr lang="en-GB" sz="1200">
                          <a:latin typeface="Times New Roman"/>
                          <a:ea typeface="Times New Roman"/>
                          <a:cs typeface="Times New Roman"/>
                        </a:rPr>
                        <a:t>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3950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19,229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1,250,000,000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65,000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65.00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733">
                <a:tc>
                  <a:txBody>
                    <a:bodyPr/>
                    <a:lstStyle/>
                    <a:p>
                      <a:pPr algn="ctr">
                        <a:lnSpc>
                          <a:spcPct val="115000"/>
                        </a:lnSpc>
                        <a:spcAft>
                          <a:spcPts val="0"/>
                        </a:spcAft>
                      </a:pPr>
                      <a:r>
                        <a:rPr lang="en-GB" sz="1200" dirty="0">
                          <a:latin typeface="Times New Roman"/>
                          <a:ea typeface="Times New Roman"/>
                          <a:cs typeface="Times New Roman"/>
                        </a:rPr>
                        <a:t>2011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5,640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26,634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2,277,000,000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85,000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Times New Roman"/>
                          <a:ea typeface="Times New Roman"/>
                          <a:cs typeface="Times New Roman"/>
                        </a:rPr>
                        <a:t>85.00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035">
                <a:tc>
                  <a:txBody>
                    <a:bodyPr/>
                    <a:lstStyle/>
                    <a:p>
                      <a:pPr algn="ctr">
                        <a:lnSpc>
                          <a:spcPct val="115000"/>
                        </a:lnSpc>
                        <a:spcAft>
                          <a:spcPts val="0"/>
                        </a:spcAft>
                      </a:pPr>
                      <a:r>
                        <a:rPr lang="en-GB" sz="1200" b="1">
                          <a:latin typeface="Times New Roman"/>
                          <a:ea typeface="Times New Roman"/>
                          <a:cs typeface="Times New Roman"/>
                        </a:rPr>
                        <a:t>TOTAL</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Times New Roman"/>
                          <a:ea typeface="Times New Roman"/>
                          <a:cs typeface="Times New Roman"/>
                        </a:rPr>
                        <a:t>28699</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b="1" dirty="0">
                          <a:latin typeface="Times New Roman"/>
                          <a:ea typeface="Times New Roman"/>
                          <a:cs typeface="Times New Roman"/>
                        </a:rPr>
                        <a:t>166690</a:t>
                      </a:r>
                      <a:endParaRPr lang="en-GB"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Times New Roman"/>
                          <a:ea typeface="Times New Roman"/>
                          <a:cs typeface="Times New Roman"/>
                        </a:rPr>
                        <a:t>6434505000</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Times New Roman"/>
                          <a:ea typeface="Times New Roman"/>
                          <a:cs typeface="Times New Roman"/>
                        </a:rPr>
                        <a:t>      3860162</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200" b="1">
                          <a:latin typeface="Times New Roman"/>
                          <a:ea typeface="Times New Roman"/>
                          <a:cs typeface="Times New Roman"/>
                        </a:rPr>
                        <a:t>     447.74</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8337">
                <a:tc>
                  <a:txBody>
                    <a:bodyPr/>
                    <a:lstStyle/>
                    <a:p>
                      <a:pPr algn="ctr">
                        <a:spcAft>
                          <a:spcPts val="0"/>
                        </a:spcAft>
                      </a:pPr>
                      <a:r>
                        <a:rPr lang="en-GB" sz="1200" b="1">
                          <a:latin typeface="Times New Roman"/>
                          <a:ea typeface="Times New Roman"/>
                          <a:cs typeface="Times New Roman"/>
                        </a:rPr>
                        <a:t>MEAN RATE</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a:latin typeface="Times New Roman"/>
                          <a:ea typeface="Times New Roman"/>
                          <a:cs typeface="Times New Roman"/>
                        </a:rPr>
                        <a:t>2870</a:t>
                      </a:r>
                      <a:endParaRPr lang="en-GB"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a:latin typeface="Times New Roman"/>
                          <a:ea typeface="Times New Roman"/>
                          <a:cs typeface="Times New Roman"/>
                        </a:rPr>
                        <a:t>1666.90            </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a:latin typeface="Times New Roman"/>
                          <a:ea typeface="Times New Roman"/>
                          <a:cs typeface="Times New Roman"/>
                        </a:rPr>
                        <a:t>64345050  </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a:latin typeface="Times New Roman"/>
                          <a:ea typeface="Times New Roman"/>
                          <a:cs typeface="Times New Roman"/>
                        </a:rPr>
                        <a:t>       3860</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latin typeface="Times New Roman"/>
                          <a:ea typeface="Times New Roman"/>
                          <a:cs typeface="Times New Roman"/>
                        </a:rPr>
                        <a:t>44.77</a:t>
                      </a:r>
                      <a:endParaRPr lang="en-GB"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itle 1"/>
          <p:cNvSpPr txBox="1">
            <a:spLocks/>
          </p:cNvSpPr>
          <p:nvPr/>
        </p:nvSpPr>
        <p:spPr>
          <a:xfrm>
            <a:off x="714348" y="5357826"/>
            <a:ext cx="8229600" cy="1143000"/>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Source: Kenya nation </a:t>
            </a:r>
            <a:r>
              <a:rPr kumimoji="0" lang="en-GB" sz="2800" b="0" i="0" u="none" strike="noStrike" kern="1200" cap="none" spc="0" normalizeH="0" baseline="0" noProof="0" dirty="0" err="1" smtClean="0">
                <a:ln>
                  <a:noFill/>
                </a:ln>
                <a:solidFill>
                  <a:schemeClr val="tx1"/>
                </a:solidFill>
                <a:effectLst/>
                <a:uLnTx/>
                <a:uFillTx/>
                <a:latin typeface="+mj-lt"/>
                <a:ea typeface="+mj-ea"/>
                <a:cs typeface="+mj-cs"/>
              </a:rPr>
              <a:t>bearau</a:t>
            </a:r>
            <a:r>
              <a:rPr kumimoji="0" lang="en-GB" sz="2800" b="0" i="0" u="none" strike="noStrike" kern="1200" cap="none" spc="0" normalizeH="0" baseline="0" noProof="0" dirty="0" smtClean="0">
                <a:ln>
                  <a:noFill/>
                </a:ln>
                <a:solidFill>
                  <a:schemeClr val="tx1"/>
                </a:solidFill>
                <a:effectLst/>
                <a:uLnTx/>
                <a:uFillTx/>
                <a:latin typeface="+mj-lt"/>
                <a:ea typeface="+mj-ea"/>
                <a:cs typeface="+mj-cs"/>
              </a:rPr>
              <a:t> of Statistic( </a:t>
            </a:r>
            <a:r>
              <a:rPr kumimoji="0" lang="en-GB" sz="2800" b="0" i="0" u="none" strike="noStrike" kern="1200" cap="none" spc="0" normalizeH="0" baseline="0" noProof="0" dirty="0" err="1" smtClean="0">
                <a:ln>
                  <a:noFill/>
                </a:ln>
                <a:solidFill>
                  <a:schemeClr val="tx1"/>
                </a:solidFill>
                <a:effectLst/>
                <a:uLnTx/>
                <a:uFillTx/>
                <a:latin typeface="+mj-lt"/>
                <a:ea typeface="+mj-ea"/>
                <a:cs typeface="+mj-cs"/>
              </a:rPr>
              <a:t>KNBS</a:t>
            </a:r>
            <a:r>
              <a:rPr kumimoji="0" lang="en-GB" sz="2800" b="0" i="0" u="none" strike="noStrike" kern="1200" cap="none" spc="0" normalizeH="0" baseline="0" noProof="0" dirty="0" smtClean="0">
                <a:ln>
                  <a:noFill/>
                </a:ln>
                <a:solidFill>
                  <a:schemeClr val="tx1"/>
                </a:solidFill>
                <a:effectLst/>
                <a:uLnTx/>
                <a:uFillTx/>
                <a:latin typeface="+mj-lt"/>
                <a:ea typeface="+mj-ea"/>
                <a:cs typeface="+mj-cs"/>
              </a:rPr>
              <a:t>), (2011) and </a:t>
            </a:r>
            <a:r>
              <a:rPr kumimoji="0" lang="en-GB" sz="2800" b="0" i="0" u="none" strike="noStrike" kern="1200" cap="none" spc="0" normalizeH="0" baseline="0" noProof="0" dirty="0" err="1" smtClean="0">
                <a:ln>
                  <a:noFill/>
                </a:ln>
                <a:solidFill>
                  <a:schemeClr val="tx1"/>
                </a:solidFill>
                <a:effectLst/>
                <a:uLnTx/>
                <a:uFillTx/>
                <a:latin typeface="+mj-lt"/>
                <a:ea typeface="+mj-ea"/>
                <a:cs typeface="+mj-cs"/>
              </a:rPr>
              <a:t>HCDA</a:t>
            </a:r>
            <a:r>
              <a:rPr kumimoji="0" lang="en-GB" sz="2800" b="0" i="0" u="none" strike="noStrike" kern="1200" cap="none" spc="0" normalizeH="0" baseline="0" noProof="0" dirty="0" smtClean="0">
                <a:ln>
                  <a:noFill/>
                </a:ln>
                <a:solidFill>
                  <a:schemeClr val="tx1"/>
                </a:solidFill>
                <a:effectLst/>
                <a:uLnTx/>
                <a:uFillTx/>
                <a:latin typeface="+mj-lt"/>
                <a:ea typeface="+mj-ea"/>
                <a:cs typeface="+mj-cs"/>
              </a:rPr>
              <a:t> 2012 report.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mj-lt"/>
                <a:ea typeface="+mj-ea"/>
                <a:cs typeface="+mj-cs"/>
              </a:rPr>
              <a:t>Area= hectare;</a:t>
            </a:r>
            <a:r>
              <a:rPr kumimoji="0" lang="en-GB" sz="2800" b="0" i="0" u="none" strike="noStrike" kern="1200" cap="none" spc="0" normalizeH="0" noProof="0" dirty="0" smtClean="0">
                <a:ln>
                  <a:noFill/>
                </a:ln>
                <a:solidFill>
                  <a:schemeClr val="tx1"/>
                </a:solidFill>
                <a:effectLst/>
                <a:uLnTx/>
                <a:uFillTx/>
                <a:latin typeface="+mj-lt"/>
                <a:ea typeface="+mj-ea"/>
                <a:cs typeface="+mj-cs"/>
              </a:rPr>
              <a:t> Production = Metric  tonnes; = Kenya shillings </a:t>
            </a:r>
            <a:endParaRPr kumimoji="0" lang="en-GB" sz="28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8" name="Slide Number Placeholder 7"/>
          <p:cNvSpPr>
            <a:spLocks noGrp="1"/>
          </p:cNvSpPr>
          <p:nvPr>
            <p:ph type="sldNum" sz="quarter" idx="12"/>
          </p:nvPr>
        </p:nvSpPr>
        <p:spPr/>
        <p:txBody>
          <a:bodyPr/>
          <a:lstStyle/>
          <a:p>
            <a:fld id="{57A3A771-8E9E-400D-AF3A-AE04EDA0F5F6}" type="slidenum">
              <a:rPr lang="en-GB" smtClean="0"/>
              <a:pPr/>
              <a:t>7</a:t>
            </a:fld>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Chart 4"/>
          <p:cNvPicPr>
            <a:picLocks noChangeArrowheads="1"/>
          </p:cNvPicPr>
          <p:nvPr/>
        </p:nvPicPr>
        <p:blipFill>
          <a:blip r:embed="rId2"/>
          <a:srcRect/>
          <a:stretch>
            <a:fillRect/>
          </a:stretch>
        </p:blipFill>
        <p:spPr bwMode="auto">
          <a:xfrm>
            <a:off x="785786" y="428604"/>
            <a:ext cx="7643866" cy="4714908"/>
          </a:xfrm>
          <a:prstGeom prst="rect">
            <a:avLst/>
          </a:prstGeom>
          <a:noFill/>
          <a:ln w="9525">
            <a:noFill/>
            <a:miter lim="800000"/>
            <a:headEnd/>
            <a:tailEnd/>
          </a:ln>
        </p:spPr>
      </p:pic>
      <p:sp>
        <p:nvSpPr>
          <p:cNvPr id="6" name="Title 1"/>
          <p:cNvSpPr txBox="1">
            <a:spLocks/>
          </p:cNvSpPr>
          <p:nvPr/>
        </p:nvSpPr>
        <p:spPr>
          <a:xfrm>
            <a:off x="785786" y="5143512"/>
            <a:ext cx="7772400" cy="1428760"/>
          </a:xfrm>
          <a:prstGeom prst="rect">
            <a:avLst/>
          </a:prstGeom>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chemeClr val="tx1"/>
                </a:solidFill>
                <a:effectLst/>
                <a:uLnTx/>
                <a:uFillTx/>
                <a:latin typeface="+mj-lt"/>
                <a:ea typeface="+mj-ea"/>
                <a:cs typeface="+mj-cs"/>
              </a:rPr>
              <a:t>Figure 1.1:</a:t>
            </a:r>
            <a:r>
              <a:rPr kumimoji="0" lang="en-GB" sz="4400" b="1" i="0" u="none" strike="noStrike" kern="1200" cap="none" spc="0" normalizeH="0" noProof="0" dirty="0" smtClean="0">
                <a:ln>
                  <a:noFill/>
                </a:ln>
                <a:solidFill>
                  <a:schemeClr val="tx1"/>
                </a:solidFill>
                <a:effectLst/>
                <a:uLnTx/>
                <a:uFillTx/>
                <a:latin typeface="+mj-lt"/>
                <a:ea typeface="+mj-ea"/>
                <a:cs typeface="+mj-cs"/>
              </a:rPr>
              <a:t> The Summary of Macadamia nuts Production (2000-2011)</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sz="4400" b="1" baseline="0" dirty="0" smtClean="0">
                <a:latin typeface="+mj-lt"/>
                <a:ea typeface="+mj-ea"/>
                <a:cs typeface="+mj-cs"/>
              </a:rPr>
              <a:t>Source: Author, 2012</a:t>
            </a:r>
            <a:endParaRPr kumimoji="0" lang="en-GB"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Slide Number Placeholder 6"/>
          <p:cNvSpPr>
            <a:spLocks noGrp="1"/>
          </p:cNvSpPr>
          <p:nvPr>
            <p:ph type="sldNum" sz="quarter" idx="12"/>
          </p:nvPr>
        </p:nvSpPr>
        <p:spPr/>
        <p:txBody>
          <a:bodyPr/>
          <a:lstStyle/>
          <a:p>
            <a:fld id="{57A3A771-8E9E-400D-AF3A-AE04EDA0F5F6}" type="slidenum">
              <a:rPr lang="en-GB" smtClean="0"/>
              <a:pPr/>
              <a:t>8</a:t>
            </a:fld>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928694"/>
          </a:xfrm>
        </p:spPr>
        <p:txBody>
          <a:bodyPr>
            <a:normAutofit fontScale="90000"/>
          </a:bodyPr>
          <a:lstStyle/>
          <a:p>
            <a:r>
              <a:rPr lang="en-US" b="1" dirty="0"/>
              <a:t>Table </a:t>
            </a:r>
            <a:r>
              <a:rPr lang="en-US" b="1" dirty="0" smtClean="0"/>
              <a:t>1.2</a:t>
            </a:r>
            <a:r>
              <a:rPr lang="en-US" b="1" dirty="0"/>
              <a:t>: Ages of respondents across designation</a:t>
            </a:r>
            <a:r>
              <a:rPr lang="en-GB" b="1" dirty="0"/>
              <a:t/>
            </a:r>
            <a:br>
              <a:rPr lang="en-GB" b="1" dirty="0"/>
            </a:br>
            <a:endParaRPr lang="en-GB" dirty="0"/>
          </a:p>
        </p:txBody>
      </p:sp>
      <p:graphicFrame>
        <p:nvGraphicFramePr>
          <p:cNvPr id="4" name="Table 3"/>
          <p:cNvGraphicFramePr>
            <a:graphicFrameLocks noGrp="1"/>
          </p:cNvGraphicFramePr>
          <p:nvPr/>
        </p:nvGraphicFramePr>
        <p:xfrm>
          <a:off x="428596" y="1857364"/>
          <a:ext cx="8215370" cy="4429160"/>
        </p:xfrm>
        <a:graphic>
          <a:graphicData uri="http://schemas.openxmlformats.org/drawingml/2006/table">
            <a:tbl>
              <a:tblPr/>
              <a:tblGrid>
                <a:gridCol w="1401947"/>
                <a:gridCol w="614857"/>
                <a:gridCol w="614857"/>
                <a:gridCol w="750050"/>
                <a:gridCol w="750050"/>
                <a:gridCol w="666712"/>
                <a:gridCol w="666712"/>
                <a:gridCol w="666712"/>
                <a:gridCol w="583373"/>
                <a:gridCol w="750050"/>
                <a:gridCol w="750050"/>
              </a:tblGrid>
              <a:tr h="553645">
                <a:tc rowSpan="2">
                  <a:txBody>
                    <a:bodyPr/>
                    <a:lstStyle/>
                    <a:p>
                      <a:pPr algn="ctr">
                        <a:spcAft>
                          <a:spcPts val="0"/>
                        </a:spcAft>
                      </a:pPr>
                      <a:r>
                        <a:rPr lang="en-GB" sz="1200" b="1" dirty="0">
                          <a:latin typeface="Times New Roman"/>
                          <a:ea typeface="Times New Roman"/>
                          <a:cs typeface="Times New Roman"/>
                        </a:rPr>
                        <a:t>Age of the respondents</a:t>
                      </a:r>
                      <a:endParaRPr lang="en-GB"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200" b="1">
                          <a:latin typeface="Times New Roman"/>
                          <a:ea typeface="Times New Roman"/>
                          <a:cs typeface="Times New Roman"/>
                        </a:rPr>
                        <a:t>Farmers</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Aft>
                          <a:spcPts val="0"/>
                        </a:spcAft>
                      </a:pPr>
                      <a:r>
                        <a:rPr lang="en-GB" sz="1200" b="1" dirty="0">
                          <a:latin typeface="Times New Roman"/>
                          <a:ea typeface="Times New Roman"/>
                          <a:cs typeface="Times New Roman"/>
                        </a:rPr>
                        <a:t>Middlemen</a:t>
                      </a:r>
                      <a:endParaRPr lang="en-GB"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Aft>
                          <a:spcPts val="0"/>
                        </a:spcAft>
                      </a:pPr>
                      <a:r>
                        <a:rPr lang="en-GB" sz="1200" b="1">
                          <a:latin typeface="Times New Roman"/>
                          <a:ea typeface="Times New Roman"/>
                          <a:cs typeface="Times New Roman"/>
                        </a:rPr>
                        <a:t>Processors</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Aft>
                          <a:spcPts val="0"/>
                        </a:spcAft>
                      </a:pPr>
                      <a:r>
                        <a:rPr lang="en-GB" sz="1200" b="1">
                          <a:latin typeface="Times New Roman"/>
                          <a:ea typeface="Times New Roman"/>
                          <a:cs typeface="Times New Roman"/>
                        </a:rPr>
                        <a:t>Retailer</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Aft>
                          <a:spcPts val="0"/>
                        </a:spcAft>
                      </a:pPr>
                      <a:r>
                        <a:rPr lang="en-GB" sz="1200" b="1">
                          <a:latin typeface="Times New Roman"/>
                          <a:ea typeface="Times New Roman"/>
                          <a:cs typeface="Times New Roman"/>
                        </a:rPr>
                        <a:t>Consumer</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r>
              <a:tr h="553645">
                <a:tc vMerge="1">
                  <a:txBody>
                    <a:bodyPr/>
                    <a:lstStyle/>
                    <a:p>
                      <a:endParaRPr lang="en-GB"/>
                    </a:p>
                  </a:txBody>
                  <a:tcPr/>
                </a:tc>
                <a:tc>
                  <a:txBody>
                    <a:bodyPr/>
                    <a:lstStyle/>
                    <a:p>
                      <a:pPr algn="ctr">
                        <a:spcAft>
                          <a:spcPts val="0"/>
                        </a:spcAft>
                      </a:pPr>
                      <a:r>
                        <a:rPr lang="en-GB" sz="1200" b="1">
                          <a:latin typeface="Times New Roman"/>
                          <a:ea typeface="Times New Roman"/>
                          <a:cs typeface="Times New Roman"/>
                        </a:rPr>
                        <a:t>F</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F</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latin typeface="Times New Roman"/>
                          <a:ea typeface="Times New Roman"/>
                          <a:cs typeface="Times New Roman"/>
                        </a:rPr>
                        <a:t>%</a:t>
                      </a:r>
                      <a:endParaRPr lang="en-GB"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F</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F</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F</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a:t>
                      </a:r>
                      <a:endParaRPr lang="en-GB"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45">
                <a:tc>
                  <a:txBody>
                    <a:bodyPr/>
                    <a:lstStyle/>
                    <a:p>
                      <a:pPr algn="ctr">
                        <a:spcAft>
                          <a:spcPts val="0"/>
                        </a:spcAft>
                      </a:pPr>
                      <a:r>
                        <a:rPr lang="en-GB" sz="1200">
                          <a:latin typeface="Times New Roman"/>
                          <a:ea typeface="Times New Roman"/>
                          <a:cs typeface="Times New Roman"/>
                        </a:rPr>
                        <a:t>Below 20 year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45">
                <a:tc>
                  <a:txBody>
                    <a:bodyPr/>
                    <a:lstStyle/>
                    <a:p>
                      <a:pPr algn="ctr">
                        <a:spcAft>
                          <a:spcPts val="0"/>
                        </a:spcAft>
                      </a:pPr>
                      <a:r>
                        <a:rPr lang="en-GB" sz="1200">
                          <a:latin typeface="Times New Roman"/>
                          <a:ea typeface="Times New Roman"/>
                          <a:cs typeface="Times New Roman"/>
                        </a:rPr>
                        <a:t>21-29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32.1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70.0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40.0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45">
                <a:tc>
                  <a:txBody>
                    <a:bodyPr/>
                    <a:lstStyle/>
                    <a:p>
                      <a:pPr algn="ctr">
                        <a:spcAft>
                          <a:spcPts val="0"/>
                        </a:spcAft>
                      </a:pPr>
                      <a:r>
                        <a:rPr lang="en-GB" sz="1200">
                          <a:latin typeface="Times New Roman"/>
                          <a:ea typeface="Times New Roman"/>
                          <a:cs typeface="Times New Roman"/>
                        </a:rPr>
                        <a:t>30 – 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27.2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42.9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71.4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23.3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21.5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45">
                <a:tc>
                  <a:txBody>
                    <a:bodyPr/>
                    <a:lstStyle/>
                    <a:p>
                      <a:pPr algn="ctr">
                        <a:spcAft>
                          <a:spcPts val="0"/>
                        </a:spcAft>
                      </a:pPr>
                      <a:r>
                        <a:rPr lang="en-GB" sz="1200">
                          <a:latin typeface="Times New Roman"/>
                          <a:ea typeface="Times New Roman"/>
                          <a:cs typeface="Times New Roman"/>
                        </a:rPr>
                        <a:t>40 – 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24.7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17.9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45">
                <a:tc>
                  <a:txBody>
                    <a:bodyPr/>
                    <a:lstStyle/>
                    <a:p>
                      <a:pPr algn="ctr">
                        <a:spcAft>
                          <a:spcPts val="0"/>
                        </a:spcAft>
                      </a:pPr>
                      <a:r>
                        <a:rPr lang="en-GB" sz="1200">
                          <a:latin typeface="Times New Roman"/>
                          <a:ea typeface="Times New Roman"/>
                          <a:cs typeface="Times New Roman"/>
                        </a:rPr>
                        <a:t>Over 50 years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35.8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645">
                <a:tc>
                  <a:txBody>
                    <a:bodyPr/>
                    <a:lstStyle/>
                    <a:p>
                      <a:pPr algn="ctr">
                        <a:spcAft>
                          <a:spcPts val="0"/>
                        </a:spcAft>
                      </a:pPr>
                      <a:r>
                        <a:rPr lang="en-GB" sz="1200">
                          <a:latin typeface="Times New Roman"/>
                          <a:ea typeface="Times New Roman"/>
                          <a:cs typeface="Times New Roman"/>
                        </a:rPr>
                        <a:t>Total (N)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dirty="0">
                          <a:latin typeface="Times New Roman"/>
                          <a:ea typeface="Times New Roman"/>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57A3A771-8E9E-400D-AF3A-AE04EDA0F5F6}" type="slidenum">
              <a:rPr lang="en-GB" smtClean="0"/>
              <a:pPr/>
              <a:t>9</a:t>
            </a:fld>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TotalTime>
  <Words>1111</Words>
  <Application>Microsoft Office PowerPoint</Application>
  <PresentationFormat>On-screen Show (4:3)</PresentationFormat>
  <Paragraphs>278</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THE AFRICAN CENTRE FOR TRANSFORMATIVE AND INCLUSIVE LEADERSHIP</vt:lpstr>
      <vt:lpstr>INTRODUCTION</vt:lpstr>
      <vt:lpstr>THE BACKGROUND OF MELEEN  (E.A)</vt:lpstr>
      <vt:lpstr>A BRIEF HISTORY OF MELEEN (E.A)</vt:lpstr>
      <vt:lpstr>STATEMENT OF THE PROBLEM </vt:lpstr>
      <vt:lpstr>RESEARCH OBJECTIVES</vt:lpstr>
      <vt:lpstr>Table 1.1 A summary of Macadamia Nuts Production (2000-2011)</vt:lpstr>
      <vt:lpstr>Slide 8</vt:lpstr>
      <vt:lpstr>Table 1.2: Ages of respondents across designation </vt:lpstr>
      <vt:lpstr>6.2 Conclusion</vt:lpstr>
      <vt:lpstr>6.3.0 Recommendations</vt:lpstr>
      <vt:lpstr>Summary  </vt:lpstr>
      <vt:lpstr>FUTURE PLANS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AFRICAN CENTRE FOR TRANSFORMATIVE AND INCLUSIVE LEADERSHIP</dc:title>
  <dc:creator>Murioga</dc:creator>
  <cp:lastModifiedBy>ADMIN</cp:lastModifiedBy>
  <cp:revision>36</cp:revision>
  <dcterms:created xsi:type="dcterms:W3CDTF">2008-04-01T22:22:45Z</dcterms:created>
  <dcterms:modified xsi:type="dcterms:W3CDTF">2014-09-02T11:29:34Z</dcterms:modified>
</cp:coreProperties>
</file>